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0" r:id="rId5"/>
    <p:sldId id="261" r:id="rId6"/>
    <p:sldId id="273" r:id="rId7"/>
    <p:sldId id="274" r:id="rId8"/>
    <p:sldId id="275" r:id="rId9"/>
    <p:sldId id="259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</p:sldIdLst>
  <p:sldSz cx="9906000" cy="6858000" type="A4"/>
  <p:notesSz cx="6858000" cy="994568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792" autoAdjust="0"/>
    <p:restoredTop sz="94660"/>
  </p:normalViewPr>
  <p:slideViewPr>
    <p:cSldViewPr snapToGrid="0">
      <p:cViewPr varScale="1">
        <p:scale>
          <a:sx n="80" d="100"/>
          <a:sy n="80" d="100"/>
        </p:scale>
        <p:origin x="173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581" y="6400800"/>
            <a:ext cx="990342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3" y="6334316"/>
            <a:ext cx="9903421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1540" y="758952"/>
            <a:ext cx="817245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3791" y="4455621"/>
            <a:ext cx="817245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ja-JP" altLang="en-US"/>
              <a:t>マスター サブタイトルの書式設定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8315B-2D8F-46BE-878C-7C71B89D621A}" type="datetimeFigureOut">
              <a:rPr kumimoji="1" lang="ja-JP" altLang="en-US" smtClean="0"/>
              <a:t>2026/4/25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967AB-1F7D-4B66-A3C4-A5B5D09D5B49}" type="slidenum">
              <a:rPr kumimoji="1" lang="ja-JP" altLang="en-US" smtClean="0"/>
              <a:t>‹#›</a:t>
            </a:fld>
            <a:endParaRPr kumimoji="1" lang="ja-JP" alt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981223" y="4343400"/>
            <a:ext cx="80238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1779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8315B-2D8F-46BE-878C-7C71B89D621A}" type="datetimeFigureOut">
              <a:rPr kumimoji="1" lang="ja-JP" altLang="en-US" smtClean="0"/>
              <a:t>2026/4/25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967AB-1F7D-4B66-A3C4-A5B5D09D5B49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1685055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セクション見出し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581" y="6400800"/>
            <a:ext cx="990342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3" y="6334316"/>
            <a:ext cx="9903421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1540" y="758952"/>
            <a:ext cx="817245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1540" y="4453128"/>
            <a:ext cx="817245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8315B-2D8F-46BE-878C-7C71B89D621A}" type="datetimeFigureOut">
              <a:rPr kumimoji="1" lang="ja-JP" altLang="en-US" smtClean="0"/>
              <a:t>2026/4/25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967AB-1F7D-4B66-A3C4-A5B5D09D5B49}" type="slidenum">
              <a:rPr kumimoji="1" lang="ja-JP" altLang="en-US" smtClean="0"/>
              <a:t>‹#›</a:t>
            </a:fld>
            <a:endParaRPr kumimoji="1" lang="ja-JP" alt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981223" y="4343400"/>
            <a:ext cx="80238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9984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つの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91540" y="286605"/>
            <a:ext cx="8172450" cy="1450757"/>
          </a:xfrm>
        </p:spPr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91540" y="1845734"/>
            <a:ext cx="4011930" cy="4023360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52060" y="1845735"/>
            <a:ext cx="4011930" cy="4023360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8315B-2D8F-46BE-878C-7C71B89D621A}" type="datetimeFigureOut">
              <a:rPr kumimoji="1" lang="ja-JP" altLang="en-US" smtClean="0"/>
              <a:t>2026/4/25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967AB-1F7D-4B66-A3C4-A5B5D09D5B49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6555677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91540" y="286605"/>
            <a:ext cx="8172450" cy="1450757"/>
          </a:xfrm>
        </p:spPr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1540" y="1846052"/>
            <a:ext cx="401193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91540" y="2582334"/>
            <a:ext cx="4011930" cy="3378200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52060" y="1846052"/>
            <a:ext cx="401193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52060" y="2582334"/>
            <a:ext cx="4011930" cy="3378200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8315B-2D8F-46BE-878C-7C71B89D621A}" type="datetimeFigureOut">
              <a:rPr kumimoji="1" lang="ja-JP" altLang="en-US" smtClean="0"/>
              <a:t>2026/4/25</a:t>
            </a:fld>
            <a:endParaRPr kumimoji="1" lang="ja-JP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967AB-1F7D-4B66-A3C4-A5B5D09D5B49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2873784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タイトルの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8315B-2D8F-46BE-878C-7C71B89D621A}" type="datetimeFigureOut">
              <a:rPr kumimoji="1" lang="ja-JP" altLang="en-US" smtClean="0"/>
              <a:t>2026/4/25</a:t>
            </a:fld>
            <a:endParaRPr kumimoji="1" lang="ja-JP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967AB-1F7D-4B66-A3C4-A5B5D09D5B49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33921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581" y="6400800"/>
            <a:ext cx="990342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3" y="6334316"/>
            <a:ext cx="9903421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8315B-2D8F-46BE-878C-7C71B89D621A}" type="datetimeFigureOut">
              <a:rPr kumimoji="1" lang="ja-JP" altLang="en-US" smtClean="0"/>
              <a:t>2026/4/25</a:t>
            </a:fld>
            <a:endParaRPr kumimoji="1" lang="ja-JP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kumimoji="1" lang="ja-JP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967AB-1F7D-4B66-A3C4-A5B5D09D5B49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5458220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タイトル付きの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5" y="0"/>
            <a:ext cx="3291267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282557" y="0"/>
            <a:ext cx="52007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1475" y="594359"/>
            <a:ext cx="2600325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0488" y="731520"/>
            <a:ext cx="5274945" cy="5257800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1475" y="2926080"/>
            <a:ext cx="2600325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78229" y="6459787"/>
            <a:ext cx="2127540" cy="365125"/>
          </a:xfrm>
        </p:spPr>
        <p:txBody>
          <a:bodyPr/>
          <a:lstStyle>
            <a:lvl1pPr algn="l">
              <a:defRPr/>
            </a:lvl1pPr>
          </a:lstStyle>
          <a:p>
            <a:fld id="{7AE8315B-2D8F-46BE-878C-7C71B89D621A}" type="datetimeFigureOut">
              <a:rPr kumimoji="1" lang="ja-JP" altLang="en-US" smtClean="0"/>
              <a:t>2026/4/25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900487" y="6459787"/>
            <a:ext cx="3776663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3D967AB-1F7D-4B66-A3C4-A5B5D09D5B49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4671403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タイトル付きの図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903421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3" y="4915076"/>
            <a:ext cx="9903421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1540" y="5074920"/>
            <a:ext cx="8217337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4" y="0"/>
            <a:ext cx="9905988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ja-JP" altLang="en-US"/>
              <a:t>アイコンをクリックして図を追加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91540" y="5907024"/>
            <a:ext cx="822198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8315B-2D8F-46BE-878C-7C71B89D621A}" type="datetimeFigureOut">
              <a:rPr kumimoji="1" lang="ja-JP" altLang="en-US" smtClean="0"/>
              <a:t>2026/4/25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967AB-1F7D-4B66-A3C4-A5B5D09D5B49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7380139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タイトルと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8315B-2D8F-46BE-878C-7C71B89D621A}" type="datetimeFigureOut">
              <a:rPr kumimoji="1" lang="ja-JP" altLang="en-US" smtClean="0"/>
              <a:t>2026/4/25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967AB-1F7D-4B66-A3C4-A5B5D09D5B49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8553796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縦書きタイトルと&#10;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581" y="6400800"/>
            <a:ext cx="990342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3" y="6334316"/>
            <a:ext cx="9903421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412302"/>
            <a:ext cx="2135981" cy="5759898"/>
          </a:xfrm>
        </p:spPr>
        <p:txBody>
          <a:bodyPr vert="eaVert"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412302"/>
            <a:ext cx="6284119" cy="5759898"/>
          </a:xfrm>
        </p:spPr>
        <p:txBody>
          <a:bodyPr vert="eaVert" lIns="45720" tIns="0" rIns="45720" bIns="0"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8315B-2D8F-46BE-878C-7C71B89D621A}" type="datetimeFigureOut">
              <a:rPr kumimoji="1" lang="ja-JP" altLang="en-US" smtClean="0"/>
              <a:t>2026/4/25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967AB-1F7D-4B66-A3C4-A5B5D09D5B49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9251761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9906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" y="6334316"/>
            <a:ext cx="9906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540" y="286605"/>
            <a:ext cx="817245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1539" y="1845734"/>
            <a:ext cx="817245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1542" y="6459787"/>
            <a:ext cx="20087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7AE8315B-2D8F-46BE-878C-7C71B89D621A}" type="datetimeFigureOut">
              <a:rPr kumimoji="1" lang="ja-JP" altLang="en-US" smtClean="0"/>
              <a:t>2026/4/25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95026" y="6459787"/>
            <a:ext cx="39185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44123" y="6459787"/>
            <a:ext cx="10660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3D967AB-1F7D-4B66-A3C4-A5B5D09D5B49}" type="slidenum">
              <a:rPr kumimoji="1" lang="ja-JP" altLang="en-US" smtClean="0"/>
              <a:t>‹#›</a:t>
            </a:fld>
            <a:endParaRPr kumimoji="1" lang="ja-JP" alt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969745" y="1737845"/>
            <a:ext cx="8098155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9275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kumimoji="1"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kumimoji="1"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kumimoji="1"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kumimoji="1"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kumimoji="1"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kumimoji="1"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kumimoji="1"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kumimoji="1"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kumimoji="1"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kumimoji="1"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8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7.png"/><Relationship Id="rId11" Type="http://schemas.openxmlformats.org/officeDocument/2006/relationships/image" Target="../media/image1.png"/><Relationship Id="rId5" Type="http://schemas.openxmlformats.org/officeDocument/2006/relationships/image" Target="../media/image6.png"/><Relationship Id="rId10" Type="http://schemas.openxmlformats.org/officeDocument/2006/relationships/image" Target="../media/image5.png"/><Relationship Id="rId4" Type="http://schemas.openxmlformats.org/officeDocument/2006/relationships/image" Target="../media/image3.png"/><Relationship Id="rId9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1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1.png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5.png"/><Relationship Id="rId11" Type="http://schemas.openxmlformats.org/officeDocument/2006/relationships/image" Target="../media/image1.png"/><Relationship Id="rId5" Type="http://schemas.openxmlformats.org/officeDocument/2006/relationships/image" Target="../media/image6.png"/><Relationship Id="rId10" Type="http://schemas.openxmlformats.org/officeDocument/2006/relationships/image" Target="../media/image14.png"/><Relationship Id="rId4" Type="http://schemas.openxmlformats.org/officeDocument/2006/relationships/image" Target="../media/image10.png"/><Relationship Id="rId9" Type="http://schemas.openxmlformats.org/officeDocument/2006/relationships/image" Target="../media/image1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正方形/長方形 4">
            <a:extLst>
              <a:ext uri="{FF2B5EF4-FFF2-40B4-BE49-F238E27FC236}">
                <a16:creationId xmlns:a16="http://schemas.microsoft.com/office/drawing/2014/main" id="{3B0CE4EB-E910-13CB-6B51-D4A62FCD5B16}"/>
              </a:ext>
            </a:extLst>
          </p:cNvPr>
          <p:cNvSpPr/>
          <p:nvPr/>
        </p:nvSpPr>
        <p:spPr>
          <a:xfrm>
            <a:off x="553532" y="2413337"/>
            <a:ext cx="8608447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ja-JP" altLang="en-US" sz="60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高齢者のための法律相談</a:t>
            </a:r>
          </a:p>
        </p:txBody>
      </p:sp>
      <p:sp>
        <p:nvSpPr>
          <p:cNvPr id="6" name="正方形/長方形 5">
            <a:extLst>
              <a:ext uri="{FF2B5EF4-FFF2-40B4-BE49-F238E27FC236}">
                <a16:creationId xmlns:a16="http://schemas.microsoft.com/office/drawing/2014/main" id="{590CC4C5-50BA-AE32-6662-315E247341ED}"/>
              </a:ext>
            </a:extLst>
          </p:cNvPr>
          <p:cNvSpPr/>
          <p:nvPr/>
        </p:nvSpPr>
        <p:spPr>
          <a:xfrm>
            <a:off x="278977" y="6471081"/>
            <a:ext cx="9348045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セミナー資料　栂村行政書士事務所　　相談は無料ですのでお気軽に：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0898-35-1022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　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Mail: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：</a:t>
            </a:r>
            <a:r>
              <a:rPr lang="en-US" altLang="ja-JP" sz="14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m.tsugamura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＠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tsugaoffice.jp</a:t>
            </a:r>
            <a:endParaRPr lang="ja-JP" altLang="en-US" sz="1400" b="1" dirty="0">
              <a:ln w="9525">
                <a:solidFill>
                  <a:schemeClr val="bg1"/>
                </a:solidFill>
                <a:prstDash val="solid"/>
              </a:ln>
              <a:solidFill>
                <a:srgbClr val="FFFF00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2" name="正方形/長方形 1">
            <a:extLst>
              <a:ext uri="{FF2B5EF4-FFF2-40B4-BE49-F238E27FC236}">
                <a16:creationId xmlns:a16="http://schemas.microsoft.com/office/drawing/2014/main" id="{002AE5D2-5B88-CA5E-5284-4524DF54550E}"/>
              </a:ext>
            </a:extLst>
          </p:cNvPr>
          <p:cNvSpPr/>
          <p:nvPr/>
        </p:nvSpPr>
        <p:spPr>
          <a:xfrm>
            <a:off x="2278469" y="4716975"/>
            <a:ext cx="464422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ja-JP" altLang="en-US" sz="40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行政書士　栂村基文</a:t>
            </a:r>
          </a:p>
        </p:txBody>
      </p:sp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2D9E8230-A7CD-A608-4A33-A4B6D9C2A1F3}"/>
              </a:ext>
            </a:extLst>
          </p:cNvPr>
          <p:cNvSpPr txBox="1"/>
          <p:nvPr/>
        </p:nvSpPr>
        <p:spPr>
          <a:xfrm>
            <a:off x="4781555" y="4514850"/>
            <a:ext cx="25812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dirty="0"/>
              <a:t>つがむら　もとふみ</a:t>
            </a:r>
          </a:p>
        </p:txBody>
      </p:sp>
      <p:pic>
        <p:nvPicPr>
          <p:cNvPr id="4" name="録音したサウンド">
            <a:hlinkClick r:id="" action="ppaction://media"/>
            <a:extLst>
              <a:ext uri="{FF2B5EF4-FFF2-40B4-BE49-F238E27FC236}">
                <a16:creationId xmlns:a16="http://schemas.microsoft.com/office/drawing/2014/main" id="{A4B62235-C477-3496-0761-05EC0A5130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527800" y="357003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4242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77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正方形/長方形 1">
            <a:extLst>
              <a:ext uri="{FF2B5EF4-FFF2-40B4-BE49-F238E27FC236}">
                <a16:creationId xmlns:a16="http://schemas.microsoft.com/office/drawing/2014/main" id="{A36FC9A6-9983-2398-F1CC-EB359B73D54C}"/>
              </a:ext>
            </a:extLst>
          </p:cNvPr>
          <p:cNvSpPr/>
          <p:nvPr/>
        </p:nvSpPr>
        <p:spPr>
          <a:xfrm>
            <a:off x="278977" y="6471081"/>
            <a:ext cx="9348045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セミナー資料　栂村行政書士事務所　　相談は無料ですのでお気軽に：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0898-35-1022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　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Mail: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：</a:t>
            </a:r>
            <a:r>
              <a:rPr lang="en-US" altLang="ja-JP" sz="14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m.tsugamura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＠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tsugaoffice.jp</a:t>
            </a:r>
            <a:endParaRPr lang="ja-JP" altLang="en-US" sz="1400" b="1" dirty="0">
              <a:ln w="9525">
                <a:solidFill>
                  <a:schemeClr val="bg1"/>
                </a:solidFill>
                <a:prstDash val="solid"/>
              </a:ln>
              <a:solidFill>
                <a:srgbClr val="FFFF00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51C9685E-CDD9-63B7-52AA-3C8E2C144D8B}"/>
              </a:ext>
            </a:extLst>
          </p:cNvPr>
          <p:cNvSpPr txBox="1"/>
          <p:nvPr/>
        </p:nvSpPr>
        <p:spPr>
          <a:xfrm>
            <a:off x="495300" y="258004"/>
            <a:ext cx="87534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28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１．高齢者の悩み</a:t>
            </a:r>
          </a:p>
        </p:txBody>
      </p:sp>
      <p:sp>
        <p:nvSpPr>
          <p:cNvPr id="4" name="吹き出し: 角を丸めた四角形 3">
            <a:extLst>
              <a:ext uri="{FF2B5EF4-FFF2-40B4-BE49-F238E27FC236}">
                <a16:creationId xmlns:a16="http://schemas.microsoft.com/office/drawing/2014/main" id="{6A0ED2ED-1012-D19E-6C07-FED79AC213E3}"/>
              </a:ext>
            </a:extLst>
          </p:cNvPr>
          <p:cNvSpPr/>
          <p:nvPr/>
        </p:nvSpPr>
        <p:spPr>
          <a:xfrm>
            <a:off x="2321220" y="787713"/>
            <a:ext cx="7422855" cy="3108012"/>
          </a:xfrm>
          <a:prstGeom prst="wedgeRoundRectCallout">
            <a:avLst>
              <a:gd name="adj1" fmla="val -60681"/>
              <a:gd name="adj2" fmla="val -13094"/>
              <a:gd name="adj3" fmla="val 16667"/>
            </a:avLst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tIns="82800" rtlCol="0" anchor="ctr"/>
          <a:lstStyle/>
          <a:p>
            <a:pPr>
              <a:lnSpc>
                <a:spcPct val="150000"/>
              </a:lnSpc>
            </a:pPr>
            <a:r>
              <a:rPr kumimoji="1" lang="ja-JP" altLang="en-US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お父さんが亡くなって、ひとり住まいです。</a:t>
            </a:r>
            <a:endParaRPr kumimoji="1" lang="en-US" altLang="ja-JP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pPr>
              <a:lnSpc>
                <a:spcPct val="150000"/>
              </a:lnSpc>
            </a:pPr>
            <a:r>
              <a:rPr kumimoji="1" lang="ja-JP" altLang="en-US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畑仕事も、だんだんできなくなっており、次男が帰ってきたときに農業をやってもらっています。</a:t>
            </a:r>
            <a:endParaRPr kumimoji="1" lang="en-US" altLang="ja-JP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pPr>
              <a:lnSpc>
                <a:spcPct val="150000"/>
              </a:lnSpc>
            </a:pPr>
            <a:r>
              <a:rPr kumimoji="1" lang="ja-JP" altLang="en-US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息子たちはあまり仲が良くないので、私が亡くなったあと相続でもめそうで心配です・・・・。</a:t>
            </a:r>
            <a:endParaRPr kumimoji="1" lang="en-US" altLang="ja-JP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pPr>
              <a:lnSpc>
                <a:spcPct val="150000"/>
              </a:lnSpc>
            </a:pPr>
            <a:r>
              <a:rPr kumimoji="1" lang="ja-JP" altLang="en-US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私も一人住いなので、老後のことが心配で、優しい二男に面倒を見てもらいたい・・・。</a:t>
            </a:r>
            <a:endParaRPr kumimoji="1" lang="en-US" altLang="ja-JP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</p:txBody>
      </p:sp>
      <p:pic>
        <p:nvPicPr>
          <p:cNvPr id="5" name="Picture 2" descr="おばあちゃんのイラスト">
            <a:extLst>
              <a:ext uri="{FF2B5EF4-FFF2-40B4-BE49-F238E27FC236}">
                <a16:creationId xmlns:a16="http://schemas.microsoft.com/office/drawing/2014/main" id="{743972AB-8531-857E-0F3B-3A867AFB49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3504"/>
            <a:ext cx="1811260" cy="1720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8642DE47-0531-0957-07A5-58C1D1BC6345}"/>
              </a:ext>
            </a:extLst>
          </p:cNvPr>
          <p:cNvSpPr txBox="1"/>
          <p:nvPr/>
        </p:nvSpPr>
        <p:spPr>
          <a:xfrm>
            <a:off x="495300" y="4029241"/>
            <a:ext cx="913172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このようなことを、思っていても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・まだ元気なので大丈夫かなとか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・二男が後を継いでくれると思うけど・・・・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・なかなか具体的な話ができていない・・・・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実際、施設などに入ったときなど、自分の財産を含め、兄弟で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が力を合わせて私の思いをちゃんとしてくれるのか心配。</a:t>
            </a:r>
          </a:p>
        </p:txBody>
      </p:sp>
      <p:pic>
        <p:nvPicPr>
          <p:cNvPr id="7" name="録音したサウンド">
            <a:hlinkClick r:id="" action="ppaction://media"/>
            <a:extLst>
              <a:ext uri="{FF2B5EF4-FFF2-40B4-BE49-F238E27FC236}">
                <a16:creationId xmlns:a16="http://schemas.microsoft.com/office/drawing/2014/main" id="{E40F650B-1551-09D9-01CC-B6469A3B34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089400" y="23359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3406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85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正方形/長方形 1">
            <a:extLst>
              <a:ext uri="{FF2B5EF4-FFF2-40B4-BE49-F238E27FC236}">
                <a16:creationId xmlns:a16="http://schemas.microsoft.com/office/drawing/2014/main" id="{A4A4A12C-0110-10D9-2A34-2682D63BBA8B}"/>
              </a:ext>
            </a:extLst>
          </p:cNvPr>
          <p:cNvSpPr/>
          <p:nvPr/>
        </p:nvSpPr>
        <p:spPr>
          <a:xfrm>
            <a:off x="278977" y="6471081"/>
            <a:ext cx="9348045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セミナー資料　栂村行政書士事務所　　相談は無料ですのでお気軽に：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0898-35-1022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　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Mail: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：</a:t>
            </a:r>
            <a:r>
              <a:rPr lang="en-US" altLang="ja-JP" sz="14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m.tsugamura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＠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tsugaoffice.jp</a:t>
            </a:r>
            <a:endParaRPr lang="ja-JP" altLang="en-US" sz="1400" b="1" dirty="0">
              <a:ln w="9525">
                <a:solidFill>
                  <a:schemeClr val="bg1"/>
                </a:solidFill>
                <a:prstDash val="solid"/>
              </a:ln>
              <a:solidFill>
                <a:srgbClr val="FFFF00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9F6788C7-0809-2DD4-91AD-0686DE0A3B3E}"/>
              </a:ext>
            </a:extLst>
          </p:cNvPr>
          <p:cNvSpPr txBox="1"/>
          <p:nvPr/>
        </p:nvSpPr>
        <p:spPr>
          <a:xfrm>
            <a:off x="409575" y="95250"/>
            <a:ext cx="9348045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28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1-1</a:t>
            </a:r>
            <a:r>
              <a:rPr kumimoji="1" lang="ja-JP" altLang="en-US" sz="28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．悩みを解決するためには</a:t>
            </a:r>
            <a:endParaRPr kumimoji="1" lang="en-US" altLang="ja-JP" sz="28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en-US" altLang="ja-JP" sz="10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①　子供たちと話し合った内容を書面にしておく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内容どおり実行してくれるかどうか心配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en-US" altLang="ja-JP" sz="10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②　エンディングノートを作成する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私の健康や財産のことや何かあれば、相談ができる信頼で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きる専門家などを記録しておく。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私の思いや財産等の記録はエンディングノートで整理でき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るが、遺言書など法的な効力はありません。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　　　　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③　法的な仕組みを利用する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・遺言書作成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・遺産分割協議書作成（相続手続き）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・成年後見制度の利用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・任意後見制度の利用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・家族信託の活用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　　　　　　　　など</a:t>
            </a:r>
          </a:p>
        </p:txBody>
      </p:sp>
      <p:pic>
        <p:nvPicPr>
          <p:cNvPr id="4" name="録音したサウンド">
            <a:hlinkClick r:id="" action="ppaction://media"/>
            <a:extLst>
              <a:ext uri="{FF2B5EF4-FFF2-40B4-BE49-F238E27FC236}">
                <a16:creationId xmlns:a16="http://schemas.microsoft.com/office/drawing/2014/main" id="{784F3F88-3274-5079-4815-940C6E7E86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51550" y="14809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5853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5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正方形/長方形 1">
            <a:extLst>
              <a:ext uri="{FF2B5EF4-FFF2-40B4-BE49-F238E27FC236}">
                <a16:creationId xmlns:a16="http://schemas.microsoft.com/office/drawing/2014/main" id="{60823AA3-503A-E39A-1448-64DC60030E13}"/>
              </a:ext>
            </a:extLst>
          </p:cNvPr>
          <p:cNvSpPr/>
          <p:nvPr/>
        </p:nvSpPr>
        <p:spPr>
          <a:xfrm>
            <a:off x="278977" y="6471081"/>
            <a:ext cx="9348045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セミナー資料　栂村行政書士事務所　　相談は無料ですのでお気軽に：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0898-35-1022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　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Mail: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：</a:t>
            </a:r>
            <a:r>
              <a:rPr lang="en-US" altLang="ja-JP" sz="14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m.tsugamura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＠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tsugaoffice.jp</a:t>
            </a:r>
            <a:endParaRPr lang="ja-JP" altLang="en-US" sz="1400" b="1" dirty="0">
              <a:ln w="9525">
                <a:solidFill>
                  <a:schemeClr val="bg1"/>
                </a:solidFill>
                <a:prstDash val="solid"/>
              </a:ln>
              <a:solidFill>
                <a:srgbClr val="FFFF00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graphicFrame>
        <p:nvGraphicFramePr>
          <p:cNvPr id="3" name="表 2">
            <a:extLst>
              <a:ext uri="{FF2B5EF4-FFF2-40B4-BE49-F238E27FC236}">
                <a16:creationId xmlns:a16="http://schemas.microsoft.com/office/drawing/2014/main" id="{FF179CB8-8255-A073-3D58-FD48440B902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9936329"/>
              </p:ext>
            </p:extLst>
          </p:nvPr>
        </p:nvGraphicFramePr>
        <p:xfrm>
          <a:off x="399077" y="1385131"/>
          <a:ext cx="9381249" cy="487157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94180">
                  <a:extLst>
                    <a:ext uri="{9D8B030D-6E8A-4147-A177-3AD203B41FA5}">
                      <a16:colId xmlns:a16="http://schemas.microsoft.com/office/drawing/2014/main" val="1819532518"/>
                    </a:ext>
                  </a:extLst>
                </a:gridCol>
                <a:gridCol w="1766438">
                  <a:extLst>
                    <a:ext uri="{9D8B030D-6E8A-4147-A177-3AD203B41FA5}">
                      <a16:colId xmlns:a16="http://schemas.microsoft.com/office/drawing/2014/main" val="2000861014"/>
                    </a:ext>
                  </a:extLst>
                </a:gridCol>
                <a:gridCol w="2202731">
                  <a:extLst>
                    <a:ext uri="{9D8B030D-6E8A-4147-A177-3AD203B41FA5}">
                      <a16:colId xmlns:a16="http://schemas.microsoft.com/office/drawing/2014/main" val="3479199993"/>
                    </a:ext>
                  </a:extLst>
                </a:gridCol>
                <a:gridCol w="1353107">
                  <a:extLst>
                    <a:ext uri="{9D8B030D-6E8A-4147-A177-3AD203B41FA5}">
                      <a16:colId xmlns:a16="http://schemas.microsoft.com/office/drawing/2014/main" val="3851563704"/>
                    </a:ext>
                  </a:extLst>
                </a:gridCol>
                <a:gridCol w="2364793">
                  <a:extLst>
                    <a:ext uri="{9D8B030D-6E8A-4147-A177-3AD203B41FA5}">
                      <a16:colId xmlns:a16="http://schemas.microsoft.com/office/drawing/2014/main" val="895949354"/>
                    </a:ext>
                  </a:extLst>
                </a:gridCol>
              </a:tblGrid>
              <a:tr h="306708">
                <a:tc rowSpan="2">
                  <a:txBody>
                    <a:bodyPr/>
                    <a:lstStyle/>
                    <a:p>
                      <a:pPr algn="ctr"/>
                      <a:r>
                        <a:rPr kumimoji="1" lang="ja-JP" altLang="en-US" sz="1200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項　　目</a:t>
                      </a:r>
                    </a:p>
                  </a:txBody>
                  <a:tcPr anchor="ctr"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kumimoji="1" lang="ja-JP" altLang="en-US" sz="1200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判断能力</a:t>
                      </a: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kumimoji="1" lang="ja-JP" altLang="en-US" sz="105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1" lang="ja-JP" altLang="en-US" sz="1200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相続</a:t>
                      </a:r>
                      <a:r>
                        <a:rPr kumimoji="1" lang="en-US" altLang="ja-JP" sz="1200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(</a:t>
                      </a:r>
                      <a:r>
                        <a:rPr kumimoji="1" lang="ja-JP" altLang="en-US" sz="1200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遺産分割</a:t>
                      </a:r>
                      <a:r>
                        <a:rPr kumimoji="1" lang="en-US" altLang="ja-JP" sz="1200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)</a:t>
                      </a:r>
                      <a:endParaRPr kumimoji="1" lang="ja-JP" altLang="en-US" sz="120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</a:txBody>
                  <a:tcPr anchor="ctr"/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kumimoji="1" lang="ja-JP" altLang="en-US" sz="1200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留意事項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798247"/>
                  </a:ext>
                </a:extLst>
              </a:tr>
              <a:tr h="306708">
                <a:tc vMerge="1">
                  <a:txBody>
                    <a:bodyPr/>
                    <a:lstStyle/>
                    <a:p>
                      <a:endParaRPr kumimoji="1" lang="ja-JP" altLang="en-US" sz="105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1" lang="ja-JP" altLang="en-US" sz="1200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有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1" lang="ja-JP" altLang="en-US" sz="1200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無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1" lang="ja-JP" altLang="en-US" sz="1200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死　後</a:t>
                      </a: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algn="ctr"/>
                      <a:endParaRPr kumimoji="1" lang="ja-JP" altLang="en-US" sz="120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47734580"/>
                  </a:ext>
                </a:extLst>
              </a:tr>
              <a:tr h="679017">
                <a:tc>
                  <a:txBody>
                    <a:bodyPr/>
                    <a:lstStyle/>
                    <a:p>
                      <a:pPr algn="ctr"/>
                      <a:r>
                        <a:rPr kumimoji="1" lang="ja-JP" altLang="en-US" sz="12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遺言証書作成</a:t>
                      </a:r>
                      <a:endParaRPr kumimoji="1" lang="en-US" altLang="ja-JP" sz="1200" b="1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algn="ctr"/>
                      <a:r>
                        <a:rPr kumimoji="1" lang="ja-JP" altLang="en-US" sz="12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（自筆・公正証書）</a:t>
                      </a:r>
                    </a:p>
                  </a:txBody>
                  <a:tcPr marL="36000" marR="36000" marT="36000" marB="36000" anchor="ctr"/>
                </a:tc>
                <a:tc>
                  <a:txBody>
                    <a:bodyPr/>
                    <a:lstStyle/>
                    <a:p>
                      <a:pPr algn="ctr"/>
                      <a:endParaRPr kumimoji="1" lang="ja-JP" altLang="en-US" sz="105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kumimoji="1" lang="ja-JP" altLang="en-US" sz="105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kumimoji="1" lang="ja-JP" altLang="en-US" sz="105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ja-JP" altLang="en-US" sz="1000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・自筆</a:t>
                      </a:r>
                      <a:r>
                        <a:rPr kumimoji="1" lang="ja-JP" altLang="en-US" sz="100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遺言⇒無効の可能性、裁判所検認、</a:t>
                      </a:r>
                      <a:endParaRPr kumimoji="1" lang="en-US" altLang="ja-JP" sz="100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ja-JP" altLang="en-US" sz="1000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　　　　　　遺言執行者の指定</a:t>
                      </a:r>
                      <a:endParaRPr kumimoji="1" lang="en-US" altLang="ja-JP" sz="100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algn="l"/>
                      <a:r>
                        <a:rPr kumimoji="1" lang="ja-JP" altLang="en-US" sz="1000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・共通⇒生前の判断能力及び意思能力の</a:t>
                      </a:r>
                      <a:endParaRPr kumimoji="1" lang="en-US" altLang="ja-JP" sz="100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algn="l"/>
                      <a:r>
                        <a:rPr kumimoji="1" lang="ja-JP" altLang="en-US" sz="1000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　　　　低下に対する対策が必要</a:t>
                      </a:r>
                      <a:endParaRPr kumimoji="1" lang="en-US" altLang="ja-JP" sz="100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</a:txBody>
                  <a:tcPr marL="0" marR="0" marT="36000" marB="36000" anchor="ctr"/>
                </a:tc>
                <a:extLst>
                  <a:ext uri="{0D108BD9-81ED-4DB2-BD59-A6C34878D82A}">
                    <a16:rowId xmlns:a16="http://schemas.microsoft.com/office/drawing/2014/main" val="2281383634"/>
                  </a:ext>
                </a:extLst>
              </a:tr>
              <a:tr h="912426">
                <a:tc>
                  <a:txBody>
                    <a:bodyPr/>
                    <a:lstStyle/>
                    <a:p>
                      <a:pPr algn="ctr"/>
                      <a:r>
                        <a:rPr kumimoji="1" lang="ja-JP" altLang="en-US" sz="12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法定成年後見申立</a:t>
                      </a:r>
                      <a:endParaRPr kumimoji="1" lang="en-US" altLang="ja-JP" sz="1200" b="1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algn="ctr"/>
                      <a:r>
                        <a:rPr kumimoji="1" lang="ja-JP" altLang="en-US" sz="12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（裁判所申立・登記）</a:t>
                      </a:r>
                    </a:p>
                  </a:txBody>
                  <a:tcPr marL="36000" marR="36000" marT="36000" marB="36000" anchor="ctr"/>
                </a:tc>
                <a:tc>
                  <a:txBody>
                    <a:bodyPr/>
                    <a:lstStyle/>
                    <a:p>
                      <a:pPr algn="ctr"/>
                      <a:endParaRPr kumimoji="1" lang="ja-JP" altLang="en-US" sz="105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kumimoji="1" lang="ja-JP" altLang="en-US" sz="105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kumimoji="1" lang="ja-JP" altLang="en-US" sz="105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1" lang="ja-JP" altLang="en-US" sz="1000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・後見人は専門家の選任がほとんど</a:t>
                      </a:r>
                      <a:r>
                        <a:rPr kumimoji="1" lang="en-US" altLang="ja-JP" sz="1000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ja-JP" altLang="en-US" sz="1000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・成年後見等の費用がかさむ</a:t>
                      </a:r>
                      <a:endParaRPr kumimoji="1" lang="en-US" altLang="ja-JP" sz="100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algn="l"/>
                      <a:r>
                        <a:rPr kumimoji="1" lang="ja-JP" altLang="en-US" sz="1000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・</a:t>
                      </a:r>
                      <a:r>
                        <a:rPr kumimoji="1" lang="ja-JP" altLang="en-US" sz="1000" b="0" dirty="0">
                          <a:solidFill>
                            <a:srgbClr val="444444"/>
                          </a:solidFill>
                          <a:effectLst/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介護</a:t>
                      </a:r>
                      <a:r>
                        <a:rPr lang="ja-JP" altLang="en-US" sz="1000" b="0" dirty="0">
                          <a:solidFill>
                            <a:srgbClr val="444444"/>
                          </a:solidFill>
                          <a:effectLst/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などの事実行為は対象外</a:t>
                      </a:r>
                      <a:endParaRPr lang="en-US" altLang="ja-JP" sz="1000" b="0" dirty="0">
                        <a:solidFill>
                          <a:srgbClr val="444444"/>
                        </a:solidFill>
                        <a:effectLst/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algn="l"/>
                      <a:endParaRPr kumimoji="1" lang="ja-JP" altLang="en-US" sz="100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</a:txBody>
                  <a:tcPr marL="0" marR="0" marT="36000" marB="36000" anchor="ctr"/>
                </a:tc>
                <a:extLst>
                  <a:ext uri="{0D108BD9-81ED-4DB2-BD59-A6C34878D82A}">
                    <a16:rowId xmlns:a16="http://schemas.microsoft.com/office/drawing/2014/main" val="3828729707"/>
                  </a:ext>
                </a:extLst>
              </a:tr>
              <a:tr h="912426">
                <a:tc>
                  <a:txBody>
                    <a:bodyPr/>
                    <a:lstStyle/>
                    <a:p>
                      <a:pPr algn="ctr"/>
                      <a:r>
                        <a:rPr kumimoji="1" lang="ja-JP" altLang="en-US" sz="12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任意後見契約</a:t>
                      </a:r>
                      <a:endParaRPr kumimoji="1" lang="en-US" altLang="ja-JP" sz="1200" b="1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algn="ctr"/>
                      <a:r>
                        <a:rPr kumimoji="1" lang="ja-JP" altLang="en-US" sz="12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（公正証書・登記）</a:t>
                      </a:r>
                      <a:endParaRPr kumimoji="1" lang="en-US" altLang="ja-JP" sz="1200" b="1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</a:txBody>
                  <a:tcPr marL="36000" marR="36000" marT="36000" marB="36000" anchor="ctr"/>
                </a:tc>
                <a:tc>
                  <a:txBody>
                    <a:bodyPr/>
                    <a:lstStyle/>
                    <a:p>
                      <a:pPr algn="ctr"/>
                      <a:endParaRPr kumimoji="1" lang="ja-JP" altLang="en-US" sz="105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kumimoji="1" lang="ja-JP" altLang="en-US" sz="105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kumimoji="1" lang="ja-JP" altLang="en-US" sz="105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ja-JP" altLang="en-US" sz="1000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・監督人は専門家の選任がほとんど</a:t>
                      </a:r>
                      <a:endParaRPr kumimoji="1" lang="en-US" altLang="ja-JP" sz="100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algn="l"/>
                      <a:r>
                        <a:rPr kumimoji="1" lang="ja-JP" altLang="en-US" sz="1000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・後見監督人の費用がかさむ</a:t>
                      </a:r>
                      <a:endParaRPr kumimoji="1" lang="en-US" altLang="ja-JP" sz="100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algn="l"/>
                      <a:r>
                        <a:rPr kumimoji="1" lang="ja-JP" altLang="en-US" sz="1000" b="0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・</a:t>
                      </a:r>
                      <a:r>
                        <a:rPr kumimoji="1" lang="ja-JP" altLang="en-US" sz="1000" b="0" dirty="0">
                          <a:solidFill>
                            <a:srgbClr val="444444"/>
                          </a:solidFill>
                          <a:effectLst/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介護</a:t>
                      </a:r>
                      <a:r>
                        <a:rPr lang="ja-JP" altLang="en-US" sz="1000" b="0" dirty="0">
                          <a:solidFill>
                            <a:srgbClr val="444444"/>
                          </a:solidFill>
                          <a:effectLst/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などの事実行為は対象外</a:t>
                      </a:r>
                      <a:endParaRPr kumimoji="1" lang="en-US" altLang="ja-JP" sz="1000" b="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</a:txBody>
                  <a:tcPr marL="0" marR="0" marT="36000" marB="36000" anchor="ctr"/>
                </a:tc>
                <a:extLst>
                  <a:ext uri="{0D108BD9-81ED-4DB2-BD59-A6C34878D82A}">
                    <a16:rowId xmlns:a16="http://schemas.microsoft.com/office/drawing/2014/main" val="3288720003"/>
                  </a:ext>
                </a:extLst>
              </a:tr>
              <a:tr h="734093">
                <a:tc>
                  <a:txBody>
                    <a:bodyPr/>
                    <a:lstStyle/>
                    <a:p>
                      <a:pPr algn="ctr"/>
                      <a:r>
                        <a:rPr kumimoji="1" lang="ja-JP" altLang="en-US" sz="12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見守り・財産管理・死後事務委任契約</a:t>
                      </a:r>
                      <a:endParaRPr kumimoji="1" lang="en-US" altLang="ja-JP" sz="1200" b="1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algn="ctr"/>
                      <a:r>
                        <a:rPr kumimoji="1" lang="ja-JP" altLang="en-US" sz="12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（公正証書・登記）</a:t>
                      </a:r>
                    </a:p>
                  </a:txBody>
                  <a:tcPr marL="36000" marR="36000" marT="36000" marB="36000" anchor="ctr"/>
                </a:tc>
                <a:tc>
                  <a:txBody>
                    <a:bodyPr/>
                    <a:lstStyle/>
                    <a:p>
                      <a:pPr algn="ctr"/>
                      <a:endParaRPr kumimoji="1" lang="en-US" altLang="ja-JP" sz="1050" dirty="0"/>
                    </a:p>
                    <a:p>
                      <a:pPr algn="ctr"/>
                      <a:endParaRPr kumimoji="1" lang="en-US" altLang="ja-JP" sz="1050" dirty="0"/>
                    </a:p>
                    <a:p>
                      <a:pPr algn="ctr"/>
                      <a:endParaRPr kumimoji="1" lang="en-US" altLang="ja-JP" sz="1050" dirty="0"/>
                    </a:p>
                    <a:p>
                      <a:pPr algn="ctr"/>
                      <a:endParaRPr kumimoji="1" lang="ja-JP" altLang="en-US" sz="105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kumimoji="1" lang="ja-JP" altLang="en-US" sz="105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kumimoji="1" lang="ja-JP" altLang="en-US" sz="105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ja-JP" altLang="en-US" sz="1000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・任意後見が開始されると本契約に移行</a:t>
                      </a:r>
                      <a:endParaRPr kumimoji="1" lang="en-US" altLang="ja-JP" sz="100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algn="l"/>
                      <a:r>
                        <a:rPr kumimoji="1" lang="ja-JP" altLang="en-US" sz="1000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・</a:t>
                      </a:r>
                      <a:r>
                        <a:rPr kumimoji="1" lang="ja-JP" altLang="en-US" sz="1000" b="0" dirty="0">
                          <a:solidFill>
                            <a:srgbClr val="444444"/>
                          </a:solidFill>
                          <a:effectLst/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介護</a:t>
                      </a:r>
                      <a:r>
                        <a:rPr lang="ja-JP" altLang="en-US" sz="1000" b="0" dirty="0">
                          <a:solidFill>
                            <a:srgbClr val="444444"/>
                          </a:solidFill>
                          <a:effectLst/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などの事実行為は対象外</a:t>
                      </a:r>
                      <a:endParaRPr kumimoji="1" lang="en-US" altLang="ja-JP" sz="100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</a:txBody>
                  <a:tcPr marL="0" marR="0" marT="36000" marB="36000" anchor="ctr"/>
                </a:tc>
                <a:extLst>
                  <a:ext uri="{0D108BD9-81ED-4DB2-BD59-A6C34878D82A}">
                    <a16:rowId xmlns:a16="http://schemas.microsoft.com/office/drawing/2014/main" val="3183404411"/>
                  </a:ext>
                </a:extLst>
              </a:tr>
              <a:tr h="101761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ja-JP" altLang="en-US" sz="12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民事</a:t>
                      </a:r>
                      <a:r>
                        <a:rPr kumimoji="1" lang="en-US" altLang="ja-JP" sz="12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(</a:t>
                      </a:r>
                      <a:r>
                        <a:rPr kumimoji="1" lang="ja-JP" altLang="en-US" sz="12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家族</a:t>
                      </a:r>
                      <a:r>
                        <a:rPr kumimoji="1" lang="en-US" altLang="ja-JP" sz="12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)</a:t>
                      </a:r>
                      <a:r>
                        <a:rPr kumimoji="1" lang="ja-JP" altLang="en-US" sz="12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信託契約</a:t>
                      </a:r>
                      <a:endParaRPr kumimoji="1" lang="en-US" altLang="ja-JP" sz="1200" b="1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12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(</a:t>
                      </a:r>
                      <a:r>
                        <a:rPr kumimoji="1" lang="ja-JP" altLang="en-US" sz="12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公正証書・信託登記</a:t>
                      </a:r>
                      <a:r>
                        <a:rPr kumimoji="1" lang="en-US" altLang="ja-JP" sz="12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)</a:t>
                      </a:r>
                      <a:endParaRPr kumimoji="1" lang="ja-JP" altLang="en-US" sz="1200" b="1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</a:txBody>
                  <a:tcPr marL="36000" marR="36000" marT="36000" marB="36000" anchor="ctr"/>
                </a:tc>
                <a:tc>
                  <a:txBody>
                    <a:bodyPr/>
                    <a:lstStyle/>
                    <a:p>
                      <a:pPr algn="ctr"/>
                      <a:endParaRPr kumimoji="1" lang="ja-JP" altLang="en-US" sz="105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kumimoji="1" lang="ja-JP" altLang="en-US" sz="105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kumimoji="1" lang="ja-JP" altLang="en-US" sz="105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ja-JP" altLang="en-US" sz="1000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・生前に財産が受託者に移行する</a:t>
                      </a:r>
                      <a:endParaRPr kumimoji="1" lang="en-US" altLang="ja-JP" sz="100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algn="l"/>
                      <a:r>
                        <a:rPr kumimoji="1" lang="ja-JP" altLang="en-US" sz="1000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・信託設計に時間と費用がかかる</a:t>
                      </a:r>
                      <a:endParaRPr kumimoji="1" lang="en-US" altLang="ja-JP" sz="100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algn="l"/>
                      <a:r>
                        <a:rPr kumimoji="1" lang="ja-JP" altLang="en-US" sz="1000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・賃貸不動産などの資産運用に有効</a:t>
                      </a:r>
                      <a:endParaRPr kumimoji="1" lang="en-US" altLang="ja-JP" sz="100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algn="l"/>
                      <a:endParaRPr kumimoji="1" lang="ja-JP" altLang="en-US" sz="1000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</a:txBody>
                  <a:tcPr marL="0" marR="0" marT="36000" marB="36000" anchor="ctr"/>
                </a:tc>
                <a:extLst>
                  <a:ext uri="{0D108BD9-81ED-4DB2-BD59-A6C34878D82A}">
                    <a16:rowId xmlns:a16="http://schemas.microsoft.com/office/drawing/2014/main" val="2494272290"/>
                  </a:ext>
                </a:extLst>
              </a:tr>
            </a:tbl>
          </a:graphicData>
        </a:graphic>
      </p:graphicFrame>
      <p:cxnSp>
        <p:nvCxnSpPr>
          <p:cNvPr id="4" name="直線コネクタ 3">
            <a:extLst>
              <a:ext uri="{FF2B5EF4-FFF2-40B4-BE49-F238E27FC236}">
                <a16:creationId xmlns:a16="http://schemas.microsoft.com/office/drawing/2014/main" id="{BDA56CD2-3954-B34F-8E2E-F9DCEB55030E}"/>
              </a:ext>
            </a:extLst>
          </p:cNvPr>
          <p:cNvCxnSpPr>
            <a:cxnSpLocks/>
          </p:cNvCxnSpPr>
          <p:nvPr/>
        </p:nvCxnSpPr>
        <p:spPr>
          <a:xfrm>
            <a:off x="3825714" y="3318926"/>
            <a:ext cx="2235114" cy="0"/>
          </a:xfrm>
          <a:prstGeom prst="line">
            <a:avLst/>
          </a:prstGeom>
          <a:ln w="635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線コネクタ 4">
            <a:extLst>
              <a:ext uri="{FF2B5EF4-FFF2-40B4-BE49-F238E27FC236}">
                <a16:creationId xmlns:a16="http://schemas.microsoft.com/office/drawing/2014/main" id="{C976196C-92B7-FFEE-DB59-6F23A745DB36}"/>
              </a:ext>
            </a:extLst>
          </p:cNvPr>
          <p:cNvCxnSpPr>
            <a:cxnSpLocks/>
            <a:stCxn id="6" idx="0"/>
          </p:cNvCxnSpPr>
          <p:nvPr/>
        </p:nvCxnSpPr>
        <p:spPr>
          <a:xfrm>
            <a:off x="2524169" y="2405466"/>
            <a:ext cx="3514641" cy="17931"/>
          </a:xfrm>
          <a:prstGeom prst="line">
            <a:avLst/>
          </a:prstGeom>
          <a:ln w="635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二等辺三角形 5">
            <a:extLst>
              <a:ext uri="{FF2B5EF4-FFF2-40B4-BE49-F238E27FC236}">
                <a16:creationId xmlns:a16="http://schemas.microsoft.com/office/drawing/2014/main" id="{026972A4-BB8A-5E72-29EB-E08873F482F5}"/>
              </a:ext>
            </a:extLst>
          </p:cNvPr>
          <p:cNvSpPr/>
          <p:nvPr/>
        </p:nvSpPr>
        <p:spPr>
          <a:xfrm rot="10800000">
            <a:off x="2444656" y="2302099"/>
            <a:ext cx="159026" cy="103367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sz="1050"/>
          </a:p>
        </p:txBody>
      </p:sp>
      <p:sp>
        <p:nvSpPr>
          <p:cNvPr id="7" name="テキスト ボックス 6">
            <a:extLst>
              <a:ext uri="{FF2B5EF4-FFF2-40B4-BE49-F238E27FC236}">
                <a16:creationId xmlns:a16="http://schemas.microsoft.com/office/drawing/2014/main" id="{FA3CB746-D73B-9DF2-4EA5-FCCF62A0F02B}"/>
              </a:ext>
            </a:extLst>
          </p:cNvPr>
          <p:cNvSpPr txBox="1"/>
          <p:nvPr/>
        </p:nvSpPr>
        <p:spPr>
          <a:xfrm>
            <a:off x="2805489" y="2164722"/>
            <a:ext cx="842837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kumimoji="1" lang="ja-JP" altLang="en-US" sz="10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遺言書作成</a:t>
            </a:r>
          </a:p>
        </p:txBody>
      </p:sp>
      <p:cxnSp>
        <p:nvCxnSpPr>
          <p:cNvPr id="8" name="直線矢印コネクタ 7">
            <a:extLst>
              <a:ext uri="{FF2B5EF4-FFF2-40B4-BE49-F238E27FC236}">
                <a16:creationId xmlns:a16="http://schemas.microsoft.com/office/drawing/2014/main" id="{B13FB706-113A-D8F2-B70C-037340EFFE15}"/>
              </a:ext>
            </a:extLst>
          </p:cNvPr>
          <p:cNvCxnSpPr>
            <a:cxnSpLocks/>
          </p:cNvCxnSpPr>
          <p:nvPr/>
        </p:nvCxnSpPr>
        <p:spPr>
          <a:xfrm>
            <a:off x="6049819" y="2423312"/>
            <a:ext cx="1151344" cy="0"/>
          </a:xfrm>
          <a:prstGeom prst="straightConnector1">
            <a:avLst/>
          </a:prstGeom>
          <a:ln w="63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二等辺三角形 8">
            <a:extLst>
              <a:ext uri="{FF2B5EF4-FFF2-40B4-BE49-F238E27FC236}">
                <a16:creationId xmlns:a16="http://schemas.microsoft.com/office/drawing/2014/main" id="{FFA49709-5A3D-D7A5-E78D-D4DB1B551378}"/>
              </a:ext>
            </a:extLst>
          </p:cNvPr>
          <p:cNvSpPr/>
          <p:nvPr/>
        </p:nvSpPr>
        <p:spPr>
          <a:xfrm rot="10800000">
            <a:off x="5981315" y="2286506"/>
            <a:ext cx="159026" cy="103367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sz="1050"/>
          </a:p>
        </p:txBody>
      </p:sp>
      <p:sp>
        <p:nvSpPr>
          <p:cNvPr id="10" name="テキスト ボックス 9">
            <a:extLst>
              <a:ext uri="{FF2B5EF4-FFF2-40B4-BE49-F238E27FC236}">
                <a16:creationId xmlns:a16="http://schemas.microsoft.com/office/drawing/2014/main" id="{A7116945-154C-236D-99CA-B92AE08B718B}"/>
              </a:ext>
            </a:extLst>
          </p:cNvPr>
          <p:cNvSpPr txBox="1"/>
          <p:nvPr/>
        </p:nvSpPr>
        <p:spPr>
          <a:xfrm>
            <a:off x="6211158" y="2156188"/>
            <a:ext cx="1049334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kumimoji="1" lang="ja-JP" altLang="en-US" sz="10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遺言執行開始</a:t>
            </a:r>
            <a:endParaRPr kumimoji="1" lang="en-US" altLang="ja-JP" sz="10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</p:txBody>
      </p:sp>
      <p:sp>
        <p:nvSpPr>
          <p:cNvPr id="11" name="二等辺三角形 10">
            <a:extLst>
              <a:ext uri="{FF2B5EF4-FFF2-40B4-BE49-F238E27FC236}">
                <a16:creationId xmlns:a16="http://schemas.microsoft.com/office/drawing/2014/main" id="{44519518-11E8-7EE3-7089-6728214BAFDF}"/>
              </a:ext>
            </a:extLst>
          </p:cNvPr>
          <p:cNvSpPr/>
          <p:nvPr/>
        </p:nvSpPr>
        <p:spPr>
          <a:xfrm rot="10800000">
            <a:off x="3789315" y="3190054"/>
            <a:ext cx="159026" cy="103367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sz="1050"/>
          </a:p>
        </p:txBody>
      </p:sp>
      <p:sp>
        <p:nvSpPr>
          <p:cNvPr id="12" name="テキスト ボックス 11">
            <a:extLst>
              <a:ext uri="{FF2B5EF4-FFF2-40B4-BE49-F238E27FC236}">
                <a16:creationId xmlns:a16="http://schemas.microsoft.com/office/drawing/2014/main" id="{6081E064-CA24-F4E4-FFB1-58EC0503F8D9}"/>
              </a:ext>
            </a:extLst>
          </p:cNvPr>
          <p:cNvSpPr txBox="1"/>
          <p:nvPr/>
        </p:nvSpPr>
        <p:spPr>
          <a:xfrm>
            <a:off x="3604881" y="2844705"/>
            <a:ext cx="1802294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kumimoji="1" lang="ja-JP" altLang="en-US" sz="10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成年後見申立・審判確定</a:t>
            </a:r>
          </a:p>
        </p:txBody>
      </p:sp>
      <p:sp>
        <p:nvSpPr>
          <p:cNvPr id="13" name="テキスト ボックス 12">
            <a:extLst>
              <a:ext uri="{FF2B5EF4-FFF2-40B4-BE49-F238E27FC236}">
                <a16:creationId xmlns:a16="http://schemas.microsoft.com/office/drawing/2014/main" id="{AA742E11-60B1-B3F6-40F8-A6D78BC0495D}"/>
              </a:ext>
            </a:extLst>
          </p:cNvPr>
          <p:cNvSpPr txBox="1"/>
          <p:nvPr/>
        </p:nvSpPr>
        <p:spPr>
          <a:xfrm>
            <a:off x="4061991" y="3025776"/>
            <a:ext cx="156243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0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成年後見業務開始</a:t>
            </a:r>
          </a:p>
        </p:txBody>
      </p:sp>
      <p:sp>
        <p:nvSpPr>
          <p:cNvPr id="14" name="二等辺三角形 13">
            <a:extLst>
              <a:ext uri="{FF2B5EF4-FFF2-40B4-BE49-F238E27FC236}">
                <a16:creationId xmlns:a16="http://schemas.microsoft.com/office/drawing/2014/main" id="{0EB7E13C-7996-7B52-B885-410E4B2082F1}"/>
              </a:ext>
            </a:extLst>
          </p:cNvPr>
          <p:cNvSpPr/>
          <p:nvPr/>
        </p:nvSpPr>
        <p:spPr>
          <a:xfrm rot="10800000">
            <a:off x="5981420" y="3156740"/>
            <a:ext cx="159026" cy="103367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sz="1050"/>
          </a:p>
        </p:txBody>
      </p:sp>
      <p:sp>
        <p:nvSpPr>
          <p:cNvPr id="15" name="テキスト ボックス 14">
            <a:extLst>
              <a:ext uri="{FF2B5EF4-FFF2-40B4-BE49-F238E27FC236}">
                <a16:creationId xmlns:a16="http://schemas.microsoft.com/office/drawing/2014/main" id="{E69733D0-748D-0B04-15C3-193B561517A3}"/>
              </a:ext>
            </a:extLst>
          </p:cNvPr>
          <p:cNvSpPr txBox="1"/>
          <p:nvPr/>
        </p:nvSpPr>
        <p:spPr>
          <a:xfrm>
            <a:off x="5579893" y="3078004"/>
            <a:ext cx="50372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05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終了</a:t>
            </a:r>
          </a:p>
        </p:txBody>
      </p:sp>
      <p:sp>
        <p:nvSpPr>
          <p:cNvPr id="16" name="二等辺三角形 15">
            <a:extLst>
              <a:ext uri="{FF2B5EF4-FFF2-40B4-BE49-F238E27FC236}">
                <a16:creationId xmlns:a16="http://schemas.microsoft.com/office/drawing/2014/main" id="{D26113DB-4E0B-BCB0-2518-18A2FC21EBDF}"/>
              </a:ext>
            </a:extLst>
          </p:cNvPr>
          <p:cNvSpPr/>
          <p:nvPr/>
        </p:nvSpPr>
        <p:spPr>
          <a:xfrm rot="10800000">
            <a:off x="2325892" y="4084181"/>
            <a:ext cx="159026" cy="103367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sz="1050"/>
          </a:p>
        </p:txBody>
      </p:sp>
      <p:cxnSp>
        <p:nvCxnSpPr>
          <p:cNvPr id="17" name="直線コネクタ 16">
            <a:extLst>
              <a:ext uri="{FF2B5EF4-FFF2-40B4-BE49-F238E27FC236}">
                <a16:creationId xmlns:a16="http://schemas.microsoft.com/office/drawing/2014/main" id="{59B8B66C-5332-B24C-8913-5A8DEE1A0FCC}"/>
              </a:ext>
            </a:extLst>
          </p:cNvPr>
          <p:cNvCxnSpPr>
            <a:cxnSpLocks/>
          </p:cNvCxnSpPr>
          <p:nvPr/>
        </p:nvCxnSpPr>
        <p:spPr>
          <a:xfrm>
            <a:off x="2402687" y="4211547"/>
            <a:ext cx="1402148" cy="0"/>
          </a:xfrm>
          <a:prstGeom prst="line">
            <a:avLst/>
          </a:prstGeom>
          <a:ln w="635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テキスト ボックス 17">
            <a:extLst>
              <a:ext uri="{FF2B5EF4-FFF2-40B4-BE49-F238E27FC236}">
                <a16:creationId xmlns:a16="http://schemas.microsoft.com/office/drawing/2014/main" id="{7C638143-2635-4FFD-3563-CF68A9606248}"/>
              </a:ext>
            </a:extLst>
          </p:cNvPr>
          <p:cNvSpPr txBox="1"/>
          <p:nvPr/>
        </p:nvSpPr>
        <p:spPr>
          <a:xfrm>
            <a:off x="2029044" y="3766174"/>
            <a:ext cx="110546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0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任意後見契約</a:t>
            </a:r>
            <a:endParaRPr kumimoji="1" lang="en-US" altLang="ja-JP" sz="10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</p:txBody>
      </p:sp>
      <p:cxnSp>
        <p:nvCxnSpPr>
          <p:cNvPr id="19" name="直線コネクタ 18">
            <a:extLst>
              <a:ext uri="{FF2B5EF4-FFF2-40B4-BE49-F238E27FC236}">
                <a16:creationId xmlns:a16="http://schemas.microsoft.com/office/drawing/2014/main" id="{EF69AE34-3D97-CEA8-68EE-5636D8D56D23}"/>
              </a:ext>
            </a:extLst>
          </p:cNvPr>
          <p:cNvCxnSpPr>
            <a:cxnSpLocks/>
          </p:cNvCxnSpPr>
          <p:nvPr/>
        </p:nvCxnSpPr>
        <p:spPr>
          <a:xfrm>
            <a:off x="3825714" y="4211734"/>
            <a:ext cx="2235114" cy="6070"/>
          </a:xfrm>
          <a:prstGeom prst="line">
            <a:avLst/>
          </a:prstGeom>
          <a:ln w="635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テキスト ボックス 19">
            <a:extLst>
              <a:ext uri="{FF2B5EF4-FFF2-40B4-BE49-F238E27FC236}">
                <a16:creationId xmlns:a16="http://schemas.microsoft.com/office/drawing/2014/main" id="{AA38A921-033E-65C6-E9EF-D0877FD487BB}"/>
              </a:ext>
            </a:extLst>
          </p:cNvPr>
          <p:cNvSpPr txBox="1"/>
          <p:nvPr/>
        </p:nvSpPr>
        <p:spPr>
          <a:xfrm>
            <a:off x="3804835" y="3644678"/>
            <a:ext cx="26832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0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任意後見監督人選任申立・審判確定</a:t>
            </a:r>
            <a:endParaRPr kumimoji="1" lang="en-US" altLang="ja-JP" sz="10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10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任意後見人就任</a:t>
            </a:r>
            <a:endParaRPr kumimoji="1" lang="en-US" altLang="ja-JP" sz="10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</p:txBody>
      </p:sp>
      <p:sp>
        <p:nvSpPr>
          <p:cNvPr id="21" name="二等辺三角形 20">
            <a:extLst>
              <a:ext uri="{FF2B5EF4-FFF2-40B4-BE49-F238E27FC236}">
                <a16:creationId xmlns:a16="http://schemas.microsoft.com/office/drawing/2014/main" id="{00CC8275-619A-B89F-3A98-A913A5B146A2}"/>
              </a:ext>
            </a:extLst>
          </p:cNvPr>
          <p:cNvSpPr/>
          <p:nvPr/>
        </p:nvSpPr>
        <p:spPr>
          <a:xfrm rot="10800000">
            <a:off x="3830015" y="4051678"/>
            <a:ext cx="159026" cy="103367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sz="1050"/>
          </a:p>
        </p:txBody>
      </p:sp>
      <p:sp>
        <p:nvSpPr>
          <p:cNvPr id="22" name="テキスト ボックス 21">
            <a:extLst>
              <a:ext uri="{FF2B5EF4-FFF2-40B4-BE49-F238E27FC236}">
                <a16:creationId xmlns:a16="http://schemas.microsoft.com/office/drawing/2014/main" id="{51B1E3ED-86A7-B02D-067C-BBE9151DA633}"/>
              </a:ext>
            </a:extLst>
          </p:cNvPr>
          <p:cNvSpPr txBox="1"/>
          <p:nvPr/>
        </p:nvSpPr>
        <p:spPr>
          <a:xfrm>
            <a:off x="4057643" y="3991389"/>
            <a:ext cx="157660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0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任意後見業務開始</a:t>
            </a:r>
          </a:p>
        </p:txBody>
      </p:sp>
      <p:sp>
        <p:nvSpPr>
          <p:cNvPr id="23" name="二等辺三角形 22">
            <a:extLst>
              <a:ext uri="{FF2B5EF4-FFF2-40B4-BE49-F238E27FC236}">
                <a16:creationId xmlns:a16="http://schemas.microsoft.com/office/drawing/2014/main" id="{E3F8F524-B612-0119-9511-67B4C19208FB}"/>
              </a:ext>
            </a:extLst>
          </p:cNvPr>
          <p:cNvSpPr/>
          <p:nvPr/>
        </p:nvSpPr>
        <p:spPr>
          <a:xfrm rot="10800000">
            <a:off x="5959298" y="4093933"/>
            <a:ext cx="159026" cy="103367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sz="1050"/>
          </a:p>
        </p:txBody>
      </p:sp>
      <p:sp>
        <p:nvSpPr>
          <p:cNvPr id="24" name="テキスト ボックス 23">
            <a:extLst>
              <a:ext uri="{FF2B5EF4-FFF2-40B4-BE49-F238E27FC236}">
                <a16:creationId xmlns:a16="http://schemas.microsoft.com/office/drawing/2014/main" id="{D9364123-165E-AF60-EE5C-175E766A5FF0}"/>
              </a:ext>
            </a:extLst>
          </p:cNvPr>
          <p:cNvSpPr txBox="1"/>
          <p:nvPr/>
        </p:nvSpPr>
        <p:spPr>
          <a:xfrm>
            <a:off x="5681441" y="4260046"/>
            <a:ext cx="50372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05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終了</a:t>
            </a:r>
          </a:p>
        </p:txBody>
      </p:sp>
      <p:cxnSp>
        <p:nvCxnSpPr>
          <p:cNvPr id="25" name="直線コネクタ 24">
            <a:extLst>
              <a:ext uri="{FF2B5EF4-FFF2-40B4-BE49-F238E27FC236}">
                <a16:creationId xmlns:a16="http://schemas.microsoft.com/office/drawing/2014/main" id="{4CD34E18-A054-ADE7-786B-3091B92CBB34}"/>
              </a:ext>
            </a:extLst>
          </p:cNvPr>
          <p:cNvCxnSpPr>
            <a:cxnSpLocks/>
          </p:cNvCxnSpPr>
          <p:nvPr/>
        </p:nvCxnSpPr>
        <p:spPr>
          <a:xfrm>
            <a:off x="2445468" y="5010056"/>
            <a:ext cx="1413753" cy="0"/>
          </a:xfrm>
          <a:prstGeom prst="line">
            <a:avLst/>
          </a:prstGeom>
          <a:ln w="635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二等辺三角形 25">
            <a:extLst>
              <a:ext uri="{FF2B5EF4-FFF2-40B4-BE49-F238E27FC236}">
                <a16:creationId xmlns:a16="http://schemas.microsoft.com/office/drawing/2014/main" id="{8C16E598-210F-570F-C5FF-ADB07F3DEBFF}"/>
              </a:ext>
            </a:extLst>
          </p:cNvPr>
          <p:cNvSpPr/>
          <p:nvPr/>
        </p:nvSpPr>
        <p:spPr>
          <a:xfrm rot="10800000">
            <a:off x="2401105" y="4888759"/>
            <a:ext cx="159026" cy="103367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sz="1050"/>
          </a:p>
        </p:txBody>
      </p:sp>
      <p:sp>
        <p:nvSpPr>
          <p:cNvPr id="27" name="テキスト ボックス 26">
            <a:extLst>
              <a:ext uri="{FF2B5EF4-FFF2-40B4-BE49-F238E27FC236}">
                <a16:creationId xmlns:a16="http://schemas.microsoft.com/office/drawing/2014/main" id="{61DFC386-F8B8-4951-4799-E573C338BA12}"/>
              </a:ext>
            </a:extLst>
          </p:cNvPr>
          <p:cNvSpPr txBox="1"/>
          <p:nvPr/>
        </p:nvSpPr>
        <p:spPr>
          <a:xfrm>
            <a:off x="2113313" y="4667611"/>
            <a:ext cx="161278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0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見守・財産管理契約</a:t>
            </a:r>
            <a:endParaRPr kumimoji="1" lang="ja-JP" altLang="en-US" sz="1000" dirty="0"/>
          </a:p>
        </p:txBody>
      </p:sp>
      <p:cxnSp>
        <p:nvCxnSpPr>
          <p:cNvPr id="28" name="直線矢印コネクタ 27">
            <a:extLst>
              <a:ext uri="{FF2B5EF4-FFF2-40B4-BE49-F238E27FC236}">
                <a16:creationId xmlns:a16="http://schemas.microsoft.com/office/drawing/2014/main" id="{64974456-A4C6-64D2-9198-C7D0056DD2EF}"/>
              </a:ext>
            </a:extLst>
          </p:cNvPr>
          <p:cNvCxnSpPr>
            <a:cxnSpLocks/>
          </p:cNvCxnSpPr>
          <p:nvPr/>
        </p:nvCxnSpPr>
        <p:spPr>
          <a:xfrm flipV="1">
            <a:off x="3925165" y="4247552"/>
            <a:ext cx="0" cy="641207"/>
          </a:xfrm>
          <a:prstGeom prst="straightConnector1">
            <a:avLst/>
          </a:prstGeom>
          <a:ln w="12700">
            <a:solidFill>
              <a:schemeClr val="tx1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テキスト ボックス 28">
            <a:extLst>
              <a:ext uri="{FF2B5EF4-FFF2-40B4-BE49-F238E27FC236}">
                <a16:creationId xmlns:a16="http://schemas.microsoft.com/office/drawing/2014/main" id="{2F7C55C5-B32F-06B9-B5A5-2EFCB8F06301}"/>
              </a:ext>
            </a:extLst>
          </p:cNvPr>
          <p:cNvSpPr txBox="1"/>
          <p:nvPr/>
        </p:nvSpPr>
        <p:spPr>
          <a:xfrm>
            <a:off x="5636619" y="2390299"/>
            <a:ext cx="50372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05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死亡</a:t>
            </a:r>
          </a:p>
        </p:txBody>
      </p:sp>
      <p:sp>
        <p:nvSpPr>
          <p:cNvPr id="30" name="二等辺三角形 29">
            <a:extLst>
              <a:ext uri="{FF2B5EF4-FFF2-40B4-BE49-F238E27FC236}">
                <a16:creationId xmlns:a16="http://schemas.microsoft.com/office/drawing/2014/main" id="{E3D02E71-11D0-71DC-75C6-4EBC5563C8D6}"/>
              </a:ext>
            </a:extLst>
          </p:cNvPr>
          <p:cNvSpPr/>
          <p:nvPr/>
        </p:nvSpPr>
        <p:spPr>
          <a:xfrm rot="10800000">
            <a:off x="3762146" y="4881648"/>
            <a:ext cx="159026" cy="103367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sz="1050"/>
          </a:p>
        </p:txBody>
      </p:sp>
      <p:sp>
        <p:nvSpPr>
          <p:cNvPr id="31" name="テキスト ボックス 30">
            <a:extLst>
              <a:ext uri="{FF2B5EF4-FFF2-40B4-BE49-F238E27FC236}">
                <a16:creationId xmlns:a16="http://schemas.microsoft.com/office/drawing/2014/main" id="{CF18E739-655A-B3F9-5CFE-28FBE8ADC7FD}"/>
              </a:ext>
            </a:extLst>
          </p:cNvPr>
          <p:cNvSpPr txBox="1"/>
          <p:nvPr/>
        </p:nvSpPr>
        <p:spPr>
          <a:xfrm>
            <a:off x="5704688" y="3313142"/>
            <a:ext cx="50372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05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死亡</a:t>
            </a:r>
          </a:p>
        </p:txBody>
      </p:sp>
      <p:sp>
        <p:nvSpPr>
          <p:cNvPr id="32" name="テキスト ボックス 31">
            <a:extLst>
              <a:ext uri="{FF2B5EF4-FFF2-40B4-BE49-F238E27FC236}">
                <a16:creationId xmlns:a16="http://schemas.microsoft.com/office/drawing/2014/main" id="{B8C131B5-781D-B197-94D5-530B697B637D}"/>
              </a:ext>
            </a:extLst>
          </p:cNvPr>
          <p:cNvSpPr txBox="1"/>
          <p:nvPr/>
        </p:nvSpPr>
        <p:spPr>
          <a:xfrm>
            <a:off x="6158664" y="3020917"/>
            <a:ext cx="13798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0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遺言執行開始又は</a:t>
            </a:r>
            <a:endParaRPr kumimoji="1" lang="en-US" altLang="ja-JP" sz="10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10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遺産分割協議</a:t>
            </a:r>
            <a:endParaRPr kumimoji="1" lang="en-US" altLang="ja-JP" sz="10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</p:txBody>
      </p:sp>
      <p:sp>
        <p:nvSpPr>
          <p:cNvPr id="33" name="テキスト ボックス 32">
            <a:extLst>
              <a:ext uri="{FF2B5EF4-FFF2-40B4-BE49-F238E27FC236}">
                <a16:creationId xmlns:a16="http://schemas.microsoft.com/office/drawing/2014/main" id="{8D732E5E-1E57-AAC9-E8DA-AD34D30BD9D5}"/>
              </a:ext>
            </a:extLst>
          </p:cNvPr>
          <p:cNvSpPr txBox="1"/>
          <p:nvPr/>
        </p:nvSpPr>
        <p:spPr>
          <a:xfrm>
            <a:off x="5752108" y="3866872"/>
            <a:ext cx="50372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05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死亡</a:t>
            </a:r>
          </a:p>
        </p:txBody>
      </p:sp>
      <p:sp>
        <p:nvSpPr>
          <p:cNvPr id="34" name="テキスト ボックス 33">
            <a:extLst>
              <a:ext uri="{FF2B5EF4-FFF2-40B4-BE49-F238E27FC236}">
                <a16:creationId xmlns:a16="http://schemas.microsoft.com/office/drawing/2014/main" id="{7C09D3C8-3E10-01A6-D82A-82FD978359D6}"/>
              </a:ext>
            </a:extLst>
          </p:cNvPr>
          <p:cNvSpPr txBox="1"/>
          <p:nvPr/>
        </p:nvSpPr>
        <p:spPr>
          <a:xfrm>
            <a:off x="3486233" y="5027869"/>
            <a:ext cx="55400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05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終了</a:t>
            </a:r>
          </a:p>
        </p:txBody>
      </p:sp>
      <p:sp>
        <p:nvSpPr>
          <p:cNvPr id="35" name="二等辺三角形 34">
            <a:extLst>
              <a:ext uri="{FF2B5EF4-FFF2-40B4-BE49-F238E27FC236}">
                <a16:creationId xmlns:a16="http://schemas.microsoft.com/office/drawing/2014/main" id="{31D602A2-EE8A-7BE8-4AEA-E55023A564C2}"/>
              </a:ext>
            </a:extLst>
          </p:cNvPr>
          <p:cNvSpPr/>
          <p:nvPr/>
        </p:nvSpPr>
        <p:spPr>
          <a:xfrm rot="10800000">
            <a:off x="2376253" y="5768737"/>
            <a:ext cx="159026" cy="103367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sz="1050"/>
          </a:p>
        </p:txBody>
      </p:sp>
      <p:sp>
        <p:nvSpPr>
          <p:cNvPr id="36" name="テキスト ボックス 35">
            <a:extLst>
              <a:ext uri="{FF2B5EF4-FFF2-40B4-BE49-F238E27FC236}">
                <a16:creationId xmlns:a16="http://schemas.microsoft.com/office/drawing/2014/main" id="{55156003-FFD0-FF71-8A88-9E1F38E65F78}"/>
              </a:ext>
            </a:extLst>
          </p:cNvPr>
          <p:cNvSpPr txBox="1"/>
          <p:nvPr/>
        </p:nvSpPr>
        <p:spPr>
          <a:xfrm>
            <a:off x="2113313" y="5455498"/>
            <a:ext cx="161278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0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信託契約</a:t>
            </a:r>
            <a:endParaRPr kumimoji="1" lang="ja-JP" altLang="en-US" sz="1000" dirty="0"/>
          </a:p>
        </p:txBody>
      </p:sp>
      <p:cxnSp>
        <p:nvCxnSpPr>
          <p:cNvPr id="37" name="直線矢印コネクタ 36">
            <a:extLst>
              <a:ext uri="{FF2B5EF4-FFF2-40B4-BE49-F238E27FC236}">
                <a16:creationId xmlns:a16="http://schemas.microsoft.com/office/drawing/2014/main" id="{AF5DA00F-2135-08A5-C729-8915BDCBB305}"/>
              </a:ext>
            </a:extLst>
          </p:cNvPr>
          <p:cNvCxnSpPr>
            <a:cxnSpLocks/>
          </p:cNvCxnSpPr>
          <p:nvPr/>
        </p:nvCxnSpPr>
        <p:spPr>
          <a:xfrm>
            <a:off x="2414804" y="5872104"/>
            <a:ext cx="4605946" cy="0"/>
          </a:xfrm>
          <a:prstGeom prst="straightConnector1">
            <a:avLst/>
          </a:prstGeom>
          <a:ln w="63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テキスト ボックス 37">
            <a:extLst>
              <a:ext uri="{FF2B5EF4-FFF2-40B4-BE49-F238E27FC236}">
                <a16:creationId xmlns:a16="http://schemas.microsoft.com/office/drawing/2014/main" id="{708B4EBF-09AE-75E7-4DDC-FD1BC9E7FE5B}"/>
              </a:ext>
            </a:extLst>
          </p:cNvPr>
          <p:cNvSpPr txBox="1"/>
          <p:nvPr/>
        </p:nvSpPr>
        <p:spPr>
          <a:xfrm>
            <a:off x="2316298" y="5922567"/>
            <a:ext cx="157660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0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委託者受託者設定</a:t>
            </a:r>
          </a:p>
        </p:txBody>
      </p:sp>
      <p:sp>
        <p:nvSpPr>
          <p:cNvPr id="39" name="テキスト ボックス 38">
            <a:extLst>
              <a:ext uri="{FF2B5EF4-FFF2-40B4-BE49-F238E27FC236}">
                <a16:creationId xmlns:a16="http://schemas.microsoft.com/office/drawing/2014/main" id="{6DDEAFC4-7D95-1FFB-5841-61FF405CF6BC}"/>
              </a:ext>
            </a:extLst>
          </p:cNvPr>
          <p:cNvSpPr txBox="1"/>
          <p:nvPr/>
        </p:nvSpPr>
        <p:spPr>
          <a:xfrm>
            <a:off x="3103761" y="5469593"/>
            <a:ext cx="30198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0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信託財産の管理・運用／受益者の経済的支援</a:t>
            </a:r>
            <a:endParaRPr kumimoji="1" lang="en-US" altLang="ja-JP" sz="10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10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残余財産の帰属権利者設定（遺言機能）</a:t>
            </a:r>
          </a:p>
        </p:txBody>
      </p:sp>
      <p:sp>
        <p:nvSpPr>
          <p:cNvPr id="40" name="二等辺三角形 39">
            <a:extLst>
              <a:ext uri="{FF2B5EF4-FFF2-40B4-BE49-F238E27FC236}">
                <a16:creationId xmlns:a16="http://schemas.microsoft.com/office/drawing/2014/main" id="{E5DF1B22-F68D-B4AF-046B-5AA2FD8CF4D2}"/>
              </a:ext>
            </a:extLst>
          </p:cNvPr>
          <p:cNvSpPr/>
          <p:nvPr/>
        </p:nvSpPr>
        <p:spPr>
          <a:xfrm rot="10800000">
            <a:off x="5798133" y="5725704"/>
            <a:ext cx="159026" cy="103367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sz="1050"/>
          </a:p>
        </p:txBody>
      </p:sp>
      <p:sp>
        <p:nvSpPr>
          <p:cNvPr id="41" name="テキスト ボックス 40">
            <a:extLst>
              <a:ext uri="{FF2B5EF4-FFF2-40B4-BE49-F238E27FC236}">
                <a16:creationId xmlns:a16="http://schemas.microsoft.com/office/drawing/2014/main" id="{0E76C1A8-9EB1-2C7C-CF20-3E9856CADFA9}"/>
              </a:ext>
            </a:extLst>
          </p:cNvPr>
          <p:cNvSpPr txBox="1"/>
          <p:nvPr/>
        </p:nvSpPr>
        <p:spPr>
          <a:xfrm>
            <a:off x="5283744" y="5899255"/>
            <a:ext cx="138401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05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終了事由の発生</a:t>
            </a:r>
          </a:p>
        </p:txBody>
      </p:sp>
      <p:sp>
        <p:nvSpPr>
          <p:cNvPr id="42" name="テキスト ボックス 41">
            <a:extLst>
              <a:ext uri="{FF2B5EF4-FFF2-40B4-BE49-F238E27FC236}">
                <a16:creationId xmlns:a16="http://schemas.microsoft.com/office/drawing/2014/main" id="{6248AD2E-C614-BCAE-59AB-DD511617224E}"/>
              </a:ext>
            </a:extLst>
          </p:cNvPr>
          <p:cNvSpPr txBox="1"/>
          <p:nvPr/>
        </p:nvSpPr>
        <p:spPr>
          <a:xfrm>
            <a:off x="6104963" y="5411666"/>
            <a:ext cx="14265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0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残余財産の清算</a:t>
            </a:r>
            <a:endParaRPr kumimoji="1" lang="en-US" altLang="ja-JP" sz="10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10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と財産分割</a:t>
            </a:r>
          </a:p>
        </p:txBody>
      </p:sp>
      <p:sp>
        <p:nvSpPr>
          <p:cNvPr id="43" name="テキスト ボックス 42">
            <a:extLst>
              <a:ext uri="{FF2B5EF4-FFF2-40B4-BE49-F238E27FC236}">
                <a16:creationId xmlns:a16="http://schemas.microsoft.com/office/drawing/2014/main" id="{FA5AB7D8-A2F6-BC35-797C-DB824F7B241D}"/>
              </a:ext>
            </a:extLst>
          </p:cNvPr>
          <p:cNvSpPr txBox="1"/>
          <p:nvPr/>
        </p:nvSpPr>
        <p:spPr>
          <a:xfrm>
            <a:off x="345966" y="116018"/>
            <a:ext cx="6674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28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２．高齢者等のための法的なしくみ</a:t>
            </a:r>
          </a:p>
        </p:txBody>
      </p:sp>
      <p:cxnSp>
        <p:nvCxnSpPr>
          <p:cNvPr id="44" name="直線矢印コネクタ 43">
            <a:extLst>
              <a:ext uri="{FF2B5EF4-FFF2-40B4-BE49-F238E27FC236}">
                <a16:creationId xmlns:a16="http://schemas.microsoft.com/office/drawing/2014/main" id="{4EB20ADB-0130-447C-BB7A-940FDD6B98B2}"/>
              </a:ext>
            </a:extLst>
          </p:cNvPr>
          <p:cNvCxnSpPr>
            <a:cxnSpLocks/>
          </p:cNvCxnSpPr>
          <p:nvPr/>
        </p:nvCxnSpPr>
        <p:spPr>
          <a:xfrm>
            <a:off x="1550894" y="975476"/>
            <a:ext cx="7171766" cy="0"/>
          </a:xfrm>
          <a:prstGeom prst="straightConnector1">
            <a:avLst/>
          </a:prstGeom>
          <a:ln w="31750">
            <a:solidFill>
              <a:schemeClr val="tx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直線コネクタ 44">
            <a:extLst>
              <a:ext uri="{FF2B5EF4-FFF2-40B4-BE49-F238E27FC236}">
                <a16:creationId xmlns:a16="http://schemas.microsoft.com/office/drawing/2014/main" id="{CBD4A149-D3A2-33C8-D271-C73AE945F055}"/>
              </a:ext>
            </a:extLst>
          </p:cNvPr>
          <p:cNvCxnSpPr>
            <a:cxnSpLocks/>
          </p:cNvCxnSpPr>
          <p:nvPr/>
        </p:nvCxnSpPr>
        <p:spPr>
          <a:xfrm>
            <a:off x="3836897" y="894794"/>
            <a:ext cx="0" cy="206188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6" name="テキスト ボックス 45">
            <a:extLst>
              <a:ext uri="{FF2B5EF4-FFF2-40B4-BE49-F238E27FC236}">
                <a16:creationId xmlns:a16="http://schemas.microsoft.com/office/drawing/2014/main" id="{C6EF4A05-8FBA-A52F-123E-DC5B156E1958}"/>
              </a:ext>
            </a:extLst>
          </p:cNvPr>
          <p:cNvSpPr txBox="1"/>
          <p:nvPr/>
        </p:nvSpPr>
        <p:spPr>
          <a:xfrm>
            <a:off x="2596769" y="620644"/>
            <a:ext cx="119230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1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判断能力低下</a:t>
            </a:r>
          </a:p>
        </p:txBody>
      </p:sp>
      <p:sp>
        <p:nvSpPr>
          <p:cNvPr id="47" name="テキスト ボックス 46">
            <a:extLst>
              <a:ext uri="{FF2B5EF4-FFF2-40B4-BE49-F238E27FC236}">
                <a16:creationId xmlns:a16="http://schemas.microsoft.com/office/drawing/2014/main" id="{A077FAA1-E315-2ECA-3C8B-A7BBEBFAE781}"/>
              </a:ext>
            </a:extLst>
          </p:cNvPr>
          <p:cNvSpPr txBox="1"/>
          <p:nvPr/>
        </p:nvSpPr>
        <p:spPr>
          <a:xfrm>
            <a:off x="4074250" y="624086"/>
            <a:ext cx="185340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1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意思能力低下（認知症）</a:t>
            </a:r>
          </a:p>
        </p:txBody>
      </p:sp>
      <p:cxnSp>
        <p:nvCxnSpPr>
          <p:cNvPr id="48" name="直線コネクタ 47">
            <a:extLst>
              <a:ext uri="{FF2B5EF4-FFF2-40B4-BE49-F238E27FC236}">
                <a16:creationId xmlns:a16="http://schemas.microsoft.com/office/drawing/2014/main" id="{90416266-FF34-35BF-AEDB-8F72705ADCAA}"/>
              </a:ext>
            </a:extLst>
          </p:cNvPr>
          <p:cNvCxnSpPr>
            <a:cxnSpLocks/>
          </p:cNvCxnSpPr>
          <p:nvPr/>
        </p:nvCxnSpPr>
        <p:spPr>
          <a:xfrm>
            <a:off x="6104963" y="903759"/>
            <a:ext cx="0" cy="206188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9" name="テキスト ボックス 48">
            <a:extLst>
              <a:ext uri="{FF2B5EF4-FFF2-40B4-BE49-F238E27FC236}">
                <a16:creationId xmlns:a16="http://schemas.microsoft.com/office/drawing/2014/main" id="{74AD1162-7AD2-4844-060F-6597B69B9A0D}"/>
              </a:ext>
            </a:extLst>
          </p:cNvPr>
          <p:cNvSpPr txBox="1"/>
          <p:nvPr/>
        </p:nvSpPr>
        <p:spPr>
          <a:xfrm>
            <a:off x="5876347" y="630296"/>
            <a:ext cx="60959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1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死亡</a:t>
            </a:r>
          </a:p>
        </p:txBody>
      </p:sp>
      <p:sp>
        <p:nvSpPr>
          <p:cNvPr id="50" name="テキスト ボックス 49">
            <a:extLst>
              <a:ext uri="{FF2B5EF4-FFF2-40B4-BE49-F238E27FC236}">
                <a16:creationId xmlns:a16="http://schemas.microsoft.com/office/drawing/2014/main" id="{7ED998AD-54FD-8661-0C77-AF381FFE28BA}"/>
              </a:ext>
            </a:extLst>
          </p:cNvPr>
          <p:cNvSpPr txBox="1"/>
          <p:nvPr/>
        </p:nvSpPr>
        <p:spPr>
          <a:xfrm>
            <a:off x="6208410" y="1080283"/>
            <a:ext cx="336589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1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遺言執行・遺産分割協議</a:t>
            </a:r>
          </a:p>
        </p:txBody>
      </p:sp>
      <p:sp>
        <p:nvSpPr>
          <p:cNvPr id="51" name="テキスト ボックス 50">
            <a:extLst>
              <a:ext uri="{FF2B5EF4-FFF2-40B4-BE49-F238E27FC236}">
                <a16:creationId xmlns:a16="http://schemas.microsoft.com/office/drawing/2014/main" id="{4355956C-6279-6BBD-C5AC-C0C671884DB3}"/>
              </a:ext>
            </a:extLst>
          </p:cNvPr>
          <p:cNvSpPr txBox="1"/>
          <p:nvPr/>
        </p:nvSpPr>
        <p:spPr>
          <a:xfrm>
            <a:off x="2509551" y="3995326"/>
            <a:ext cx="1277089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kumimoji="1" lang="ja-JP" altLang="en-US" sz="10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（任意後見受任者）</a:t>
            </a:r>
          </a:p>
        </p:txBody>
      </p:sp>
      <p:sp>
        <p:nvSpPr>
          <p:cNvPr id="52" name="テキスト ボックス 51">
            <a:extLst>
              <a:ext uri="{FF2B5EF4-FFF2-40B4-BE49-F238E27FC236}">
                <a16:creationId xmlns:a16="http://schemas.microsoft.com/office/drawing/2014/main" id="{C3631CAD-5759-8D59-45E1-6CC64516575E}"/>
              </a:ext>
            </a:extLst>
          </p:cNvPr>
          <p:cNvSpPr txBox="1"/>
          <p:nvPr/>
        </p:nvSpPr>
        <p:spPr>
          <a:xfrm>
            <a:off x="6021713" y="3761682"/>
            <a:ext cx="156243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0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遺言執行開始又は遺</a:t>
            </a:r>
            <a:endParaRPr kumimoji="1" lang="en-US" altLang="ja-JP" sz="10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10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産分割協議</a:t>
            </a:r>
            <a:endParaRPr kumimoji="1" lang="en-US" altLang="ja-JP" sz="10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en-US" altLang="ja-JP" sz="10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10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死後事務委任契約</a:t>
            </a:r>
            <a:endParaRPr kumimoji="1" lang="en-US" altLang="ja-JP" sz="10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</p:txBody>
      </p:sp>
      <p:sp>
        <p:nvSpPr>
          <p:cNvPr id="53" name="テキスト ボックス 52">
            <a:extLst>
              <a:ext uri="{FF2B5EF4-FFF2-40B4-BE49-F238E27FC236}">
                <a16:creationId xmlns:a16="http://schemas.microsoft.com/office/drawing/2014/main" id="{017A0AA9-483C-D7D0-2F40-080AE0EACBBF}"/>
              </a:ext>
            </a:extLst>
          </p:cNvPr>
          <p:cNvSpPr txBox="1"/>
          <p:nvPr/>
        </p:nvSpPr>
        <p:spPr>
          <a:xfrm>
            <a:off x="4129252" y="3322140"/>
            <a:ext cx="1562435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0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財産管理・契約行為等</a:t>
            </a:r>
          </a:p>
        </p:txBody>
      </p:sp>
      <p:sp>
        <p:nvSpPr>
          <p:cNvPr id="54" name="テキスト ボックス 53">
            <a:extLst>
              <a:ext uri="{FF2B5EF4-FFF2-40B4-BE49-F238E27FC236}">
                <a16:creationId xmlns:a16="http://schemas.microsoft.com/office/drawing/2014/main" id="{A69FCA08-ED00-CDC7-C057-8DFD5E455543}"/>
              </a:ext>
            </a:extLst>
          </p:cNvPr>
          <p:cNvSpPr txBox="1"/>
          <p:nvPr/>
        </p:nvSpPr>
        <p:spPr>
          <a:xfrm>
            <a:off x="4040242" y="4240061"/>
            <a:ext cx="1541643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0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財産管理・契約行等</a:t>
            </a:r>
          </a:p>
        </p:txBody>
      </p:sp>
      <p:sp>
        <p:nvSpPr>
          <p:cNvPr id="55" name="テキスト ボックス 54">
            <a:extLst>
              <a:ext uri="{FF2B5EF4-FFF2-40B4-BE49-F238E27FC236}">
                <a16:creationId xmlns:a16="http://schemas.microsoft.com/office/drawing/2014/main" id="{E5B4778A-BA4F-CCA9-84B3-EEFF6148F54E}"/>
              </a:ext>
            </a:extLst>
          </p:cNvPr>
          <p:cNvSpPr txBox="1"/>
          <p:nvPr/>
        </p:nvSpPr>
        <p:spPr>
          <a:xfrm>
            <a:off x="2619663" y="1085719"/>
            <a:ext cx="1210173" cy="24198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/>
          <a:p>
            <a:r>
              <a:rPr kumimoji="1" lang="ja-JP" altLang="en-US" sz="11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財産管理が困難</a:t>
            </a:r>
          </a:p>
        </p:txBody>
      </p:sp>
      <p:sp>
        <p:nvSpPr>
          <p:cNvPr id="56" name="テキスト ボックス 55">
            <a:extLst>
              <a:ext uri="{FF2B5EF4-FFF2-40B4-BE49-F238E27FC236}">
                <a16:creationId xmlns:a16="http://schemas.microsoft.com/office/drawing/2014/main" id="{8AADCBEE-836E-AE49-9BBC-DD18D1E8B7E5}"/>
              </a:ext>
            </a:extLst>
          </p:cNvPr>
          <p:cNvSpPr txBox="1"/>
          <p:nvPr/>
        </p:nvSpPr>
        <p:spPr>
          <a:xfrm>
            <a:off x="3948341" y="1090475"/>
            <a:ext cx="2213025" cy="24198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/>
          <a:p>
            <a:r>
              <a:rPr kumimoji="1" lang="ja-JP" altLang="en-US" sz="11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財産管理・契約行為ができない</a:t>
            </a:r>
          </a:p>
        </p:txBody>
      </p:sp>
      <p:sp>
        <p:nvSpPr>
          <p:cNvPr id="57" name="テキスト ボックス 56">
            <a:extLst>
              <a:ext uri="{FF2B5EF4-FFF2-40B4-BE49-F238E27FC236}">
                <a16:creationId xmlns:a16="http://schemas.microsoft.com/office/drawing/2014/main" id="{2B070998-F5CE-8A30-1C6A-43BBFFCB55E0}"/>
              </a:ext>
            </a:extLst>
          </p:cNvPr>
          <p:cNvSpPr txBox="1"/>
          <p:nvPr/>
        </p:nvSpPr>
        <p:spPr>
          <a:xfrm>
            <a:off x="6548711" y="643058"/>
            <a:ext cx="10027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1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相続開始</a:t>
            </a:r>
          </a:p>
        </p:txBody>
      </p:sp>
      <p:sp>
        <p:nvSpPr>
          <p:cNvPr id="58" name="矢印: 五方向 57">
            <a:extLst>
              <a:ext uri="{FF2B5EF4-FFF2-40B4-BE49-F238E27FC236}">
                <a16:creationId xmlns:a16="http://schemas.microsoft.com/office/drawing/2014/main" id="{A2B750E9-896F-8DB3-9139-C4012D2DB652}"/>
              </a:ext>
            </a:extLst>
          </p:cNvPr>
          <p:cNvSpPr/>
          <p:nvPr/>
        </p:nvSpPr>
        <p:spPr>
          <a:xfrm>
            <a:off x="578723" y="770337"/>
            <a:ext cx="868580" cy="455102"/>
          </a:xfrm>
          <a:prstGeom prst="homePlate">
            <a:avLst>
              <a:gd name="adj" fmla="val 16513"/>
            </a:avLst>
          </a:prstGeom>
          <a:noFill/>
          <a:ln w="158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ja-JP" altLang="en-US" sz="1200" b="1" dirty="0">
                <a:solidFill>
                  <a:schemeClr val="tx1"/>
                </a:solidFill>
              </a:rPr>
              <a:t>高齢者</a:t>
            </a:r>
          </a:p>
        </p:txBody>
      </p:sp>
      <p:sp>
        <p:nvSpPr>
          <p:cNvPr id="59" name="二等辺三角形 58">
            <a:extLst>
              <a:ext uri="{FF2B5EF4-FFF2-40B4-BE49-F238E27FC236}">
                <a16:creationId xmlns:a16="http://schemas.microsoft.com/office/drawing/2014/main" id="{382067ED-2015-7937-E883-2DB60FB1F4F1}"/>
              </a:ext>
            </a:extLst>
          </p:cNvPr>
          <p:cNvSpPr/>
          <p:nvPr/>
        </p:nvSpPr>
        <p:spPr>
          <a:xfrm rot="10800000">
            <a:off x="6017172" y="815742"/>
            <a:ext cx="159026" cy="103367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sz="1050"/>
          </a:p>
        </p:txBody>
      </p:sp>
      <p:sp>
        <p:nvSpPr>
          <p:cNvPr id="60" name="正方形/長方形 59">
            <a:extLst>
              <a:ext uri="{FF2B5EF4-FFF2-40B4-BE49-F238E27FC236}">
                <a16:creationId xmlns:a16="http://schemas.microsoft.com/office/drawing/2014/main" id="{C0CEC1A7-8D6E-864D-BE56-10BCFB10A80D}"/>
              </a:ext>
            </a:extLst>
          </p:cNvPr>
          <p:cNvSpPr/>
          <p:nvPr/>
        </p:nvSpPr>
        <p:spPr>
          <a:xfrm>
            <a:off x="578723" y="4260046"/>
            <a:ext cx="1331466" cy="3227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/>
          <a:p>
            <a:pPr algn="ctr"/>
            <a:r>
              <a:rPr kumimoji="1" lang="ja-JP" altLang="en-US" sz="1200" b="1" dirty="0">
                <a:solidFill>
                  <a:schemeClr val="tx1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移行型任意後見</a:t>
            </a:r>
          </a:p>
        </p:txBody>
      </p:sp>
      <p:cxnSp>
        <p:nvCxnSpPr>
          <p:cNvPr id="61" name="直線矢印コネクタ 60">
            <a:extLst>
              <a:ext uri="{FF2B5EF4-FFF2-40B4-BE49-F238E27FC236}">
                <a16:creationId xmlns:a16="http://schemas.microsoft.com/office/drawing/2014/main" id="{EBD9521C-02C1-01AB-3903-A2F2C186CA71}"/>
              </a:ext>
            </a:extLst>
          </p:cNvPr>
          <p:cNvCxnSpPr>
            <a:cxnSpLocks/>
          </p:cNvCxnSpPr>
          <p:nvPr/>
        </p:nvCxnSpPr>
        <p:spPr>
          <a:xfrm>
            <a:off x="6083615" y="4222131"/>
            <a:ext cx="1240550" cy="0"/>
          </a:xfrm>
          <a:prstGeom prst="straightConnector1">
            <a:avLst/>
          </a:prstGeom>
          <a:ln w="63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矢印: 右 61">
            <a:extLst>
              <a:ext uri="{FF2B5EF4-FFF2-40B4-BE49-F238E27FC236}">
                <a16:creationId xmlns:a16="http://schemas.microsoft.com/office/drawing/2014/main" id="{F98FD78E-EF00-D491-BF25-EC3A2ACD7AF2}"/>
              </a:ext>
            </a:extLst>
          </p:cNvPr>
          <p:cNvSpPr/>
          <p:nvPr/>
        </p:nvSpPr>
        <p:spPr>
          <a:xfrm>
            <a:off x="3669239" y="711634"/>
            <a:ext cx="271192" cy="77023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kumimoji="1" lang="ja-JP" altLang="en-US" dirty="0"/>
          </a:p>
        </p:txBody>
      </p:sp>
      <p:sp>
        <p:nvSpPr>
          <p:cNvPr id="63" name="矢印: 右 62">
            <a:extLst>
              <a:ext uri="{FF2B5EF4-FFF2-40B4-BE49-F238E27FC236}">
                <a16:creationId xmlns:a16="http://schemas.microsoft.com/office/drawing/2014/main" id="{5838BAF4-6C76-850D-36E2-0D1695AD5964}"/>
              </a:ext>
            </a:extLst>
          </p:cNvPr>
          <p:cNvSpPr/>
          <p:nvPr/>
        </p:nvSpPr>
        <p:spPr>
          <a:xfrm>
            <a:off x="5654249" y="707824"/>
            <a:ext cx="271192" cy="77023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kumimoji="1" lang="ja-JP" altLang="en-US" dirty="0"/>
          </a:p>
        </p:txBody>
      </p:sp>
      <p:sp>
        <p:nvSpPr>
          <p:cNvPr id="64" name="矢印: 右 63">
            <a:extLst>
              <a:ext uri="{FF2B5EF4-FFF2-40B4-BE49-F238E27FC236}">
                <a16:creationId xmlns:a16="http://schemas.microsoft.com/office/drawing/2014/main" id="{ED4CCF0F-6444-0629-958F-6DDB897178C4}"/>
              </a:ext>
            </a:extLst>
          </p:cNvPr>
          <p:cNvSpPr/>
          <p:nvPr/>
        </p:nvSpPr>
        <p:spPr>
          <a:xfrm>
            <a:off x="6275279" y="704014"/>
            <a:ext cx="271192" cy="77023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kumimoji="1" lang="ja-JP" altLang="en-US" dirty="0"/>
          </a:p>
        </p:txBody>
      </p:sp>
      <p:sp>
        <p:nvSpPr>
          <p:cNvPr id="65" name="矢印: 右 64">
            <a:extLst>
              <a:ext uri="{FF2B5EF4-FFF2-40B4-BE49-F238E27FC236}">
                <a16:creationId xmlns:a16="http://schemas.microsoft.com/office/drawing/2014/main" id="{769F1E18-CA7E-ABCE-6DE5-C670A5C16B31}"/>
              </a:ext>
            </a:extLst>
          </p:cNvPr>
          <p:cNvSpPr/>
          <p:nvPr/>
        </p:nvSpPr>
        <p:spPr>
          <a:xfrm>
            <a:off x="2308841" y="698859"/>
            <a:ext cx="271192" cy="77023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kumimoji="1" lang="ja-JP" altLang="en-US" dirty="0"/>
          </a:p>
        </p:txBody>
      </p:sp>
      <p:cxnSp>
        <p:nvCxnSpPr>
          <p:cNvPr id="66" name="直線コネクタ 65">
            <a:extLst>
              <a:ext uri="{FF2B5EF4-FFF2-40B4-BE49-F238E27FC236}">
                <a16:creationId xmlns:a16="http://schemas.microsoft.com/office/drawing/2014/main" id="{E0656D62-02FF-9BDD-2B17-E7627B1866F0}"/>
              </a:ext>
            </a:extLst>
          </p:cNvPr>
          <p:cNvCxnSpPr>
            <a:cxnSpLocks/>
          </p:cNvCxnSpPr>
          <p:nvPr/>
        </p:nvCxnSpPr>
        <p:spPr>
          <a:xfrm>
            <a:off x="2501156" y="894791"/>
            <a:ext cx="0" cy="206188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7" name="テキスト ボックス 66">
            <a:extLst>
              <a:ext uri="{FF2B5EF4-FFF2-40B4-BE49-F238E27FC236}">
                <a16:creationId xmlns:a16="http://schemas.microsoft.com/office/drawing/2014/main" id="{FAC263D4-40ED-33BD-3FB0-DD29651A781A}"/>
              </a:ext>
            </a:extLst>
          </p:cNvPr>
          <p:cNvSpPr txBox="1"/>
          <p:nvPr/>
        </p:nvSpPr>
        <p:spPr>
          <a:xfrm>
            <a:off x="1455761" y="628984"/>
            <a:ext cx="103413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1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判断能力有</a:t>
            </a:r>
          </a:p>
        </p:txBody>
      </p:sp>
      <p:sp>
        <p:nvSpPr>
          <p:cNvPr id="68" name="二等辺三角形 67">
            <a:extLst>
              <a:ext uri="{FF2B5EF4-FFF2-40B4-BE49-F238E27FC236}">
                <a16:creationId xmlns:a16="http://schemas.microsoft.com/office/drawing/2014/main" id="{13569A6A-13DB-C3F0-BC5A-37388BB1F992}"/>
              </a:ext>
            </a:extLst>
          </p:cNvPr>
          <p:cNvSpPr/>
          <p:nvPr/>
        </p:nvSpPr>
        <p:spPr>
          <a:xfrm rot="10800000">
            <a:off x="3778156" y="2292574"/>
            <a:ext cx="159026" cy="103367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sz="1050"/>
          </a:p>
        </p:txBody>
      </p:sp>
      <p:pic>
        <p:nvPicPr>
          <p:cNvPr id="69" name="録音したサウンド">
            <a:hlinkClick r:id="" action="ppaction://media"/>
            <a:extLst>
              <a:ext uri="{FF2B5EF4-FFF2-40B4-BE49-F238E27FC236}">
                <a16:creationId xmlns:a16="http://schemas.microsoft.com/office/drawing/2014/main" id="{80A49E7F-E735-591E-EA63-14A4B09212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007836" y="71803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0410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5222" fill="hold"/>
                                        <p:tgtEl>
                                          <p:spTgt spid="6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正方形/長方形 1">
            <a:extLst>
              <a:ext uri="{FF2B5EF4-FFF2-40B4-BE49-F238E27FC236}">
                <a16:creationId xmlns:a16="http://schemas.microsoft.com/office/drawing/2014/main" id="{D0500402-C67F-C830-938D-440ED7AD566D}"/>
              </a:ext>
            </a:extLst>
          </p:cNvPr>
          <p:cNvSpPr/>
          <p:nvPr/>
        </p:nvSpPr>
        <p:spPr>
          <a:xfrm>
            <a:off x="278977" y="6471081"/>
            <a:ext cx="9348045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セミナー資料　栂村行政書士事務所　　相談は無料ですのでお気軽に：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0898-35-1022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　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Mail: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：</a:t>
            </a:r>
            <a:r>
              <a:rPr lang="en-US" altLang="ja-JP" sz="14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m.tsugamura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＠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tsugaoffice.jp</a:t>
            </a:r>
            <a:endParaRPr lang="ja-JP" altLang="en-US" sz="1400" b="1" dirty="0">
              <a:ln w="9525">
                <a:solidFill>
                  <a:schemeClr val="bg1"/>
                </a:solidFill>
                <a:prstDash val="solid"/>
              </a:ln>
              <a:solidFill>
                <a:srgbClr val="FFFF00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7C8FE5B7-7947-AF98-E406-42691F7878B4}"/>
              </a:ext>
            </a:extLst>
          </p:cNvPr>
          <p:cNvSpPr txBox="1"/>
          <p:nvPr/>
        </p:nvSpPr>
        <p:spPr>
          <a:xfrm>
            <a:off x="924848" y="1476255"/>
            <a:ext cx="1848492" cy="692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3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母親Ａ</a:t>
            </a:r>
            <a:r>
              <a:rPr kumimoji="1" lang="en-US" altLang="ja-JP" sz="13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(92</a:t>
            </a:r>
            <a:r>
              <a:rPr kumimoji="1" lang="ja-JP" altLang="en-US" sz="13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才</a:t>
            </a:r>
            <a:r>
              <a:rPr kumimoji="1" lang="en-US" altLang="ja-JP" sz="13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 )</a:t>
            </a:r>
          </a:p>
          <a:p>
            <a:r>
              <a:rPr kumimoji="1" lang="ja-JP" altLang="en-US" sz="13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一人住まい</a:t>
            </a:r>
            <a:endParaRPr kumimoji="1" lang="en-US" altLang="ja-JP" sz="13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ja-JP" altLang="en-US" sz="13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</p:txBody>
      </p:sp>
      <p:sp>
        <p:nvSpPr>
          <p:cNvPr id="4" name="テキスト ボックス 3">
            <a:extLst>
              <a:ext uri="{FF2B5EF4-FFF2-40B4-BE49-F238E27FC236}">
                <a16:creationId xmlns:a16="http://schemas.microsoft.com/office/drawing/2014/main" id="{276B2816-78D4-0EDF-2850-CAB25E983CBA}"/>
              </a:ext>
            </a:extLst>
          </p:cNvPr>
          <p:cNvSpPr txBox="1"/>
          <p:nvPr/>
        </p:nvSpPr>
        <p:spPr>
          <a:xfrm>
            <a:off x="7029633" y="985417"/>
            <a:ext cx="1227107" cy="40011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kumimoji="1" lang="ja-JP" altLang="en-US" sz="13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  　長男Ｂ</a:t>
            </a:r>
            <a:br>
              <a:rPr kumimoji="1" lang="en-US" altLang="ja-JP" sz="13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</a:br>
            <a:r>
              <a:rPr kumimoji="1" lang="ja-JP" altLang="en-US" sz="13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（県内在住）</a:t>
            </a:r>
          </a:p>
        </p:txBody>
      </p:sp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033F89B3-BD87-AB17-9058-8E31FC1D2B7D}"/>
              </a:ext>
            </a:extLst>
          </p:cNvPr>
          <p:cNvSpPr txBox="1"/>
          <p:nvPr/>
        </p:nvSpPr>
        <p:spPr>
          <a:xfrm>
            <a:off x="396629" y="196876"/>
            <a:ext cx="9112739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28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３．見守り身上看護・生活維持財産管理契約の事例</a:t>
            </a:r>
            <a:endParaRPr kumimoji="1" lang="en-US" altLang="ja-JP" sz="28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（老後の安心・安全を維持するため）</a:t>
            </a:r>
          </a:p>
        </p:txBody>
      </p:sp>
      <p:pic>
        <p:nvPicPr>
          <p:cNvPr id="7" name="Picture 2" descr="おばあちゃんのイラスト">
            <a:extLst>
              <a:ext uri="{FF2B5EF4-FFF2-40B4-BE49-F238E27FC236}">
                <a16:creationId xmlns:a16="http://schemas.microsoft.com/office/drawing/2014/main" id="{2ACA63C5-D5A4-9E9C-9078-B7B8C32813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849" y="1911052"/>
            <a:ext cx="1369178" cy="1300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おじいちゃん２のイラスト">
            <a:extLst>
              <a:ext uri="{FF2B5EF4-FFF2-40B4-BE49-F238E27FC236}">
                <a16:creationId xmlns:a16="http://schemas.microsoft.com/office/drawing/2014/main" id="{F07D1336-387E-0BA1-B4E6-9A8FB02F46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7801" y="1452829"/>
            <a:ext cx="1056021" cy="1002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テキスト ボックス 8">
            <a:extLst>
              <a:ext uri="{FF2B5EF4-FFF2-40B4-BE49-F238E27FC236}">
                <a16:creationId xmlns:a16="http://schemas.microsoft.com/office/drawing/2014/main" id="{F9A32E36-07B7-8434-8AD6-65927E41277D}"/>
              </a:ext>
            </a:extLst>
          </p:cNvPr>
          <p:cNvSpPr txBox="1"/>
          <p:nvPr/>
        </p:nvSpPr>
        <p:spPr>
          <a:xfrm>
            <a:off x="381059" y="3185957"/>
            <a:ext cx="1583897" cy="60016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kumimoji="1" lang="ja-JP" altLang="en-US" sz="13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元気なうちに老後の</a:t>
            </a:r>
            <a:endParaRPr kumimoji="1" lang="en-US" altLang="ja-JP" sz="13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13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ことを子供たちに頼</a:t>
            </a:r>
            <a:endParaRPr kumimoji="1" lang="en-US" altLang="ja-JP" sz="13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13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んでおこう</a:t>
            </a:r>
          </a:p>
        </p:txBody>
      </p:sp>
      <p:cxnSp>
        <p:nvCxnSpPr>
          <p:cNvPr id="10" name="直線コネクタ 9">
            <a:extLst>
              <a:ext uri="{FF2B5EF4-FFF2-40B4-BE49-F238E27FC236}">
                <a16:creationId xmlns:a16="http://schemas.microsoft.com/office/drawing/2014/main" id="{1E9AC260-F503-A987-31A8-A831F2105B0F}"/>
              </a:ext>
            </a:extLst>
          </p:cNvPr>
          <p:cNvCxnSpPr>
            <a:cxnSpLocks/>
          </p:cNvCxnSpPr>
          <p:nvPr/>
        </p:nvCxnSpPr>
        <p:spPr>
          <a:xfrm flipH="1">
            <a:off x="6350154" y="1883285"/>
            <a:ext cx="1" cy="20885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テキスト ボックス 10">
            <a:extLst>
              <a:ext uri="{FF2B5EF4-FFF2-40B4-BE49-F238E27FC236}">
                <a16:creationId xmlns:a16="http://schemas.microsoft.com/office/drawing/2014/main" id="{6590144C-197A-661D-4438-A3C2A918C1D3}"/>
              </a:ext>
            </a:extLst>
          </p:cNvPr>
          <p:cNvSpPr txBox="1"/>
          <p:nvPr/>
        </p:nvSpPr>
        <p:spPr>
          <a:xfrm>
            <a:off x="6709552" y="3069986"/>
            <a:ext cx="1292039" cy="40011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kumimoji="1" lang="ja-JP" altLang="en-US" sz="13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  二男Ｃ</a:t>
            </a:r>
            <a:br>
              <a:rPr kumimoji="1" lang="en-US" altLang="ja-JP" sz="13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</a:br>
            <a:r>
              <a:rPr kumimoji="1" lang="ja-JP" altLang="en-US" sz="13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（県内在住）</a:t>
            </a:r>
          </a:p>
        </p:txBody>
      </p:sp>
      <p:cxnSp>
        <p:nvCxnSpPr>
          <p:cNvPr id="12" name="直線矢印コネクタ 11">
            <a:extLst>
              <a:ext uri="{FF2B5EF4-FFF2-40B4-BE49-F238E27FC236}">
                <a16:creationId xmlns:a16="http://schemas.microsoft.com/office/drawing/2014/main" id="{25B2A89F-4411-FB72-1705-DA5A1873DDA5}"/>
              </a:ext>
            </a:extLst>
          </p:cNvPr>
          <p:cNvCxnSpPr>
            <a:cxnSpLocks/>
          </p:cNvCxnSpPr>
          <p:nvPr/>
        </p:nvCxnSpPr>
        <p:spPr>
          <a:xfrm>
            <a:off x="2111142" y="2837408"/>
            <a:ext cx="4146783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線矢印コネクタ 12">
            <a:extLst>
              <a:ext uri="{FF2B5EF4-FFF2-40B4-BE49-F238E27FC236}">
                <a16:creationId xmlns:a16="http://schemas.microsoft.com/office/drawing/2014/main" id="{5D04B491-6613-0244-F9D4-84B9534A16B3}"/>
              </a:ext>
            </a:extLst>
          </p:cNvPr>
          <p:cNvCxnSpPr>
            <a:cxnSpLocks/>
          </p:cNvCxnSpPr>
          <p:nvPr/>
        </p:nvCxnSpPr>
        <p:spPr>
          <a:xfrm flipV="1">
            <a:off x="6350155" y="1866836"/>
            <a:ext cx="535806" cy="2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線矢印コネクタ 13">
            <a:extLst>
              <a:ext uri="{FF2B5EF4-FFF2-40B4-BE49-F238E27FC236}">
                <a16:creationId xmlns:a16="http://schemas.microsoft.com/office/drawing/2014/main" id="{F29E242F-818A-80F6-5F4B-1D8E6B738772}"/>
              </a:ext>
            </a:extLst>
          </p:cNvPr>
          <p:cNvCxnSpPr>
            <a:cxnSpLocks/>
          </p:cNvCxnSpPr>
          <p:nvPr/>
        </p:nvCxnSpPr>
        <p:spPr>
          <a:xfrm>
            <a:off x="6350154" y="3971860"/>
            <a:ext cx="566669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テキスト ボックス 14">
            <a:extLst>
              <a:ext uri="{FF2B5EF4-FFF2-40B4-BE49-F238E27FC236}">
                <a16:creationId xmlns:a16="http://schemas.microsoft.com/office/drawing/2014/main" id="{512E789A-71CD-308F-D660-1DBB19283D13}"/>
              </a:ext>
            </a:extLst>
          </p:cNvPr>
          <p:cNvSpPr txBox="1"/>
          <p:nvPr/>
        </p:nvSpPr>
        <p:spPr>
          <a:xfrm>
            <a:off x="2111142" y="2238450"/>
            <a:ext cx="380972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3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見守り身上看護・生活維持財産管理取決め</a:t>
            </a:r>
            <a:endParaRPr kumimoji="1" lang="en-US" altLang="ja-JP" sz="13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en-US" altLang="ja-JP" sz="13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</p:txBody>
      </p:sp>
      <p:sp>
        <p:nvSpPr>
          <p:cNvPr id="16" name="テキスト ボックス 15">
            <a:extLst>
              <a:ext uri="{FF2B5EF4-FFF2-40B4-BE49-F238E27FC236}">
                <a16:creationId xmlns:a16="http://schemas.microsoft.com/office/drawing/2014/main" id="{B31572C7-3076-BF48-074B-85588790E3CB}"/>
              </a:ext>
            </a:extLst>
          </p:cNvPr>
          <p:cNvSpPr txBox="1"/>
          <p:nvPr/>
        </p:nvSpPr>
        <p:spPr>
          <a:xfrm>
            <a:off x="2061004" y="2917839"/>
            <a:ext cx="3509324" cy="1092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3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①　全員で合意した取決め文書作成</a:t>
            </a:r>
            <a:endParaRPr kumimoji="1" lang="en-US" altLang="ja-JP" sz="13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13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（母親が特に頼んでおきたいことを明記）</a:t>
            </a:r>
            <a:endParaRPr kumimoji="1" lang="en-US" altLang="ja-JP" sz="13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13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②　役割分担と見守り計画表の作成</a:t>
            </a:r>
            <a:endParaRPr kumimoji="1" lang="en-US" altLang="ja-JP" sz="13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13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③　会計帳簿等各種管理簿の作成</a:t>
            </a:r>
            <a:endParaRPr kumimoji="1" lang="en-US" altLang="ja-JP" sz="13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13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④　見守り介護報酬の設定等</a:t>
            </a:r>
            <a:endParaRPr kumimoji="1" lang="en-US" altLang="ja-JP" sz="13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</p:txBody>
      </p:sp>
      <p:pic>
        <p:nvPicPr>
          <p:cNvPr id="18" name="Picture 2" descr="新任の男性教師のイラスト">
            <a:extLst>
              <a:ext uri="{FF2B5EF4-FFF2-40B4-BE49-F238E27FC236}">
                <a16:creationId xmlns:a16="http://schemas.microsoft.com/office/drawing/2014/main" id="{A7007B9B-A559-AB1D-DB90-7CA3CD1398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2775" y="4463048"/>
            <a:ext cx="1292039" cy="1227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テキスト ボックス 18">
            <a:extLst>
              <a:ext uri="{FF2B5EF4-FFF2-40B4-BE49-F238E27FC236}">
                <a16:creationId xmlns:a16="http://schemas.microsoft.com/office/drawing/2014/main" id="{8B66ED0B-B556-C81A-452A-BCA5A60675C9}"/>
              </a:ext>
            </a:extLst>
          </p:cNvPr>
          <p:cNvSpPr txBox="1"/>
          <p:nvPr/>
        </p:nvSpPr>
        <p:spPr>
          <a:xfrm>
            <a:off x="2010970" y="4502581"/>
            <a:ext cx="937219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kumimoji="1" lang="ja-JP" altLang="en-US" sz="12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監督人</a:t>
            </a:r>
            <a:endParaRPr kumimoji="1" lang="en-US" altLang="ja-JP" sz="12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12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（専門家）</a:t>
            </a:r>
          </a:p>
        </p:txBody>
      </p:sp>
      <p:sp>
        <p:nvSpPr>
          <p:cNvPr id="20" name="フローチャート: 書類 19">
            <a:extLst>
              <a:ext uri="{FF2B5EF4-FFF2-40B4-BE49-F238E27FC236}">
                <a16:creationId xmlns:a16="http://schemas.microsoft.com/office/drawing/2014/main" id="{83438479-06AF-C194-394A-C007FFF1DDAC}"/>
              </a:ext>
            </a:extLst>
          </p:cNvPr>
          <p:cNvSpPr/>
          <p:nvPr/>
        </p:nvSpPr>
        <p:spPr>
          <a:xfrm>
            <a:off x="5933917" y="4787273"/>
            <a:ext cx="787183" cy="685580"/>
          </a:xfrm>
          <a:prstGeom prst="flowChartDocumen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ja-JP" altLang="en-US" sz="1000" b="1" dirty="0">
                <a:solidFill>
                  <a:schemeClr val="tx1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会計帳簿</a:t>
            </a:r>
          </a:p>
        </p:txBody>
      </p:sp>
      <p:sp>
        <p:nvSpPr>
          <p:cNvPr id="21" name="フローチャート: 書類 20">
            <a:extLst>
              <a:ext uri="{FF2B5EF4-FFF2-40B4-BE49-F238E27FC236}">
                <a16:creationId xmlns:a16="http://schemas.microsoft.com/office/drawing/2014/main" id="{99DFD0FC-6581-16F3-56DA-355BC27FB1D8}"/>
              </a:ext>
            </a:extLst>
          </p:cNvPr>
          <p:cNvSpPr/>
          <p:nvPr/>
        </p:nvSpPr>
        <p:spPr>
          <a:xfrm>
            <a:off x="6740740" y="4789962"/>
            <a:ext cx="787183" cy="667651"/>
          </a:xfrm>
          <a:prstGeom prst="flowChartDocumen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kumimoji="1" lang="ja-JP" altLang="en-US" sz="1000" b="1" dirty="0">
                <a:solidFill>
                  <a:schemeClr val="tx1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見守ｽｹｼﾞｭｰﾙ</a:t>
            </a:r>
          </a:p>
        </p:txBody>
      </p:sp>
      <p:sp>
        <p:nvSpPr>
          <p:cNvPr id="22" name="フローチャート: 書類 21">
            <a:extLst>
              <a:ext uri="{FF2B5EF4-FFF2-40B4-BE49-F238E27FC236}">
                <a16:creationId xmlns:a16="http://schemas.microsoft.com/office/drawing/2014/main" id="{A99C404F-F8D3-643F-76AB-4F2F74E7EBE1}"/>
              </a:ext>
            </a:extLst>
          </p:cNvPr>
          <p:cNvSpPr/>
          <p:nvPr/>
        </p:nvSpPr>
        <p:spPr>
          <a:xfrm>
            <a:off x="7560114" y="4798928"/>
            <a:ext cx="787183" cy="667652"/>
          </a:xfrm>
          <a:prstGeom prst="flowChartDocumen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ja-JP" altLang="en-US" sz="1000" b="1" dirty="0">
                <a:solidFill>
                  <a:schemeClr val="tx1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見守日誌</a:t>
            </a:r>
          </a:p>
        </p:txBody>
      </p:sp>
      <p:sp>
        <p:nvSpPr>
          <p:cNvPr id="23" name="フローチャート: 書類 22">
            <a:extLst>
              <a:ext uri="{FF2B5EF4-FFF2-40B4-BE49-F238E27FC236}">
                <a16:creationId xmlns:a16="http://schemas.microsoft.com/office/drawing/2014/main" id="{9443D889-806F-D9A1-C43F-83F57D1020BA}"/>
              </a:ext>
            </a:extLst>
          </p:cNvPr>
          <p:cNvSpPr/>
          <p:nvPr/>
        </p:nvSpPr>
        <p:spPr>
          <a:xfrm>
            <a:off x="8383524" y="4809237"/>
            <a:ext cx="1046226" cy="640756"/>
          </a:xfrm>
          <a:prstGeom prst="flowChartDocumen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r>
              <a:rPr kumimoji="1" lang="ja-JP" altLang="en-US" sz="1000" b="1" dirty="0">
                <a:solidFill>
                  <a:schemeClr val="tx1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見守報酬</a:t>
            </a:r>
            <a:endParaRPr kumimoji="1" lang="en-US" altLang="ja-JP" sz="1000" b="1" dirty="0">
              <a:solidFill>
                <a:schemeClr val="tx1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900" b="1" dirty="0">
                <a:solidFill>
                  <a:schemeClr val="tx1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・交通費</a:t>
            </a:r>
            <a:endParaRPr kumimoji="1" lang="en-US" altLang="ja-JP" sz="900" b="1" dirty="0">
              <a:solidFill>
                <a:schemeClr val="tx1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900" b="1" dirty="0">
                <a:solidFill>
                  <a:schemeClr val="tx1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・見守訪問、送迎</a:t>
            </a:r>
            <a:endParaRPr kumimoji="1" lang="en-US" altLang="ja-JP" sz="900" b="1" dirty="0">
              <a:solidFill>
                <a:schemeClr val="tx1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900" b="1" dirty="0">
                <a:solidFill>
                  <a:schemeClr val="tx1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・草刈、剪定等</a:t>
            </a:r>
            <a:endParaRPr kumimoji="1" lang="en-US" altLang="ja-JP" sz="900" b="1" dirty="0">
              <a:solidFill>
                <a:schemeClr val="tx1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ja-JP" altLang="en-US" sz="1000" b="1" dirty="0">
              <a:solidFill>
                <a:schemeClr val="tx1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</p:txBody>
      </p:sp>
      <p:cxnSp>
        <p:nvCxnSpPr>
          <p:cNvPr id="24" name="直線矢印コネクタ 23">
            <a:extLst>
              <a:ext uri="{FF2B5EF4-FFF2-40B4-BE49-F238E27FC236}">
                <a16:creationId xmlns:a16="http://schemas.microsoft.com/office/drawing/2014/main" id="{37F66771-22D8-00AF-9753-986ECB51C82D}"/>
              </a:ext>
            </a:extLst>
          </p:cNvPr>
          <p:cNvCxnSpPr>
            <a:cxnSpLocks/>
          </p:cNvCxnSpPr>
          <p:nvPr/>
        </p:nvCxnSpPr>
        <p:spPr>
          <a:xfrm>
            <a:off x="3797893" y="5018196"/>
            <a:ext cx="1875986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テキスト ボックス 24">
            <a:extLst>
              <a:ext uri="{FF2B5EF4-FFF2-40B4-BE49-F238E27FC236}">
                <a16:creationId xmlns:a16="http://schemas.microsoft.com/office/drawing/2014/main" id="{4B8123DB-3D93-532A-32D5-FD0CF6A38751}"/>
              </a:ext>
            </a:extLst>
          </p:cNvPr>
          <p:cNvSpPr txBox="1"/>
          <p:nvPr/>
        </p:nvSpPr>
        <p:spPr>
          <a:xfrm>
            <a:off x="3718314" y="4466924"/>
            <a:ext cx="222476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3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会計帳簿等を中心としたチェック（毎月）</a:t>
            </a:r>
          </a:p>
        </p:txBody>
      </p:sp>
      <p:sp>
        <p:nvSpPr>
          <p:cNvPr id="26" name="テキスト ボックス 25">
            <a:extLst>
              <a:ext uri="{FF2B5EF4-FFF2-40B4-BE49-F238E27FC236}">
                <a16:creationId xmlns:a16="http://schemas.microsoft.com/office/drawing/2014/main" id="{8D793ECC-DDA5-C9EE-67F6-5B92A03E83CC}"/>
              </a:ext>
            </a:extLst>
          </p:cNvPr>
          <p:cNvSpPr txBox="1"/>
          <p:nvPr/>
        </p:nvSpPr>
        <p:spPr>
          <a:xfrm>
            <a:off x="2268145" y="2507562"/>
            <a:ext cx="3509283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3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一定期間必要な経費を担保（ｷｬｯｽｶｰﾄﾞ利用）</a:t>
            </a:r>
          </a:p>
        </p:txBody>
      </p:sp>
      <p:sp>
        <p:nvSpPr>
          <p:cNvPr id="27" name="吹き出し: 円形 26">
            <a:extLst>
              <a:ext uri="{FF2B5EF4-FFF2-40B4-BE49-F238E27FC236}">
                <a16:creationId xmlns:a16="http://schemas.microsoft.com/office/drawing/2014/main" id="{FABB127C-3CC1-20C6-7999-644ECDF08D2E}"/>
              </a:ext>
            </a:extLst>
          </p:cNvPr>
          <p:cNvSpPr/>
          <p:nvPr/>
        </p:nvSpPr>
        <p:spPr>
          <a:xfrm>
            <a:off x="2294028" y="1198372"/>
            <a:ext cx="2430548" cy="835953"/>
          </a:xfrm>
          <a:prstGeom prst="wedgeEllipseCallout">
            <a:avLst>
              <a:gd name="adj1" fmla="val -54278"/>
              <a:gd name="adj2" fmla="val 65900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kumimoji="1" lang="ja-JP" altLang="en-US" sz="1100" b="1" dirty="0">
                <a:solidFill>
                  <a:schemeClr val="tx1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遺言は残したけど・・</a:t>
            </a:r>
            <a:endParaRPr kumimoji="1" lang="en-US" altLang="ja-JP" sz="1100" b="1" dirty="0">
              <a:solidFill>
                <a:schemeClr val="tx1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pPr algn="ctr"/>
            <a:r>
              <a:rPr kumimoji="1" lang="ja-JP" altLang="en-US" sz="1100" b="1" dirty="0">
                <a:solidFill>
                  <a:schemeClr val="tx1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私の老後のことが心配</a:t>
            </a:r>
            <a:r>
              <a:rPr kumimoji="1" lang="ja-JP" altLang="en-US" sz="11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・</a:t>
            </a:r>
            <a:endParaRPr kumimoji="1" lang="en-US" altLang="ja-JP" sz="11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pPr algn="ctr"/>
            <a:r>
              <a:rPr kumimoji="1" lang="ja-JP" altLang="en-US" sz="1100" b="1" dirty="0">
                <a:solidFill>
                  <a:schemeClr val="tx1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施設に入ったら、家や庭や畑が荒れないか心配</a:t>
            </a:r>
            <a:r>
              <a:rPr kumimoji="1" lang="ja-JP" altLang="en-US" sz="11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・</a:t>
            </a:r>
          </a:p>
        </p:txBody>
      </p:sp>
      <p:sp>
        <p:nvSpPr>
          <p:cNvPr id="28" name="テキスト ボックス 27">
            <a:extLst>
              <a:ext uri="{FF2B5EF4-FFF2-40B4-BE49-F238E27FC236}">
                <a16:creationId xmlns:a16="http://schemas.microsoft.com/office/drawing/2014/main" id="{A930228D-4BD9-9D0E-F86F-5440D71BFBC9}"/>
              </a:ext>
            </a:extLst>
          </p:cNvPr>
          <p:cNvSpPr txBox="1"/>
          <p:nvPr/>
        </p:nvSpPr>
        <p:spPr>
          <a:xfrm>
            <a:off x="853125" y="5848973"/>
            <a:ext cx="774290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＊代理人キャッシュカードの作成（キャッシュカード紛失対策）</a:t>
            </a:r>
            <a:endParaRPr kumimoji="1" lang="en-US" altLang="ja-JP" sz="1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</p:txBody>
      </p:sp>
      <p:sp>
        <p:nvSpPr>
          <p:cNvPr id="29" name="フローチャート: 書類 28">
            <a:extLst>
              <a:ext uri="{FF2B5EF4-FFF2-40B4-BE49-F238E27FC236}">
                <a16:creationId xmlns:a16="http://schemas.microsoft.com/office/drawing/2014/main" id="{CEF48A60-2A7B-0127-6DE1-603803255685}"/>
              </a:ext>
            </a:extLst>
          </p:cNvPr>
          <p:cNvSpPr/>
          <p:nvPr/>
        </p:nvSpPr>
        <p:spPr>
          <a:xfrm>
            <a:off x="4067017" y="5092073"/>
            <a:ext cx="787183" cy="685580"/>
          </a:xfrm>
          <a:prstGeom prst="flowChartDocumen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algn="ctr"/>
            <a:r>
              <a:rPr kumimoji="1" lang="ja-JP" altLang="en-US" sz="1000" b="1" dirty="0">
                <a:solidFill>
                  <a:schemeClr val="tx1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監査報告書</a:t>
            </a:r>
            <a:endParaRPr kumimoji="1" lang="en-US" altLang="ja-JP" sz="1000" b="1" dirty="0">
              <a:solidFill>
                <a:schemeClr val="tx1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</p:txBody>
      </p:sp>
      <p:sp>
        <p:nvSpPr>
          <p:cNvPr id="30" name="フローチャート: 書類 29">
            <a:extLst>
              <a:ext uri="{FF2B5EF4-FFF2-40B4-BE49-F238E27FC236}">
                <a16:creationId xmlns:a16="http://schemas.microsoft.com/office/drawing/2014/main" id="{108B33CA-B3C6-1B6C-0D17-AB74AE3EAE9F}"/>
              </a:ext>
            </a:extLst>
          </p:cNvPr>
          <p:cNvSpPr/>
          <p:nvPr/>
        </p:nvSpPr>
        <p:spPr>
          <a:xfrm>
            <a:off x="8455464" y="5475203"/>
            <a:ext cx="787183" cy="667652"/>
          </a:xfrm>
          <a:prstGeom prst="flowChartDocumen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ja-JP" altLang="en-US" sz="1000" b="1">
                <a:solidFill>
                  <a:schemeClr val="tx1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領収書等台紙</a:t>
            </a:r>
            <a:endParaRPr kumimoji="1" lang="ja-JP" altLang="en-US" sz="1000" b="1" dirty="0">
              <a:solidFill>
                <a:schemeClr val="tx1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</p:txBody>
      </p:sp>
      <p:pic>
        <p:nvPicPr>
          <p:cNvPr id="31" name="Picture 2" descr="おじいちゃん１のイラスト">
            <a:extLst>
              <a:ext uri="{FF2B5EF4-FFF2-40B4-BE49-F238E27FC236}">
                <a16:creationId xmlns:a16="http://schemas.microsoft.com/office/drawing/2014/main" id="{DD1371A5-070B-752B-C3ED-7572A111B8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7893" y="3639596"/>
            <a:ext cx="967371" cy="967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右中かっこ 4">
            <a:extLst>
              <a:ext uri="{FF2B5EF4-FFF2-40B4-BE49-F238E27FC236}">
                <a16:creationId xmlns:a16="http://schemas.microsoft.com/office/drawing/2014/main" id="{D8659B1E-D3D7-A3E8-3810-3BECB497876E}"/>
              </a:ext>
            </a:extLst>
          </p:cNvPr>
          <p:cNvSpPr/>
          <p:nvPr/>
        </p:nvSpPr>
        <p:spPr>
          <a:xfrm>
            <a:off x="7951227" y="1879529"/>
            <a:ext cx="216585" cy="2187202"/>
          </a:xfrm>
          <a:prstGeom prst="rightBrace">
            <a:avLst>
              <a:gd name="adj1" fmla="val 0"/>
              <a:gd name="adj2" fmla="val 50000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7" name="テキスト ボックス 16">
            <a:extLst>
              <a:ext uri="{FF2B5EF4-FFF2-40B4-BE49-F238E27FC236}">
                <a16:creationId xmlns:a16="http://schemas.microsoft.com/office/drawing/2014/main" id="{D661A4AC-7252-E00A-DC37-D2A134B1FE1E}"/>
              </a:ext>
            </a:extLst>
          </p:cNvPr>
          <p:cNvSpPr txBox="1"/>
          <p:nvPr/>
        </p:nvSpPr>
        <p:spPr>
          <a:xfrm>
            <a:off x="8256740" y="2608558"/>
            <a:ext cx="15768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12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2</a:t>
            </a:r>
            <a:r>
              <a:rPr kumimoji="1" lang="ja-JP" altLang="en-US" sz="12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人で協力して母親の思いを実行する</a:t>
            </a:r>
            <a:endParaRPr kumimoji="1" lang="en-US" altLang="ja-JP" sz="12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ja-JP" altLang="en-US" sz="12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</p:txBody>
      </p:sp>
      <p:pic>
        <p:nvPicPr>
          <p:cNvPr id="32" name="録音したサウンド">
            <a:hlinkClick r:id="" action="ppaction://media"/>
            <a:extLst>
              <a:ext uri="{FF2B5EF4-FFF2-40B4-BE49-F238E27FC236}">
                <a16:creationId xmlns:a16="http://schemas.microsoft.com/office/drawing/2014/main" id="{B7838C8C-7C3B-F11C-C029-85FAFF75AD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976545" y="49391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7549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5686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0607303C-FAEA-A67F-1899-E21263613DF4}"/>
              </a:ext>
            </a:extLst>
          </p:cNvPr>
          <p:cNvSpPr txBox="1"/>
          <p:nvPr/>
        </p:nvSpPr>
        <p:spPr>
          <a:xfrm>
            <a:off x="409575" y="110609"/>
            <a:ext cx="9258300" cy="67403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（</a:t>
            </a:r>
            <a:r>
              <a:rPr kumimoji="1" lang="en-US" altLang="ja-JP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1</a:t>
            </a:r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）見守り身上看護・生活維持財産管理契約の主な内容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①　相続人全員が参加すること（全員の同意が前提）　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後で契約内容の不満や、財産を使うことについて反対が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ないことを確認する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en-US" altLang="ja-JP" sz="12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②　依頼者の目的を明確にすること（してほしいこと）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Ａの見守・看護及び生活維持財産管理等をＢ及びＣが協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力して実施することにより、Ａが安心・安全に暮らせるよ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うにするとともに、自宅や庭・畑を良好な状態で維持管理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することを目的とする。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en-US" altLang="ja-JP" sz="12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③　契約の開始日（この契約を実行するとき）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契約開始日を決めておく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④　報酬額の設定（見守り看護等への報酬）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交通費や施設などへの訪問、田畑の耕作、庭木の剪定等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の報酬額を設定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lang="ja-JP" altLang="en-US" sz="2400" dirty="0"/>
          </a:p>
        </p:txBody>
      </p:sp>
      <p:sp>
        <p:nvSpPr>
          <p:cNvPr id="4" name="正方形/長方形 3">
            <a:extLst>
              <a:ext uri="{FF2B5EF4-FFF2-40B4-BE49-F238E27FC236}">
                <a16:creationId xmlns:a16="http://schemas.microsoft.com/office/drawing/2014/main" id="{B0D380B8-2C57-8FA1-5305-5C642892C2A6}"/>
              </a:ext>
            </a:extLst>
          </p:cNvPr>
          <p:cNvSpPr/>
          <p:nvPr/>
        </p:nvSpPr>
        <p:spPr>
          <a:xfrm>
            <a:off x="278977" y="6471081"/>
            <a:ext cx="9348045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セミナー資料　栂村行政書士事務所　　相談は無料ですのでお気軽に：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0898-35-1022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　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Mail: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：</a:t>
            </a:r>
            <a:r>
              <a:rPr lang="en-US" altLang="ja-JP" sz="14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m.tsugamura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＠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tsugaoffice.jp</a:t>
            </a:r>
            <a:endParaRPr lang="ja-JP" altLang="en-US" sz="1400" b="1" dirty="0">
              <a:ln w="9525">
                <a:solidFill>
                  <a:schemeClr val="bg1"/>
                </a:solidFill>
                <a:prstDash val="solid"/>
              </a:ln>
              <a:solidFill>
                <a:srgbClr val="FFFF00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pic>
        <p:nvPicPr>
          <p:cNvPr id="2" name="録音したサウンド">
            <a:hlinkClick r:id="" action="ppaction://media"/>
            <a:extLst>
              <a:ext uri="{FF2B5EF4-FFF2-40B4-BE49-F238E27FC236}">
                <a16:creationId xmlns:a16="http://schemas.microsoft.com/office/drawing/2014/main" id="{0BFB2C71-EDAC-D2A2-C4C8-312D3C1CB5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442325" y="71564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653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775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テキスト ボックス 1">
            <a:extLst>
              <a:ext uri="{FF2B5EF4-FFF2-40B4-BE49-F238E27FC236}">
                <a16:creationId xmlns:a16="http://schemas.microsoft.com/office/drawing/2014/main" id="{601055A2-1912-3AA0-DF1E-5B531740B87D}"/>
              </a:ext>
            </a:extLst>
          </p:cNvPr>
          <p:cNvSpPr txBox="1"/>
          <p:nvPr/>
        </p:nvSpPr>
        <p:spPr>
          <a:xfrm>
            <a:off x="561975" y="247650"/>
            <a:ext cx="904875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⑤　毎月作成・管理する帳簿類など（長男・次男が様式に記入）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・会計帳簿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毎月目的に従って見守り等に必要な費用を使った金額と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その内容を記載した日報管理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（帳簿の下部に見守り項目と報酬を記載した一覧）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・領収書台紙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領収書を台紙にのり付けする　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・見守りスケジュール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二人の兄弟が月単位の見守りカレンダーに訪問日を記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載する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・見守り日誌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見守り訪問した時の記録。母親の様子や施設の方と話し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た内容など（双方の情報交換及び訪問の証拠とする）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⑥　監督人の設置（帳簿類が契約に従って作成されているか）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依頼者の目的が実現されているか、会計帳簿類等の監査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ja-JP" altLang="en-US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</p:txBody>
      </p:sp>
      <p:pic>
        <p:nvPicPr>
          <p:cNvPr id="3" name="録音したサウンド">
            <a:hlinkClick r:id="" action="ppaction://media"/>
            <a:extLst>
              <a:ext uri="{FF2B5EF4-FFF2-40B4-BE49-F238E27FC236}">
                <a16:creationId xmlns:a16="http://schemas.microsoft.com/office/drawing/2014/main" id="{885B2E98-8D1E-ED4A-7A9A-9509917CBE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344025" y="5556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4890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599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テキスト ボックス 1">
            <a:extLst>
              <a:ext uri="{FF2B5EF4-FFF2-40B4-BE49-F238E27FC236}">
                <a16:creationId xmlns:a16="http://schemas.microsoft.com/office/drawing/2014/main" id="{54E75F8B-0DAD-D93F-A5DF-62AF4DD633A8}"/>
              </a:ext>
            </a:extLst>
          </p:cNvPr>
          <p:cNvSpPr txBox="1"/>
          <p:nvPr/>
        </p:nvSpPr>
        <p:spPr>
          <a:xfrm>
            <a:off x="232907" y="50478"/>
            <a:ext cx="866460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28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４．遺言書作成</a:t>
            </a:r>
            <a:endParaRPr kumimoji="1" lang="en-US" altLang="ja-JP" sz="28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en-US" altLang="ja-JP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4-1.</a:t>
            </a:r>
            <a:r>
              <a:rPr kumimoji="1"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「自筆証書遺言」と「公正証書遺言」の比較</a:t>
            </a:r>
            <a:endParaRPr kumimoji="1" lang="ja-JP" altLang="en-US" sz="2400" b="1" dirty="0"/>
          </a:p>
        </p:txBody>
      </p:sp>
      <p:graphicFrame>
        <p:nvGraphicFramePr>
          <p:cNvPr id="3" name="表 4">
            <a:extLst>
              <a:ext uri="{FF2B5EF4-FFF2-40B4-BE49-F238E27FC236}">
                <a16:creationId xmlns:a16="http://schemas.microsoft.com/office/drawing/2014/main" id="{0AFB9A5F-025B-7F3C-5044-EEE72F22A25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2902834"/>
              </p:ext>
            </p:extLst>
          </p:nvPr>
        </p:nvGraphicFramePr>
        <p:xfrm>
          <a:off x="156707" y="1014825"/>
          <a:ext cx="9673093" cy="519797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81847">
                  <a:extLst>
                    <a:ext uri="{9D8B030D-6E8A-4147-A177-3AD203B41FA5}">
                      <a16:colId xmlns:a16="http://schemas.microsoft.com/office/drawing/2014/main" val="3861143433"/>
                    </a:ext>
                  </a:extLst>
                </a:gridCol>
                <a:gridCol w="3414371">
                  <a:extLst>
                    <a:ext uri="{9D8B030D-6E8A-4147-A177-3AD203B41FA5}">
                      <a16:colId xmlns:a16="http://schemas.microsoft.com/office/drawing/2014/main" val="4098726816"/>
                    </a:ext>
                  </a:extLst>
                </a:gridCol>
                <a:gridCol w="5476875">
                  <a:extLst>
                    <a:ext uri="{9D8B030D-6E8A-4147-A177-3AD203B41FA5}">
                      <a16:colId xmlns:a16="http://schemas.microsoft.com/office/drawing/2014/main" val="108791115"/>
                    </a:ext>
                  </a:extLst>
                </a:gridCol>
              </a:tblGrid>
              <a:tr h="214011">
                <a:tc>
                  <a:txBody>
                    <a:bodyPr/>
                    <a:lstStyle/>
                    <a:p>
                      <a:pPr algn="ctr"/>
                      <a:endParaRPr kumimoji="1" lang="ja-JP" altLang="en-US" sz="1700" b="1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</a:txBody>
                  <a:tcPr marL="36000" marR="36000" marT="36000" marB="3600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自筆証書遺言（民</a:t>
                      </a:r>
                      <a:r>
                        <a:rPr kumimoji="1" lang="en-US" altLang="ja-JP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968</a:t>
                      </a:r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条）</a:t>
                      </a:r>
                    </a:p>
                  </a:txBody>
                  <a:tcPr marL="36000" marR="36000" marT="36000" marB="3600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公正証書遺言（民</a:t>
                      </a:r>
                      <a:r>
                        <a:rPr kumimoji="1" lang="en-US" altLang="ja-JP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969</a:t>
                      </a:r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条）</a:t>
                      </a:r>
                    </a:p>
                  </a:txBody>
                  <a:tcPr marL="36000" marR="36000" marT="36000" marB="36000" anchor="ctr"/>
                </a:tc>
                <a:extLst>
                  <a:ext uri="{0D108BD9-81ED-4DB2-BD59-A6C34878D82A}">
                    <a16:rowId xmlns:a16="http://schemas.microsoft.com/office/drawing/2014/main" val="121164154"/>
                  </a:ext>
                </a:extLst>
              </a:tr>
              <a:tr h="628694">
                <a:tc>
                  <a:txBody>
                    <a:bodyPr/>
                    <a:lstStyle/>
                    <a:p>
                      <a:pPr algn="ctr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特徴</a:t>
                      </a:r>
                    </a:p>
                  </a:txBody>
                  <a:tcPr marL="18000" marR="18000" marT="36000" marB="360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・自分で書いて作成する。</a:t>
                      </a:r>
                      <a:endParaRPr kumimoji="1" lang="en-US" altLang="ja-JP" sz="1700" b="1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algn="l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・費用がかからず手軽にできる</a:t>
                      </a:r>
                      <a:endParaRPr kumimoji="1" lang="en-US" altLang="ja-JP" sz="1700" b="1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algn="l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・しかし、</a:t>
                      </a:r>
                      <a:r>
                        <a:rPr kumimoji="1" lang="ja-JP" altLang="en-US" sz="1700" b="1" dirty="0">
                          <a:solidFill>
                            <a:srgbClr val="FF0000"/>
                          </a:solidFill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紛失、変造や隠匿、破　</a:t>
                      </a:r>
                      <a:endParaRPr kumimoji="1" lang="en-US" altLang="ja-JP" sz="1700" b="1" dirty="0">
                        <a:solidFill>
                          <a:srgbClr val="FF0000"/>
                        </a:solidFill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algn="l"/>
                      <a:r>
                        <a:rPr kumimoji="1" lang="ja-JP" altLang="en-US" sz="1700" b="1" dirty="0">
                          <a:solidFill>
                            <a:srgbClr val="FF0000"/>
                          </a:solidFill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　棄の危険性がある。</a:t>
                      </a:r>
                    </a:p>
                  </a:txBody>
                  <a:tcPr marL="36000" marR="36000" marT="36000" marB="36000"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・公証人と証人の</a:t>
                      </a:r>
                      <a:r>
                        <a:rPr kumimoji="1" lang="en-US" altLang="ja-JP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2</a:t>
                      </a:r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名の立会のもとに公証役場で作成。</a:t>
                      </a:r>
                      <a:endParaRPr kumimoji="1" lang="en-US" altLang="ja-JP" sz="1700" b="1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algn="l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・遺言書は公文書となり、遺言内容が確実に実現される</a:t>
                      </a:r>
                      <a:endParaRPr kumimoji="1" lang="en-US" altLang="ja-JP" sz="1700" b="1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algn="l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　可能性が極めて高い。</a:t>
                      </a:r>
                      <a:endParaRPr kumimoji="1" lang="en-US" altLang="ja-JP" sz="1700" b="1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algn="l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・しかし</a:t>
                      </a:r>
                      <a:r>
                        <a:rPr kumimoji="1" lang="ja-JP" altLang="en-US" sz="1700" b="1" dirty="0">
                          <a:solidFill>
                            <a:srgbClr val="FF0000"/>
                          </a:solidFill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、作成に時間がかかり手数料が発生する。</a:t>
                      </a:r>
                    </a:p>
                  </a:txBody>
                  <a:tcPr marL="36000" marR="36000" marT="36000" marB="36000"/>
                </a:tc>
                <a:extLst>
                  <a:ext uri="{0D108BD9-81ED-4DB2-BD59-A6C34878D82A}">
                    <a16:rowId xmlns:a16="http://schemas.microsoft.com/office/drawing/2014/main" val="3752754640"/>
                  </a:ext>
                </a:extLst>
              </a:tr>
              <a:tr h="628694">
                <a:tc>
                  <a:txBody>
                    <a:bodyPr/>
                    <a:lstStyle/>
                    <a:p>
                      <a:pPr algn="ctr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作成</a:t>
                      </a:r>
                      <a:endParaRPr kumimoji="1" lang="en-US" altLang="ja-JP" sz="1700" b="1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algn="ctr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方法</a:t>
                      </a:r>
                    </a:p>
                  </a:txBody>
                  <a:tcPr marL="18000" marR="18000" marT="36000" marB="360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・遺言者が、自分で「全文」</a:t>
                      </a:r>
                      <a:endParaRPr kumimoji="1" lang="en-US" altLang="ja-JP" sz="1700" b="1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algn="l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　「日付」「氏名」を自書し</a:t>
                      </a:r>
                      <a:endParaRPr kumimoji="1" lang="en-US" altLang="ja-JP" sz="1700" b="1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algn="l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　「押印」する</a:t>
                      </a:r>
                    </a:p>
                  </a:txBody>
                  <a:tcPr marL="36000" marR="36000" marT="36000" marB="36000"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・証人２名の立会のもと、公証人が読み上げる遺言書の</a:t>
                      </a:r>
                      <a:endParaRPr kumimoji="1" lang="en-US" altLang="ja-JP" sz="1700" b="1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algn="l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　内容を、遺言者が確認して、内容に間違いがなければ　</a:t>
                      </a:r>
                      <a:endParaRPr kumimoji="1" lang="en-US" altLang="ja-JP" sz="1700" b="1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algn="l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　遺言者、公証人、証人がそれぞれ署名・押印する。（遺言者は、署名以外は自書する必要がない）</a:t>
                      </a:r>
                    </a:p>
                  </a:txBody>
                  <a:tcPr marL="36000" marR="36000" marT="36000" marB="36000"/>
                </a:tc>
                <a:extLst>
                  <a:ext uri="{0D108BD9-81ED-4DB2-BD59-A6C34878D82A}">
                    <a16:rowId xmlns:a16="http://schemas.microsoft.com/office/drawing/2014/main" val="1876012299"/>
                  </a:ext>
                </a:extLst>
              </a:tr>
              <a:tr h="361610">
                <a:tc>
                  <a:txBody>
                    <a:bodyPr/>
                    <a:lstStyle/>
                    <a:p>
                      <a:pPr algn="ctr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費用</a:t>
                      </a:r>
                    </a:p>
                  </a:txBody>
                  <a:tcPr marL="18000" marR="18000" marT="36000" marB="360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・かからない</a:t>
                      </a:r>
                    </a:p>
                  </a:txBody>
                  <a:tcPr marL="36000" marR="36000" marT="36000" marB="36000"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・</a:t>
                      </a:r>
                      <a:r>
                        <a:rPr kumimoji="1" lang="ja-JP" altLang="en-US" sz="1700" b="1" dirty="0">
                          <a:solidFill>
                            <a:srgbClr val="FF0000"/>
                          </a:solidFill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財産の額や内容に応じて公証役場に手数料を支払う</a:t>
                      </a:r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。</a:t>
                      </a:r>
                      <a:endParaRPr kumimoji="1" lang="en-US" altLang="ja-JP" sz="1700" b="1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</a:txBody>
                  <a:tcPr marL="36000" marR="36000" marT="36000" marB="36000"/>
                </a:tc>
                <a:extLst>
                  <a:ext uri="{0D108BD9-81ED-4DB2-BD59-A6C34878D82A}">
                    <a16:rowId xmlns:a16="http://schemas.microsoft.com/office/drawing/2014/main" val="2192659798"/>
                  </a:ext>
                </a:extLst>
              </a:tr>
              <a:tr h="214011">
                <a:tc>
                  <a:txBody>
                    <a:bodyPr/>
                    <a:lstStyle/>
                    <a:p>
                      <a:pPr algn="ctr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証人</a:t>
                      </a:r>
                    </a:p>
                  </a:txBody>
                  <a:tcPr marL="18000" marR="18000" marT="36000" marB="360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・不要</a:t>
                      </a:r>
                    </a:p>
                  </a:txBody>
                  <a:tcPr marL="36000" marR="36000" marT="36000" marB="36000"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・２人以上必要（通常２名）</a:t>
                      </a:r>
                    </a:p>
                  </a:txBody>
                  <a:tcPr marL="36000" marR="36000" marT="36000" marB="36000"/>
                </a:tc>
                <a:extLst>
                  <a:ext uri="{0D108BD9-81ED-4DB2-BD59-A6C34878D82A}">
                    <a16:rowId xmlns:a16="http://schemas.microsoft.com/office/drawing/2014/main" val="327099380"/>
                  </a:ext>
                </a:extLst>
              </a:tr>
              <a:tr h="628694">
                <a:tc>
                  <a:txBody>
                    <a:bodyPr/>
                    <a:lstStyle/>
                    <a:p>
                      <a:pPr algn="ctr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保管</a:t>
                      </a:r>
                      <a:endParaRPr kumimoji="1" lang="en-US" altLang="ja-JP" sz="1700" b="1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algn="ctr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方法</a:t>
                      </a:r>
                    </a:p>
                  </a:txBody>
                  <a:tcPr marL="18000" marR="18000" marT="36000" marB="360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・遺言者本人が保管する。</a:t>
                      </a:r>
                      <a:endParaRPr kumimoji="1" lang="en-US" altLang="ja-JP" sz="1700" b="1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algn="l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・信頼のおける者に保管を委ねる。　</a:t>
                      </a:r>
                      <a:endParaRPr kumimoji="1" lang="en-US" altLang="ja-JP" sz="1700" b="1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algn="l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　遺言によって財産を多く所得す</a:t>
                      </a:r>
                      <a:endParaRPr kumimoji="1" lang="en-US" altLang="ja-JP" sz="1700" b="1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algn="l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　る者や遺言書で遺言執行者に指</a:t>
                      </a:r>
                      <a:endParaRPr kumimoji="1" lang="en-US" altLang="ja-JP" sz="1700" b="1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algn="l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　定した者　</a:t>
                      </a:r>
                      <a:endParaRPr kumimoji="1" lang="en-US" altLang="ja-JP" sz="1700" b="1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</a:txBody>
                  <a:tcPr marL="36000" marR="36000" marT="36000" marB="36000"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・原本は公証役場に保管される</a:t>
                      </a:r>
                      <a:endParaRPr kumimoji="1" lang="en-US" altLang="ja-JP" sz="1700" b="1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algn="l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・</a:t>
                      </a:r>
                      <a:r>
                        <a:rPr kumimoji="1" lang="ja-JP" altLang="en-US" sz="1700" b="1" dirty="0">
                          <a:solidFill>
                            <a:srgbClr val="FF0000"/>
                          </a:solidFill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正本、謄本は遺言者に交付される。遺言者と遺言執行者が保管する例が多い　</a:t>
                      </a:r>
                    </a:p>
                  </a:txBody>
                  <a:tcPr marL="36000" marR="36000" marT="36000" marB="36000"/>
                </a:tc>
                <a:extLst>
                  <a:ext uri="{0D108BD9-81ED-4DB2-BD59-A6C34878D82A}">
                    <a16:rowId xmlns:a16="http://schemas.microsoft.com/office/drawing/2014/main" val="815198765"/>
                  </a:ext>
                </a:extLst>
              </a:tr>
              <a:tr h="509209">
                <a:tc>
                  <a:txBody>
                    <a:bodyPr/>
                    <a:lstStyle/>
                    <a:p>
                      <a:pPr algn="ctr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家裁への検認</a:t>
                      </a:r>
                      <a:endParaRPr kumimoji="1" lang="en-US" altLang="ja-JP" sz="1700" b="1" dirty="0"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</a:txBody>
                  <a:tcPr marL="18000" marR="18000" marT="36000" marB="360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1" lang="ja-JP" altLang="en-US" sz="1700" b="1" dirty="0">
                          <a:solidFill>
                            <a:srgbClr val="FF0000"/>
                          </a:solidFill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・必要</a:t>
                      </a:r>
                      <a:endParaRPr kumimoji="1" lang="en-US" altLang="ja-JP" sz="1700" b="1" dirty="0">
                        <a:solidFill>
                          <a:srgbClr val="FF0000"/>
                        </a:solidFill>
                        <a:latin typeface="UD デジタル 教科書体 N-R" panose="02020400000000000000" pitchFamily="17" charset="-128"/>
                        <a:ea typeface="UD デジタル 教科書体 N-R" panose="02020400000000000000" pitchFamily="17" charset="-128"/>
                      </a:endParaRPr>
                    </a:p>
                    <a:p>
                      <a:pPr algn="l"/>
                      <a:r>
                        <a:rPr kumimoji="1" lang="ja-JP" altLang="en-US" sz="1700" b="1" dirty="0"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　</a:t>
                      </a:r>
                    </a:p>
                  </a:txBody>
                  <a:tcPr marL="36000" marR="36000" marT="36000" marB="36000"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1" lang="ja-JP" altLang="en-US" sz="1700" b="1" dirty="0">
                          <a:solidFill>
                            <a:srgbClr val="FF0000"/>
                          </a:solidFill>
                          <a:latin typeface="UD デジタル 教科書体 N-R" panose="02020400000000000000" pitchFamily="17" charset="-128"/>
                          <a:ea typeface="UD デジタル 教科書体 N-R" panose="02020400000000000000" pitchFamily="17" charset="-128"/>
                        </a:rPr>
                        <a:t>・不要</a:t>
                      </a:r>
                    </a:p>
                  </a:txBody>
                  <a:tcPr marL="36000" marR="36000" marT="36000" marB="36000"/>
                </a:tc>
                <a:extLst>
                  <a:ext uri="{0D108BD9-81ED-4DB2-BD59-A6C34878D82A}">
                    <a16:rowId xmlns:a16="http://schemas.microsoft.com/office/drawing/2014/main" val="1225809177"/>
                  </a:ext>
                </a:extLst>
              </a:tr>
            </a:tbl>
          </a:graphicData>
        </a:graphic>
      </p:graphicFrame>
      <p:pic>
        <p:nvPicPr>
          <p:cNvPr id="4" name="録音したサウンド">
            <a:hlinkClick r:id="" action="ppaction://media"/>
            <a:extLst>
              <a:ext uri="{FF2B5EF4-FFF2-40B4-BE49-F238E27FC236}">
                <a16:creationId xmlns:a16="http://schemas.microsoft.com/office/drawing/2014/main" id="{3C706D7A-7A24-43FD-938A-69EEE075EF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497445" y="40152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8576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238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正方形/長方形 1">
            <a:extLst>
              <a:ext uri="{FF2B5EF4-FFF2-40B4-BE49-F238E27FC236}">
                <a16:creationId xmlns:a16="http://schemas.microsoft.com/office/drawing/2014/main" id="{FB73A10F-8A57-4024-053D-78645922BFBD}"/>
              </a:ext>
            </a:extLst>
          </p:cNvPr>
          <p:cNvSpPr/>
          <p:nvPr/>
        </p:nvSpPr>
        <p:spPr>
          <a:xfrm>
            <a:off x="278977" y="6471081"/>
            <a:ext cx="9348045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セミナー資料　栂村行政書士事務所　　相談は無料ですのでお気軽に：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0898-35-1022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　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Mail: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：</a:t>
            </a:r>
            <a:r>
              <a:rPr lang="en-US" altLang="ja-JP" sz="14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m.tsugamura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＠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tsugaoffice.jp</a:t>
            </a:r>
            <a:endParaRPr lang="ja-JP" altLang="en-US" sz="1400" b="1" dirty="0">
              <a:ln w="9525">
                <a:solidFill>
                  <a:schemeClr val="bg1"/>
                </a:solidFill>
                <a:prstDash val="solid"/>
              </a:ln>
              <a:solidFill>
                <a:srgbClr val="FFFF00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A8DA65F2-CE3B-BFDE-3412-149BC6D4BE49}"/>
              </a:ext>
            </a:extLst>
          </p:cNvPr>
          <p:cNvSpPr txBox="1"/>
          <p:nvPr/>
        </p:nvSpPr>
        <p:spPr>
          <a:xfrm>
            <a:off x="214888" y="119327"/>
            <a:ext cx="9772835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28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4-2</a:t>
            </a:r>
            <a:r>
              <a:rPr kumimoji="1" lang="ja-JP" altLang="en-US" sz="28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．遺言書作成事例</a:t>
            </a:r>
            <a:endParaRPr kumimoji="1" lang="en-US" altLang="ja-JP" sz="28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私は、ひとり住まいで亡き夫と二人で農業を営んできました。</a:t>
            </a:r>
            <a:endParaRPr kumimoji="1"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子供は二人いて、二男が農業を引き継ぎたいと言っているので、　</a:t>
            </a:r>
            <a:endParaRPr kumimoji="1"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遺言書でこの家と田畑を二男に、預貯金は長男が３分の２、二男が</a:t>
            </a:r>
            <a:endParaRPr kumimoji="1"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３分の１ずつ分ける旨書いていました。　</a:t>
            </a:r>
            <a:endParaRPr kumimoji="1"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しかし、この遺言書を書いた後、不幸にも長男が私より先に亡く</a:t>
            </a:r>
            <a:endParaRPr kumimoji="1"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なってしまいました。</a:t>
            </a:r>
            <a:endParaRPr kumimoji="1"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</p:txBody>
      </p:sp>
      <p:pic>
        <p:nvPicPr>
          <p:cNvPr id="5" name="図 4">
            <a:extLst>
              <a:ext uri="{FF2B5EF4-FFF2-40B4-BE49-F238E27FC236}">
                <a16:creationId xmlns:a16="http://schemas.microsoft.com/office/drawing/2014/main" id="{53A49819-9650-D66C-DDB4-3F076E13E2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3691" y="2976238"/>
            <a:ext cx="827079" cy="827079"/>
          </a:xfrm>
          <a:prstGeom prst="rect">
            <a:avLst/>
          </a:prstGeom>
        </p:spPr>
      </p:pic>
      <p:pic>
        <p:nvPicPr>
          <p:cNvPr id="6" name="図 5">
            <a:extLst>
              <a:ext uri="{FF2B5EF4-FFF2-40B4-BE49-F238E27FC236}">
                <a16:creationId xmlns:a16="http://schemas.microsoft.com/office/drawing/2014/main" id="{F61B9472-A9D5-052C-F6D4-1C8E0A07356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5627" y="4201282"/>
            <a:ext cx="865830" cy="865830"/>
          </a:xfrm>
          <a:prstGeom prst="rect">
            <a:avLst/>
          </a:prstGeom>
        </p:spPr>
      </p:pic>
      <p:pic>
        <p:nvPicPr>
          <p:cNvPr id="7" name="図 6">
            <a:extLst>
              <a:ext uri="{FF2B5EF4-FFF2-40B4-BE49-F238E27FC236}">
                <a16:creationId xmlns:a16="http://schemas.microsoft.com/office/drawing/2014/main" id="{00213DEE-C365-5598-0CAF-05993042455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7704" y="2915652"/>
            <a:ext cx="922467" cy="922467"/>
          </a:xfrm>
          <a:prstGeom prst="rect">
            <a:avLst/>
          </a:prstGeom>
        </p:spPr>
      </p:pic>
      <p:pic>
        <p:nvPicPr>
          <p:cNvPr id="9" name="図 8">
            <a:extLst>
              <a:ext uri="{FF2B5EF4-FFF2-40B4-BE49-F238E27FC236}">
                <a16:creationId xmlns:a16="http://schemas.microsoft.com/office/drawing/2014/main" id="{9409ECEA-FE3F-D3CD-A405-E95181BA746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4210" y="4477392"/>
            <a:ext cx="793072" cy="793072"/>
          </a:xfrm>
          <a:prstGeom prst="rect">
            <a:avLst/>
          </a:prstGeom>
        </p:spPr>
      </p:pic>
      <p:sp>
        <p:nvSpPr>
          <p:cNvPr id="10" name="テキスト ボックス 9">
            <a:extLst>
              <a:ext uri="{FF2B5EF4-FFF2-40B4-BE49-F238E27FC236}">
                <a16:creationId xmlns:a16="http://schemas.microsoft.com/office/drawing/2014/main" id="{4FE4ADE0-2830-2453-4053-6B14BA3916EA}"/>
              </a:ext>
            </a:extLst>
          </p:cNvPr>
          <p:cNvSpPr txBox="1"/>
          <p:nvPr/>
        </p:nvSpPr>
        <p:spPr>
          <a:xfrm>
            <a:off x="1807313" y="4817677"/>
            <a:ext cx="5149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2400" dirty="0"/>
              <a:t>夫</a:t>
            </a:r>
          </a:p>
        </p:txBody>
      </p:sp>
      <p:sp>
        <p:nvSpPr>
          <p:cNvPr id="11" name="テキスト ボックス 10">
            <a:extLst>
              <a:ext uri="{FF2B5EF4-FFF2-40B4-BE49-F238E27FC236}">
                <a16:creationId xmlns:a16="http://schemas.microsoft.com/office/drawing/2014/main" id="{F9672CDA-CFFA-42E5-C6EF-622D898BFD6B}"/>
              </a:ext>
            </a:extLst>
          </p:cNvPr>
          <p:cNvSpPr txBox="1"/>
          <p:nvPr/>
        </p:nvSpPr>
        <p:spPr>
          <a:xfrm>
            <a:off x="1455936" y="5279342"/>
            <a:ext cx="137603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＊すでに死亡</a:t>
            </a:r>
          </a:p>
        </p:txBody>
      </p:sp>
      <p:cxnSp>
        <p:nvCxnSpPr>
          <p:cNvPr id="12" name="直線コネクタ 11">
            <a:extLst>
              <a:ext uri="{FF2B5EF4-FFF2-40B4-BE49-F238E27FC236}">
                <a16:creationId xmlns:a16="http://schemas.microsoft.com/office/drawing/2014/main" id="{E085E507-EDE6-EF54-109D-0432EDAA97AB}"/>
              </a:ext>
            </a:extLst>
          </p:cNvPr>
          <p:cNvCxnSpPr>
            <a:cxnSpLocks/>
          </p:cNvCxnSpPr>
          <p:nvPr/>
        </p:nvCxnSpPr>
        <p:spPr>
          <a:xfrm>
            <a:off x="2011498" y="4004715"/>
            <a:ext cx="0" cy="848474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線コネクタ 12">
            <a:extLst>
              <a:ext uri="{FF2B5EF4-FFF2-40B4-BE49-F238E27FC236}">
                <a16:creationId xmlns:a16="http://schemas.microsoft.com/office/drawing/2014/main" id="{49AE2577-1962-3AC7-AD12-C5CAFD9067F7}"/>
              </a:ext>
            </a:extLst>
          </p:cNvPr>
          <p:cNvCxnSpPr>
            <a:cxnSpLocks/>
          </p:cNvCxnSpPr>
          <p:nvPr/>
        </p:nvCxnSpPr>
        <p:spPr>
          <a:xfrm>
            <a:off x="2047009" y="4004715"/>
            <a:ext cx="0" cy="848474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線コネクタ 13">
            <a:extLst>
              <a:ext uri="{FF2B5EF4-FFF2-40B4-BE49-F238E27FC236}">
                <a16:creationId xmlns:a16="http://schemas.microsoft.com/office/drawing/2014/main" id="{0A074157-ED2B-70F3-6C63-D44066E73DD4}"/>
              </a:ext>
            </a:extLst>
          </p:cNvPr>
          <p:cNvCxnSpPr>
            <a:cxnSpLocks/>
          </p:cNvCxnSpPr>
          <p:nvPr/>
        </p:nvCxnSpPr>
        <p:spPr>
          <a:xfrm>
            <a:off x="2039609" y="4450758"/>
            <a:ext cx="1626869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線コネクタ 14">
            <a:extLst>
              <a:ext uri="{FF2B5EF4-FFF2-40B4-BE49-F238E27FC236}">
                <a16:creationId xmlns:a16="http://schemas.microsoft.com/office/drawing/2014/main" id="{1814502F-2E97-E329-8913-CFE3634011DB}"/>
              </a:ext>
            </a:extLst>
          </p:cNvPr>
          <p:cNvCxnSpPr>
            <a:cxnSpLocks/>
          </p:cNvCxnSpPr>
          <p:nvPr/>
        </p:nvCxnSpPr>
        <p:spPr>
          <a:xfrm flipV="1">
            <a:off x="3657601" y="3421975"/>
            <a:ext cx="1127466" cy="1087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線コネクタ 15">
            <a:extLst>
              <a:ext uri="{FF2B5EF4-FFF2-40B4-BE49-F238E27FC236}">
                <a16:creationId xmlns:a16="http://schemas.microsoft.com/office/drawing/2014/main" id="{112054DA-1312-458E-976A-8626AB0228A7}"/>
              </a:ext>
            </a:extLst>
          </p:cNvPr>
          <p:cNvCxnSpPr>
            <a:cxnSpLocks/>
          </p:cNvCxnSpPr>
          <p:nvPr/>
        </p:nvCxnSpPr>
        <p:spPr>
          <a:xfrm flipV="1">
            <a:off x="3666478" y="5979510"/>
            <a:ext cx="1118589" cy="8661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図 16">
            <a:extLst>
              <a:ext uri="{FF2B5EF4-FFF2-40B4-BE49-F238E27FC236}">
                <a16:creationId xmlns:a16="http://schemas.microsoft.com/office/drawing/2014/main" id="{8DCBE865-AFA3-6E93-CA34-07D4E4DA2DD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1742" y="3441436"/>
            <a:ext cx="922538" cy="691904"/>
          </a:xfrm>
          <a:prstGeom prst="rect">
            <a:avLst/>
          </a:prstGeom>
        </p:spPr>
      </p:pic>
      <p:sp>
        <p:nvSpPr>
          <p:cNvPr id="18" name="テキスト ボックス 17">
            <a:extLst>
              <a:ext uri="{FF2B5EF4-FFF2-40B4-BE49-F238E27FC236}">
                <a16:creationId xmlns:a16="http://schemas.microsoft.com/office/drawing/2014/main" id="{115125D9-A95A-415C-E288-575F3AB4EEE7}"/>
              </a:ext>
            </a:extLst>
          </p:cNvPr>
          <p:cNvSpPr txBox="1"/>
          <p:nvPr/>
        </p:nvSpPr>
        <p:spPr>
          <a:xfrm>
            <a:off x="4012701" y="3127090"/>
            <a:ext cx="69618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6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長男</a:t>
            </a:r>
          </a:p>
        </p:txBody>
      </p:sp>
      <p:sp>
        <p:nvSpPr>
          <p:cNvPr id="19" name="テキスト ボックス 18">
            <a:extLst>
              <a:ext uri="{FF2B5EF4-FFF2-40B4-BE49-F238E27FC236}">
                <a16:creationId xmlns:a16="http://schemas.microsoft.com/office/drawing/2014/main" id="{9CF6B3E6-85F8-E651-7A35-BD412F3849E5}"/>
              </a:ext>
            </a:extLst>
          </p:cNvPr>
          <p:cNvSpPr txBox="1"/>
          <p:nvPr/>
        </p:nvSpPr>
        <p:spPr>
          <a:xfrm>
            <a:off x="4023058" y="5640956"/>
            <a:ext cx="69618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6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二男</a:t>
            </a:r>
          </a:p>
        </p:txBody>
      </p:sp>
      <p:cxnSp>
        <p:nvCxnSpPr>
          <p:cNvPr id="20" name="直線コネクタ 19">
            <a:extLst>
              <a:ext uri="{FF2B5EF4-FFF2-40B4-BE49-F238E27FC236}">
                <a16:creationId xmlns:a16="http://schemas.microsoft.com/office/drawing/2014/main" id="{DA5B2231-D436-7B8D-4C92-C0C7B505C576}"/>
              </a:ext>
            </a:extLst>
          </p:cNvPr>
          <p:cNvCxnSpPr/>
          <p:nvPr/>
        </p:nvCxnSpPr>
        <p:spPr>
          <a:xfrm flipH="1">
            <a:off x="5144216" y="3813671"/>
            <a:ext cx="1" cy="39796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線コネクタ 20">
            <a:extLst>
              <a:ext uri="{FF2B5EF4-FFF2-40B4-BE49-F238E27FC236}">
                <a16:creationId xmlns:a16="http://schemas.microsoft.com/office/drawing/2014/main" id="{51C1FFF9-A65F-C35D-A411-B835233BA4AA}"/>
              </a:ext>
            </a:extLst>
          </p:cNvPr>
          <p:cNvCxnSpPr>
            <a:cxnSpLocks/>
          </p:cNvCxnSpPr>
          <p:nvPr/>
        </p:nvCxnSpPr>
        <p:spPr>
          <a:xfrm>
            <a:off x="5153096" y="4009496"/>
            <a:ext cx="1514036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線コネクタ 21">
            <a:extLst>
              <a:ext uri="{FF2B5EF4-FFF2-40B4-BE49-F238E27FC236}">
                <a16:creationId xmlns:a16="http://schemas.microsoft.com/office/drawing/2014/main" id="{ED63387E-0610-DF28-B1AC-604C83EC3F9F}"/>
              </a:ext>
            </a:extLst>
          </p:cNvPr>
          <p:cNvCxnSpPr>
            <a:cxnSpLocks/>
          </p:cNvCxnSpPr>
          <p:nvPr/>
        </p:nvCxnSpPr>
        <p:spPr>
          <a:xfrm>
            <a:off x="6667132" y="3341373"/>
            <a:ext cx="0" cy="15846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テキスト ボックス 22">
            <a:extLst>
              <a:ext uri="{FF2B5EF4-FFF2-40B4-BE49-F238E27FC236}">
                <a16:creationId xmlns:a16="http://schemas.microsoft.com/office/drawing/2014/main" id="{FB0224F3-60E0-1727-2CCC-4B874DD1CD82}"/>
              </a:ext>
            </a:extLst>
          </p:cNvPr>
          <p:cNvSpPr txBox="1"/>
          <p:nvPr/>
        </p:nvSpPr>
        <p:spPr>
          <a:xfrm>
            <a:off x="4745036" y="5029725"/>
            <a:ext cx="843537" cy="338554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kumimoji="1" lang="ja-JP" altLang="en-US" sz="1600" dirty="0"/>
              <a:t>長男の妻</a:t>
            </a:r>
          </a:p>
        </p:txBody>
      </p:sp>
      <p:cxnSp>
        <p:nvCxnSpPr>
          <p:cNvPr id="24" name="直線コネクタ 23">
            <a:extLst>
              <a:ext uri="{FF2B5EF4-FFF2-40B4-BE49-F238E27FC236}">
                <a16:creationId xmlns:a16="http://schemas.microsoft.com/office/drawing/2014/main" id="{775A307C-83D8-3ECD-3389-38A06E164212}"/>
              </a:ext>
            </a:extLst>
          </p:cNvPr>
          <p:cNvCxnSpPr>
            <a:cxnSpLocks/>
          </p:cNvCxnSpPr>
          <p:nvPr/>
        </p:nvCxnSpPr>
        <p:spPr>
          <a:xfrm>
            <a:off x="6650854" y="4914199"/>
            <a:ext cx="65547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テキスト ボックス 24">
            <a:extLst>
              <a:ext uri="{FF2B5EF4-FFF2-40B4-BE49-F238E27FC236}">
                <a16:creationId xmlns:a16="http://schemas.microsoft.com/office/drawing/2014/main" id="{ADB5EA30-65D9-726C-01CE-B89A2790E3B6}"/>
              </a:ext>
            </a:extLst>
          </p:cNvPr>
          <p:cNvSpPr txBox="1"/>
          <p:nvPr/>
        </p:nvSpPr>
        <p:spPr>
          <a:xfrm>
            <a:off x="6971581" y="3034576"/>
            <a:ext cx="69618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6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孫</a:t>
            </a:r>
          </a:p>
        </p:txBody>
      </p:sp>
      <p:sp>
        <p:nvSpPr>
          <p:cNvPr id="26" name="テキスト ボックス 25">
            <a:extLst>
              <a:ext uri="{FF2B5EF4-FFF2-40B4-BE49-F238E27FC236}">
                <a16:creationId xmlns:a16="http://schemas.microsoft.com/office/drawing/2014/main" id="{3275AEE7-1BFF-5143-CA38-DEF84F17C384}"/>
              </a:ext>
            </a:extLst>
          </p:cNvPr>
          <p:cNvSpPr txBox="1"/>
          <p:nvPr/>
        </p:nvSpPr>
        <p:spPr>
          <a:xfrm>
            <a:off x="6970616" y="4593186"/>
            <a:ext cx="69618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6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孫</a:t>
            </a:r>
          </a:p>
        </p:txBody>
      </p:sp>
      <p:sp>
        <p:nvSpPr>
          <p:cNvPr id="27" name="テキスト ボックス 26">
            <a:extLst>
              <a:ext uri="{FF2B5EF4-FFF2-40B4-BE49-F238E27FC236}">
                <a16:creationId xmlns:a16="http://schemas.microsoft.com/office/drawing/2014/main" id="{637FAF48-BF82-8D3E-E8A2-565132266678}"/>
              </a:ext>
            </a:extLst>
          </p:cNvPr>
          <p:cNvSpPr txBox="1"/>
          <p:nvPr/>
        </p:nvSpPr>
        <p:spPr>
          <a:xfrm>
            <a:off x="1615528" y="2850242"/>
            <a:ext cx="922538" cy="338554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kumimoji="1" lang="ja-JP" altLang="en-US" sz="1600" dirty="0"/>
              <a:t>本人（父）</a:t>
            </a:r>
          </a:p>
        </p:txBody>
      </p:sp>
      <p:sp>
        <p:nvSpPr>
          <p:cNvPr id="28" name="テキスト ボックス 27">
            <a:extLst>
              <a:ext uri="{FF2B5EF4-FFF2-40B4-BE49-F238E27FC236}">
                <a16:creationId xmlns:a16="http://schemas.microsoft.com/office/drawing/2014/main" id="{15EBAEB8-78B4-0915-E627-83703E645B38}"/>
              </a:ext>
            </a:extLst>
          </p:cNvPr>
          <p:cNvSpPr txBox="1"/>
          <p:nvPr/>
        </p:nvSpPr>
        <p:spPr>
          <a:xfrm>
            <a:off x="1073997" y="3314821"/>
            <a:ext cx="89213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600" dirty="0"/>
              <a:t>遺言者</a:t>
            </a:r>
          </a:p>
        </p:txBody>
      </p:sp>
      <p:cxnSp>
        <p:nvCxnSpPr>
          <p:cNvPr id="29" name="直線コネクタ 28">
            <a:extLst>
              <a:ext uri="{FF2B5EF4-FFF2-40B4-BE49-F238E27FC236}">
                <a16:creationId xmlns:a16="http://schemas.microsoft.com/office/drawing/2014/main" id="{7B662C2F-445B-6C51-5566-D3AB81AE3732}"/>
              </a:ext>
            </a:extLst>
          </p:cNvPr>
          <p:cNvCxnSpPr>
            <a:cxnSpLocks/>
          </p:cNvCxnSpPr>
          <p:nvPr/>
        </p:nvCxnSpPr>
        <p:spPr>
          <a:xfrm>
            <a:off x="1615528" y="4817677"/>
            <a:ext cx="825829" cy="426153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線コネクタ 29">
            <a:extLst>
              <a:ext uri="{FF2B5EF4-FFF2-40B4-BE49-F238E27FC236}">
                <a16:creationId xmlns:a16="http://schemas.microsoft.com/office/drawing/2014/main" id="{18549F0D-3D02-E4CA-7884-79C0DCA41E96}"/>
              </a:ext>
            </a:extLst>
          </p:cNvPr>
          <p:cNvCxnSpPr>
            <a:cxnSpLocks/>
          </p:cNvCxnSpPr>
          <p:nvPr/>
        </p:nvCxnSpPr>
        <p:spPr>
          <a:xfrm flipH="1">
            <a:off x="1556376" y="4873080"/>
            <a:ext cx="792441" cy="390641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テキスト ボックス 30">
            <a:extLst>
              <a:ext uri="{FF2B5EF4-FFF2-40B4-BE49-F238E27FC236}">
                <a16:creationId xmlns:a16="http://schemas.microsoft.com/office/drawing/2014/main" id="{E986BD90-6D76-9745-3CCE-58158F6BE7E5}"/>
              </a:ext>
            </a:extLst>
          </p:cNvPr>
          <p:cNvSpPr txBox="1"/>
          <p:nvPr/>
        </p:nvSpPr>
        <p:spPr>
          <a:xfrm>
            <a:off x="4087361" y="2613342"/>
            <a:ext cx="215888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600" dirty="0">
                <a:solidFill>
                  <a:srgbClr val="FF0000"/>
                </a:solidFill>
              </a:rPr>
              <a:t>遺言作成後先に死亡</a:t>
            </a:r>
          </a:p>
        </p:txBody>
      </p:sp>
      <p:cxnSp>
        <p:nvCxnSpPr>
          <p:cNvPr id="32" name="直線コネクタ 31">
            <a:extLst>
              <a:ext uri="{FF2B5EF4-FFF2-40B4-BE49-F238E27FC236}">
                <a16:creationId xmlns:a16="http://schemas.microsoft.com/office/drawing/2014/main" id="{82A081FA-38E0-3B55-DCC5-C71235CC4D54}"/>
              </a:ext>
            </a:extLst>
          </p:cNvPr>
          <p:cNvCxnSpPr/>
          <p:nvPr/>
        </p:nvCxnSpPr>
        <p:spPr>
          <a:xfrm flipH="1">
            <a:off x="5101306" y="3815151"/>
            <a:ext cx="1" cy="39796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線コネクタ 32">
            <a:extLst>
              <a:ext uri="{FF2B5EF4-FFF2-40B4-BE49-F238E27FC236}">
                <a16:creationId xmlns:a16="http://schemas.microsoft.com/office/drawing/2014/main" id="{832631A6-D511-95EF-7D85-554E3A603778}"/>
              </a:ext>
            </a:extLst>
          </p:cNvPr>
          <p:cNvCxnSpPr>
            <a:cxnSpLocks/>
          </p:cNvCxnSpPr>
          <p:nvPr/>
        </p:nvCxnSpPr>
        <p:spPr>
          <a:xfrm>
            <a:off x="6670084" y="3362083"/>
            <a:ext cx="63624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線コネクタ 33">
            <a:extLst>
              <a:ext uri="{FF2B5EF4-FFF2-40B4-BE49-F238E27FC236}">
                <a16:creationId xmlns:a16="http://schemas.microsoft.com/office/drawing/2014/main" id="{3B5C6599-916D-15ED-6DA8-7F15F956AA8D}"/>
              </a:ext>
            </a:extLst>
          </p:cNvPr>
          <p:cNvCxnSpPr>
            <a:cxnSpLocks/>
          </p:cNvCxnSpPr>
          <p:nvPr/>
        </p:nvCxnSpPr>
        <p:spPr>
          <a:xfrm flipH="1">
            <a:off x="3657601" y="3420157"/>
            <a:ext cx="8877" cy="2568014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5" name="Picture 2" descr="おばあちゃんのイラスト">
            <a:extLst>
              <a:ext uri="{FF2B5EF4-FFF2-40B4-BE49-F238E27FC236}">
                <a16:creationId xmlns:a16="http://schemas.microsoft.com/office/drawing/2014/main" id="{75EE9AB8-F57C-DADA-8930-5272992E9F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9351" y="2964469"/>
            <a:ext cx="1040261" cy="987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" descr="おじいちゃん１のイラスト">
            <a:extLst>
              <a:ext uri="{FF2B5EF4-FFF2-40B4-BE49-F238E27FC236}">
                <a16:creationId xmlns:a16="http://schemas.microsoft.com/office/drawing/2014/main" id="{EF3171F7-8FD6-3209-67FB-B8A17B6E34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5036" y="5422206"/>
            <a:ext cx="886141" cy="886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録音したサウンド">
            <a:hlinkClick r:id="" action="ppaction://media"/>
            <a:extLst>
              <a:ext uri="{FF2B5EF4-FFF2-40B4-BE49-F238E27FC236}">
                <a16:creationId xmlns:a16="http://schemas.microsoft.com/office/drawing/2014/main" id="{1911F48A-8AEE-9477-86B3-8EB24964DC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143383" y="18986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2405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1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正方形/長方形 1">
            <a:extLst>
              <a:ext uri="{FF2B5EF4-FFF2-40B4-BE49-F238E27FC236}">
                <a16:creationId xmlns:a16="http://schemas.microsoft.com/office/drawing/2014/main" id="{C30B0240-A121-FB2F-7EA8-960B1D4A9356}"/>
              </a:ext>
            </a:extLst>
          </p:cNvPr>
          <p:cNvSpPr/>
          <p:nvPr/>
        </p:nvSpPr>
        <p:spPr>
          <a:xfrm>
            <a:off x="278977" y="6471081"/>
            <a:ext cx="9348045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セミナー資料　栂村行政書士事務所　　相談は無料ですのでお気軽に：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0898-35-1022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　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Mail: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：</a:t>
            </a:r>
            <a:r>
              <a:rPr lang="en-US" altLang="ja-JP" sz="14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m.tsugamura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＠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tsugaoffice.jp</a:t>
            </a:r>
            <a:endParaRPr lang="ja-JP" altLang="en-US" sz="1400" b="1" dirty="0">
              <a:ln w="9525">
                <a:solidFill>
                  <a:schemeClr val="bg1"/>
                </a:solidFill>
                <a:prstDash val="solid"/>
              </a:ln>
              <a:solidFill>
                <a:srgbClr val="FFFF00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AC272633-C0E9-9550-5782-E8F5166D3296}"/>
              </a:ext>
            </a:extLst>
          </p:cNvPr>
          <p:cNvSpPr txBox="1"/>
          <p:nvPr/>
        </p:nvSpPr>
        <p:spPr>
          <a:xfrm>
            <a:off x="278977" y="247650"/>
            <a:ext cx="9348045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【</a:t>
            </a:r>
            <a:r>
              <a:rPr kumimoji="1"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課題と対策</a:t>
            </a:r>
            <a:r>
              <a:rPr kumimoji="1" lang="en-US" altLang="ja-JP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】</a:t>
            </a:r>
          </a:p>
          <a:p>
            <a:r>
              <a:rPr kumimoji="1" lang="ja-JP" altLang="en-US" sz="2400" b="1" u="sng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（</a:t>
            </a:r>
            <a:r>
              <a:rPr kumimoji="1" lang="en-US" altLang="ja-JP" sz="2400" b="1" u="sng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1</a:t>
            </a:r>
            <a:r>
              <a:rPr kumimoji="1" lang="ja-JP" altLang="en-US" sz="2400" b="1" u="sng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）予備的遺言の必要性</a:t>
            </a:r>
            <a:endParaRPr kumimoji="1" lang="en-US" altLang="ja-JP" sz="2400" b="1" u="sng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遺言者より先に相続人が死亡した場合には、その遺言で指定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された相続人の部分については相続の効力は生じません。（遺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贈については、</a:t>
            </a:r>
            <a:r>
              <a:rPr kumimoji="1" lang="ja-JP" altLang="en-US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民法９９４条１項で「遺贈は遺言者の死亡以前</a:t>
            </a:r>
            <a:endParaRPr kumimoji="1" lang="en-US" altLang="ja-JP" sz="2400" dirty="0">
              <a:solidFill>
                <a:srgbClr val="FF0000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に受遺者が死亡したときは、その効力を生じない」</a:t>
            </a:r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と定められ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ています。）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「長男が遺言者より先に亡くなった場合は、長男の妻に遺贈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する」など無効にならないよう予備的遺言を記述すること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b="1" u="sng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（</a:t>
            </a:r>
            <a:r>
              <a:rPr kumimoji="1" lang="en-US" altLang="ja-JP" sz="2400" b="1" u="sng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2</a:t>
            </a:r>
            <a:r>
              <a:rPr kumimoji="1" lang="ja-JP" altLang="en-US" sz="2400" b="1" u="sng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）遺言執行者の指定</a:t>
            </a:r>
            <a:endParaRPr kumimoji="1" lang="en-US" altLang="ja-JP" sz="2400" b="1" u="sng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</a:t>
            </a:r>
            <a:r>
              <a:rPr kumimoji="1" lang="ja-JP" altLang="en-US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指定しておかないと、遺言執行時に裁判所に遺言執行者の選</a:t>
            </a:r>
            <a:endParaRPr kumimoji="1" lang="en-US" altLang="ja-JP" sz="2400" dirty="0">
              <a:solidFill>
                <a:srgbClr val="FF0000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任申し立てをする必要</a:t>
            </a:r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があります。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また、遺言執行者についても予備的遺言を記述することが望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ましい。</a:t>
            </a:r>
          </a:p>
        </p:txBody>
      </p:sp>
      <p:pic>
        <p:nvPicPr>
          <p:cNvPr id="4" name="録音したサウンド">
            <a:hlinkClick r:id="" action="ppaction://media"/>
            <a:extLst>
              <a:ext uri="{FF2B5EF4-FFF2-40B4-BE49-F238E27FC236}">
                <a16:creationId xmlns:a16="http://schemas.microsoft.com/office/drawing/2014/main" id="{82BA4E0E-94B4-44FD-A22E-3694E87389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784725" y="5937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9978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7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正方形/長方形 1">
            <a:extLst>
              <a:ext uri="{FF2B5EF4-FFF2-40B4-BE49-F238E27FC236}">
                <a16:creationId xmlns:a16="http://schemas.microsoft.com/office/drawing/2014/main" id="{128556F7-BBA5-9C12-1F75-A8BECEAAC527}"/>
              </a:ext>
            </a:extLst>
          </p:cNvPr>
          <p:cNvSpPr/>
          <p:nvPr/>
        </p:nvSpPr>
        <p:spPr>
          <a:xfrm>
            <a:off x="278977" y="6471081"/>
            <a:ext cx="9348045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セミナー資料　栂村行政書士事務所　　相談は無料ですのでお気軽に：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0898-35-1022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　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Mail: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：</a:t>
            </a:r>
            <a:r>
              <a:rPr lang="en-US" altLang="ja-JP" sz="14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m.tsugamura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＠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tsugaoffice.jp</a:t>
            </a:r>
            <a:endParaRPr lang="ja-JP" altLang="en-US" sz="1400" b="1" dirty="0">
              <a:ln w="9525">
                <a:solidFill>
                  <a:schemeClr val="bg1"/>
                </a:solidFill>
                <a:prstDash val="solid"/>
              </a:ln>
              <a:solidFill>
                <a:srgbClr val="FFFF00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C8DEEDC1-F252-FB5E-21A4-F35F71E4589E}"/>
              </a:ext>
            </a:extLst>
          </p:cNvPr>
          <p:cNvSpPr txBox="1"/>
          <p:nvPr/>
        </p:nvSpPr>
        <p:spPr>
          <a:xfrm>
            <a:off x="438150" y="257175"/>
            <a:ext cx="9188872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2400" b="1" u="sng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（</a:t>
            </a:r>
            <a:r>
              <a:rPr kumimoji="1" lang="en-US" altLang="ja-JP" sz="2400" b="1" u="sng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3</a:t>
            </a:r>
            <a:r>
              <a:rPr kumimoji="1" lang="ja-JP" altLang="en-US" sz="2400" b="1" u="sng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）遺言者の思いを伝えるための付言事項の記述</a:t>
            </a:r>
            <a:endParaRPr kumimoji="1" lang="en-US" altLang="ja-JP" sz="2400" b="1" u="sng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遺言書に自分の思いを伝えることや、相続内容について相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続人に理解をしてもらうために記載することを付言事項と言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います。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自分の死後、残された家族のことを考えて、遺言書を作成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しても家族から同意を得られない場合があります。特に遺言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の内容に承諾できない相続人が遺留分の請求をすることも考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えられます。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しかし、遺言書を作成した経緯や思いを伝えることで相続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人の理解を得やすくなります。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</a:t>
            </a:r>
            <a:r>
              <a:rPr kumimoji="1" lang="ja-JP" altLang="en-US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付言事項に法的効果はないので、必要がないと思われるか</a:t>
            </a:r>
            <a:endParaRPr kumimoji="1" lang="en-US" altLang="ja-JP" sz="2400" dirty="0">
              <a:solidFill>
                <a:srgbClr val="FF0000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もしれませんが、遺言者の思いを伝えるという意味ではとて</a:t>
            </a:r>
            <a:endParaRPr kumimoji="1" lang="en-US" altLang="ja-JP" sz="2400" dirty="0">
              <a:solidFill>
                <a:srgbClr val="FF0000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も重要な意味を持っています。　</a:t>
            </a:r>
            <a:endParaRPr kumimoji="1" lang="en-US" altLang="ja-JP" sz="2400" dirty="0">
              <a:solidFill>
                <a:srgbClr val="FF0000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ja-JP" altLang="en-US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</p:txBody>
      </p:sp>
      <p:pic>
        <p:nvPicPr>
          <p:cNvPr id="4" name="録音したサウンド">
            <a:hlinkClick r:id="" action="ppaction://media"/>
            <a:extLst>
              <a:ext uri="{FF2B5EF4-FFF2-40B4-BE49-F238E27FC236}">
                <a16:creationId xmlns:a16="http://schemas.microsoft.com/office/drawing/2014/main" id="{48D651B0-0FDC-2784-4D7C-038C37AEA9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16545" y="25717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998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620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正方形/長方形 1">
            <a:extLst>
              <a:ext uri="{FF2B5EF4-FFF2-40B4-BE49-F238E27FC236}">
                <a16:creationId xmlns:a16="http://schemas.microsoft.com/office/drawing/2014/main" id="{5DA91FFE-B130-0C63-1397-8BC4F70F296E}"/>
              </a:ext>
            </a:extLst>
          </p:cNvPr>
          <p:cNvSpPr/>
          <p:nvPr/>
        </p:nvSpPr>
        <p:spPr>
          <a:xfrm>
            <a:off x="278977" y="6471081"/>
            <a:ext cx="9348045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セミナー資料　栂村行政書士事務所　　相談は無料ですのでお気軽に：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0898-35-1022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　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Mail: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：</a:t>
            </a:r>
            <a:r>
              <a:rPr lang="en-US" altLang="ja-JP" sz="14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m.tsugamura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＠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tsugaoffice.jp</a:t>
            </a:r>
            <a:endParaRPr lang="ja-JP" altLang="en-US" sz="1400" b="1" dirty="0">
              <a:ln w="9525">
                <a:solidFill>
                  <a:schemeClr val="bg1"/>
                </a:solidFill>
                <a:prstDash val="solid"/>
              </a:ln>
              <a:solidFill>
                <a:srgbClr val="FFFF00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3" name="正方形/長方形 2">
            <a:extLst>
              <a:ext uri="{FF2B5EF4-FFF2-40B4-BE49-F238E27FC236}">
                <a16:creationId xmlns:a16="http://schemas.microsoft.com/office/drawing/2014/main" id="{CC0B3F4E-E905-F6BA-D682-E886F8FDEA72}"/>
              </a:ext>
            </a:extLst>
          </p:cNvPr>
          <p:cNvSpPr/>
          <p:nvPr/>
        </p:nvSpPr>
        <p:spPr>
          <a:xfrm>
            <a:off x="133169" y="35512"/>
            <a:ext cx="9676646" cy="27392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kumimoji="1" lang="ja-JP" altLang="en-US" sz="28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５．遺産分割協議書作成の事例（遺言書がない場合）</a:t>
            </a:r>
            <a:endParaRPr kumimoji="1" lang="en-US" altLang="ja-JP" sz="28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（</a:t>
            </a:r>
            <a:r>
              <a:rPr kumimoji="1" lang="en-US" altLang="ja-JP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1</a:t>
            </a:r>
            <a:r>
              <a:rPr kumimoji="1"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）相続関係説明図（相続人調査により相続関係説明図を作成）</a:t>
            </a:r>
            <a:endParaRPr kumimoji="1"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甲野太郎が死亡し、相続人である妻花子、長男一郎（太郎より</a:t>
            </a:r>
            <a:endParaRPr kumimoji="1"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以前に死亡）、次男二郎、長女和子が相続人となる。長男一郎は　</a:t>
            </a:r>
            <a:endParaRPr kumimoji="1"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既に死亡しているので孫の太一郎が代襲相続人より相続人となる。</a:t>
            </a:r>
            <a:endParaRPr kumimoji="1"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</a:t>
            </a:r>
            <a:endParaRPr lang="ja-JP" altLang="en-US" sz="2400" b="1" dirty="0"/>
          </a:p>
        </p:txBody>
      </p:sp>
      <p:sp>
        <p:nvSpPr>
          <p:cNvPr id="4" name="テキスト ボックス 3">
            <a:extLst>
              <a:ext uri="{FF2B5EF4-FFF2-40B4-BE49-F238E27FC236}">
                <a16:creationId xmlns:a16="http://schemas.microsoft.com/office/drawing/2014/main" id="{6B04F0BA-61B9-B27E-174A-C6F4499390E8}"/>
              </a:ext>
            </a:extLst>
          </p:cNvPr>
          <p:cNvSpPr txBox="1"/>
          <p:nvPr/>
        </p:nvSpPr>
        <p:spPr>
          <a:xfrm>
            <a:off x="749681" y="3147015"/>
            <a:ext cx="2994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2000" b="1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死亡　令和元年</a:t>
            </a:r>
            <a:r>
              <a:rPr kumimoji="1" lang="en-US" altLang="ja-JP" sz="2000" b="1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5</a:t>
            </a:r>
            <a:r>
              <a:rPr kumimoji="1" lang="ja-JP" altLang="en-US" sz="2000" b="1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月</a:t>
            </a:r>
            <a:r>
              <a:rPr kumimoji="1" lang="en-US" altLang="ja-JP" sz="2000" b="1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2</a:t>
            </a:r>
            <a:r>
              <a:rPr kumimoji="1" lang="ja-JP" altLang="en-US" sz="2000" b="1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日</a:t>
            </a:r>
            <a:endParaRPr kumimoji="1" lang="en-US" altLang="ja-JP" sz="2000" b="1" dirty="0">
              <a:solidFill>
                <a:srgbClr val="FF0000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0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甲野　太郎</a:t>
            </a:r>
          </a:p>
        </p:txBody>
      </p:sp>
      <p:sp>
        <p:nvSpPr>
          <p:cNvPr id="5" name="テキスト ボックス 4">
            <a:extLst>
              <a:ext uri="{FF2B5EF4-FFF2-40B4-BE49-F238E27FC236}">
                <a16:creationId xmlns:a16="http://schemas.microsoft.com/office/drawing/2014/main" id="{673E0981-13F0-B2A4-763D-0569741A0235}"/>
              </a:ext>
            </a:extLst>
          </p:cNvPr>
          <p:cNvSpPr txBox="1"/>
          <p:nvPr/>
        </p:nvSpPr>
        <p:spPr>
          <a:xfrm>
            <a:off x="576962" y="2802022"/>
            <a:ext cx="261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20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（被相続人）</a:t>
            </a:r>
          </a:p>
        </p:txBody>
      </p:sp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58D0B299-A72D-B0F5-5FDD-0F343EDC55EC}"/>
              </a:ext>
            </a:extLst>
          </p:cNvPr>
          <p:cNvSpPr txBox="1"/>
          <p:nvPr/>
        </p:nvSpPr>
        <p:spPr>
          <a:xfrm>
            <a:off x="4303885" y="3145200"/>
            <a:ext cx="453432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2000" b="1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死亡　平成</a:t>
            </a:r>
            <a:r>
              <a:rPr kumimoji="1" lang="en-US" altLang="ja-JP" sz="2000" b="1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3</a:t>
            </a:r>
            <a:r>
              <a:rPr kumimoji="1" lang="ja-JP" altLang="en-US" sz="2000" b="1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１年</a:t>
            </a:r>
            <a:r>
              <a:rPr kumimoji="1" lang="en-US" altLang="ja-JP" sz="2000" b="1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2</a:t>
            </a:r>
            <a:r>
              <a:rPr kumimoji="1" lang="ja-JP" altLang="en-US" sz="2000" b="1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月</a:t>
            </a:r>
            <a:r>
              <a:rPr kumimoji="1" lang="en-US" altLang="ja-JP" sz="2000" b="1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25</a:t>
            </a:r>
            <a:r>
              <a:rPr kumimoji="1" lang="ja-JP" altLang="en-US" sz="2000" b="1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日　　　</a:t>
            </a:r>
            <a:endParaRPr kumimoji="1" lang="en-US" altLang="ja-JP" sz="2000" b="1" dirty="0">
              <a:solidFill>
                <a:srgbClr val="FF0000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0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長男　甲野一郎</a:t>
            </a:r>
            <a:r>
              <a:rPr kumimoji="1" lang="ja-JP" altLang="en-US" sz="2000" b="1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（被代襲相続人）</a:t>
            </a:r>
            <a:endParaRPr kumimoji="1" lang="en-US" altLang="ja-JP" sz="2000" b="1" dirty="0">
              <a:solidFill>
                <a:srgbClr val="FF0000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0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　　　　　　</a:t>
            </a:r>
            <a:endParaRPr kumimoji="1" lang="en-US" altLang="ja-JP" sz="20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en-US" altLang="ja-JP" sz="20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0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甲野良子</a:t>
            </a:r>
            <a:endParaRPr kumimoji="1" lang="en-US" altLang="ja-JP" sz="20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en-US" altLang="ja-JP" sz="20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en-US" altLang="ja-JP" sz="20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000" b="1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★</a:t>
            </a:r>
            <a:r>
              <a:rPr kumimoji="1" lang="ja-JP" altLang="en-US" sz="20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次男　甲野次郎</a:t>
            </a:r>
            <a:endParaRPr kumimoji="1" lang="en-US" altLang="ja-JP" sz="20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en-US" altLang="ja-JP" sz="20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000" b="1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★</a:t>
            </a:r>
            <a:r>
              <a:rPr kumimoji="1" lang="ja-JP" altLang="en-US" sz="20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長女　乙原和子</a:t>
            </a:r>
            <a:endParaRPr kumimoji="1" lang="en-US" altLang="ja-JP" sz="20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</p:txBody>
      </p:sp>
      <p:sp>
        <p:nvSpPr>
          <p:cNvPr id="7" name="テキスト ボックス 6">
            <a:extLst>
              <a:ext uri="{FF2B5EF4-FFF2-40B4-BE49-F238E27FC236}">
                <a16:creationId xmlns:a16="http://schemas.microsoft.com/office/drawing/2014/main" id="{A56F85A0-518E-B4A2-92A9-6903CC93DA2B}"/>
              </a:ext>
            </a:extLst>
          </p:cNvPr>
          <p:cNvSpPr txBox="1"/>
          <p:nvPr/>
        </p:nvSpPr>
        <p:spPr>
          <a:xfrm>
            <a:off x="4490067" y="2823274"/>
            <a:ext cx="19926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20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【</a:t>
            </a:r>
            <a:r>
              <a:rPr kumimoji="1" lang="ja-JP" altLang="en-US" sz="20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相続人</a:t>
            </a:r>
            <a:r>
              <a:rPr kumimoji="1" lang="en-US" altLang="ja-JP" sz="20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】</a:t>
            </a:r>
            <a:endParaRPr kumimoji="1" lang="ja-JP" altLang="en-US" sz="20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</p:txBody>
      </p:sp>
      <p:sp>
        <p:nvSpPr>
          <p:cNvPr id="8" name="テキスト ボックス 7">
            <a:extLst>
              <a:ext uri="{FF2B5EF4-FFF2-40B4-BE49-F238E27FC236}">
                <a16:creationId xmlns:a16="http://schemas.microsoft.com/office/drawing/2014/main" id="{7BBF590E-4A79-1ECF-6344-B6845D5E675F}"/>
              </a:ext>
            </a:extLst>
          </p:cNvPr>
          <p:cNvSpPr txBox="1"/>
          <p:nvPr/>
        </p:nvSpPr>
        <p:spPr>
          <a:xfrm>
            <a:off x="749681" y="4484619"/>
            <a:ext cx="15138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2000" b="1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★</a:t>
            </a:r>
            <a:r>
              <a:rPr kumimoji="1" lang="ja-JP" altLang="en-US" sz="20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妻　</a:t>
            </a:r>
            <a:endParaRPr kumimoji="1" lang="en-US" altLang="ja-JP" sz="20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0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甲野花子</a:t>
            </a:r>
          </a:p>
        </p:txBody>
      </p:sp>
      <p:sp>
        <p:nvSpPr>
          <p:cNvPr id="9" name="テキスト ボックス 8">
            <a:extLst>
              <a:ext uri="{FF2B5EF4-FFF2-40B4-BE49-F238E27FC236}">
                <a16:creationId xmlns:a16="http://schemas.microsoft.com/office/drawing/2014/main" id="{8904685C-1F30-5A69-F0AA-7777EA448847}"/>
              </a:ext>
            </a:extLst>
          </p:cNvPr>
          <p:cNvSpPr txBox="1"/>
          <p:nvPr/>
        </p:nvSpPr>
        <p:spPr>
          <a:xfrm>
            <a:off x="7411648" y="3862568"/>
            <a:ext cx="25846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2000" b="1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★</a:t>
            </a:r>
            <a:r>
              <a:rPr kumimoji="1" lang="ja-JP" altLang="en-US" sz="20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孫　甲野太一郎</a:t>
            </a:r>
            <a:endParaRPr kumimoji="1" lang="en-US" altLang="ja-JP" sz="20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0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</a:t>
            </a:r>
            <a:r>
              <a:rPr kumimoji="1" lang="ja-JP" altLang="en-US" sz="2000" b="1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代襲相続人</a:t>
            </a:r>
          </a:p>
        </p:txBody>
      </p:sp>
      <p:cxnSp>
        <p:nvCxnSpPr>
          <p:cNvPr id="10" name="直線コネクタ 9">
            <a:extLst>
              <a:ext uri="{FF2B5EF4-FFF2-40B4-BE49-F238E27FC236}">
                <a16:creationId xmlns:a16="http://schemas.microsoft.com/office/drawing/2014/main" id="{FA4F5DCF-2FA5-0FB9-8DB7-8A85DD716A31}"/>
              </a:ext>
            </a:extLst>
          </p:cNvPr>
          <p:cNvCxnSpPr/>
          <p:nvPr/>
        </p:nvCxnSpPr>
        <p:spPr>
          <a:xfrm>
            <a:off x="1207363" y="3801868"/>
            <a:ext cx="0" cy="682751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線コネクタ 10">
            <a:extLst>
              <a:ext uri="{FF2B5EF4-FFF2-40B4-BE49-F238E27FC236}">
                <a16:creationId xmlns:a16="http://schemas.microsoft.com/office/drawing/2014/main" id="{2A1F7877-C6C0-2994-D7F1-657562AC9E60}"/>
              </a:ext>
            </a:extLst>
          </p:cNvPr>
          <p:cNvCxnSpPr/>
          <p:nvPr/>
        </p:nvCxnSpPr>
        <p:spPr>
          <a:xfrm>
            <a:off x="1253230" y="3812225"/>
            <a:ext cx="0" cy="682751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線コネクタ 11">
            <a:extLst>
              <a:ext uri="{FF2B5EF4-FFF2-40B4-BE49-F238E27FC236}">
                <a16:creationId xmlns:a16="http://schemas.microsoft.com/office/drawing/2014/main" id="{41DDBAEA-4D91-0B4C-59C1-8D29BC77ECDE}"/>
              </a:ext>
            </a:extLst>
          </p:cNvPr>
          <p:cNvCxnSpPr/>
          <p:nvPr/>
        </p:nvCxnSpPr>
        <p:spPr>
          <a:xfrm>
            <a:off x="1207363" y="4143243"/>
            <a:ext cx="2618913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線コネクタ 12">
            <a:extLst>
              <a:ext uri="{FF2B5EF4-FFF2-40B4-BE49-F238E27FC236}">
                <a16:creationId xmlns:a16="http://schemas.microsoft.com/office/drawing/2014/main" id="{5CC22A04-0472-0CB7-A4A4-7A853F302B0A}"/>
              </a:ext>
            </a:extLst>
          </p:cNvPr>
          <p:cNvCxnSpPr/>
          <p:nvPr/>
        </p:nvCxnSpPr>
        <p:spPr>
          <a:xfrm>
            <a:off x="3826276" y="3409031"/>
            <a:ext cx="0" cy="2618913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線コネクタ 13">
            <a:extLst>
              <a:ext uri="{FF2B5EF4-FFF2-40B4-BE49-F238E27FC236}">
                <a16:creationId xmlns:a16="http://schemas.microsoft.com/office/drawing/2014/main" id="{92C56E29-DAF7-6BC4-C572-26CB951BB3A1}"/>
              </a:ext>
            </a:extLst>
          </p:cNvPr>
          <p:cNvCxnSpPr/>
          <p:nvPr/>
        </p:nvCxnSpPr>
        <p:spPr>
          <a:xfrm>
            <a:off x="3826276" y="3409031"/>
            <a:ext cx="55041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線コネクタ 14">
            <a:extLst>
              <a:ext uri="{FF2B5EF4-FFF2-40B4-BE49-F238E27FC236}">
                <a16:creationId xmlns:a16="http://schemas.microsoft.com/office/drawing/2014/main" id="{C69BC2DD-FD47-743F-5971-4755B84F8D52}"/>
              </a:ext>
            </a:extLst>
          </p:cNvPr>
          <p:cNvCxnSpPr/>
          <p:nvPr/>
        </p:nvCxnSpPr>
        <p:spPr>
          <a:xfrm>
            <a:off x="3818874" y="5452377"/>
            <a:ext cx="55041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線コネクタ 15">
            <a:extLst>
              <a:ext uri="{FF2B5EF4-FFF2-40B4-BE49-F238E27FC236}">
                <a16:creationId xmlns:a16="http://schemas.microsoft.com/office/drawing/2014/main" id="{2D607C70-64BE-EF94-ED95-FC10A3E9E6E6}"/>
              </a:ext>
            </a:extLst>
          </p:cNvPr>
          <p:cNvCxnSpPr/>
          <p:nvPr/>
        </p:nvCxnSpPr>
        <p:spPr>
          <a:xfrm>
            <a:off x="3838110" y="6013148"/>
            <a:ext cx="55041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線コネクタ 16">
            <a:extLst>
              <a:ext uri="{FF2B5EF4-FFF2-40B4-BE49-F238E27FC236}">
                <a16:creationId xmlns:a16="http://schemas.microsoft.com/office/drawing/2014/main" id="{A92CB3F5-0D14-57BC-2FFB-A4E05D6D93A7}"/>
              </a:ext>
            </a:extLst>
          </p:cNvPr>
          <p:cNvCxnSpPr/>
          <p:nvPr/>
        </p:nvCxnSpPr>
        <p:spPr>
          <a:xfrm>
            <a:off x="5529311" y="3801868"/>
            <a:ext cx="0" cy="583707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線コネクタ 17">
            <a:extLst>
              <a:ext uri="{FF2B5EF4-FFF2-40B4-BE49-F238E27FC236}">
                <a16:creationId xmlns:a16="http://schemas.microsoft.com/office/drawing/2014/main" id="{C98F8472-6678-EDD3-B133-9DF8C28E4F0F}"/>
              </a:ext>
            </a:extLst>
          </p:cNvPr>
          <p:cNvCxnSpPr/>
          <p:nvPr/>
        </p:nvCxnSpPr>
        <p:spPr>
          <a:xfrm>
            <a:off x="5566301" y="3803346"/>
            <a:ext cx="0" cy="583707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線コネクタ 18">
            <a:extLst>
              <a:ext uri="{FF2B5EF4-FFF2-40B4-BE49-F238E27FC236}">
                <a16:creationId xmlns:a16="http://schemas.microsoft.com/office/drawing/2014/main" id="{0A5D25A4-F2F4-A08F-A4F0-416D0BC41486}"/>
              </a:ext>
            </a:extLst>
          </p:cNvPr>
          <p:cNvCxnSpPr/>
          <p:nvPr/>
        </p:nvCxnSpPr>
        <p:spPr>
          <a:xfrm>
            <a:off x="5565088" y="4054463"/>
            <a:ext cx="1847764" cy="1035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線コネクタ 19">
            <a:extLst>
              <a:ext uri="{FF2B5EF4-FFF2-40B4-BE49-F238E27FC236}">
                <a16:creationId xmlns:a16="http://schemas.microsoft.com/office/drawing/2014/main" id="{722EDA3E-9932-5848-C404-69C44349471E}"/>
              </a:ext>
            </a:extLst>
          </p:cNvPr>
          <p:cNvCxnSpPr>
            <a:cxnSpLocks/>
          </p:cNvCxnSpPr>
          <p:nvPr/>
        </p:nvCxnSpPr>
        <p:spPr>
          <a:xfrm flipH="1">
            <a:off x="4376692" y="3528070"/>
            <a:ext cx="1757778" cy="165047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線コネクタ 20">
            <a:extLst>
              <a:ext uri="{FF2B5EF4-FFF2-40B4-BE49-F238E27FC236}">
                <a16:creationId xmlns:a16="http://schemas.microsoft.com/office/drawing/2014/main" id="{C407D578-8C70-9E52-9C18-81D8B5A5F91A}"/>
              </a:ext>
            </a:extLst>
          </p:cNvPr>
          <p:cNvCxnSpPr/>
          <p:nvPr/>
        </p:nvCxnSpPr>
        <p:spPr>
          <a:xfrm flipV="1">
            <a:off x="665825" y="3545348"/>
            <a:ext cx="1581186" cy="192159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テキスト ボックス 21">
            <a:extLst>
              <a:ext uri="{FF2B5EF4-FFF2-40B4-BE49-F238E27FC236}">
                <a16:creationId xmlns:a16="http://schemas.microsoft.com/office/drawing/2014/main" id="{62441061-F68E-20CA-3F8D-1782EE087FA1}"/>
              </a:ext>
            </a:extLst>
          </p:cNvPr>
          <p:cNvSpPr txBox="1"/>
          <p:nvPr/>
        </p:nvSpPr>
        <p:spPr>
          <a:xfrm>
            <a:off x="837643" y="5697088"/>
            <a:ext cx="23081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b="1" dirty="0">
                <a:solidFill>
                  <a:srgbClr val="FF0000"/>
                </a:solidFill>
              </a:rPr>
              <a:t>★</a:t>
            </a:r>
            <a:r>
              <a:rPr kumimoji="1" lang="ja-JP" altLang="en-US" b="1" dirty="0"/>
              <a:t>　相続人</a:t>
            </a:r>
          </a:p>
        </p:txBody>
      </p:sp>
      <p:pic>
        <p:nvPicPr>
          <p:cNvPr id="24" name="録音したサウンド">
            <a:hlinkClick r:id="" action="ppaction://media"/>
            <a:extLst>
              <a:ext uri="{FF2B5EF4-FFF2-40B4-BE49-F238E27FC236}">
                <a16:creationId xmlns:a16="http://schemas.microsoft.com/office/drawing/2014/main" id="{BE1FB0A1-40C2-104B-33A1-679155923D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703952" y="12775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7288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950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正方形/長方形 1">
            <a:extLst>
              <a:ext uri="{FF2B5EF4-FFF2-40B4-BE49-F238E27FC236}">
                <a16:creationId xmlns:a16="http://schemas.microsoft.com/office/drawing/2014/main" id="{8D297521-EF60-A859-4AD8-A34DF1B70611}"/>
              </a:ext>
            </a:extLst>
          </p:cNvPr>
          <p:cNvSpPr/>
          <p:nvPr/>
        </p:nvSpPr>
        <p:spPr>
          <a:xfrm>
            <a:off x="537655" y="372092"/>
            <a:ext cx="8540317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kumimoji="1"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（</a:t>
            </a:r>
            <a:r>
              <a:rPr kumimoji="1" lang="en-US" altLang="ja-JP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1</a:t>
            </a:r>
            <a:r>
              <a:rPr kumimoji="1"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）遺産分割協議書を作成する手順</a:t>
            </a:r>
            <a:endParaRPr kumimoji="1"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</a:t>
            </a:r>
            <a:endParaRPr kumimoji="1"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①　財産目録の作成</a:t>
            </a:r>
            <a:endParaRPr kumimoji="1"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</a:t>
            </a:r>
            <a:endParaRPr kumimoji="1"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②　相続関係説明図の作成</a:t>
            </a:r>
            <a:endParaRPr kumimoji="1"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（法定相続情報：法務局への登録申出）</a:t>
            </a:r>
            <a:endParaRPr kumimoji="1"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</a:t>
            </a:r>
            <a:endParaRPr kumimoji="1"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③　遺産分割協議書（文案）の作成</a:t>
            </a:r>
            <a:endParaRPr kumimoji="1"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</a:t>
            </a:r>
            <a:endParaRPr kumimoji="1"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④　相続人で協議</a:t>
            </a:r>
            <a:endParaRPr kumimoji="1"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</a:t>
            </a:r>
            <a:endParaRPr kumimoji="1"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⑥　遺産分割協議書の完成（署名、押印）</a:t>
            </a:r>
            <a:endParaRPr kumimoji="1"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</a:t>
            </a:r>
            <a:endParaRPr kumimoji="1"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　</a:t>
            </a:r>
            <a:endParaRPr kumimoji="1"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</p:txBody>
      </p:sp>
      <p:sp>
        <p:nvSpPr>
          <p:cNvPr id="3" name="正方形/長方形 2">
            <a:extLst>
              <a:ext uri="{FF2B5EF4-FFF2-40B4-BE49-F238E27FC236}">
                <a16:creationId xmlns:a16="http://schemas.microsoft.com/office/drawing/2014/main" id="{2109F221-839D-75F3-C574-B0D02EC51673}"/>
              </a:ext>
            </a:extLst>
          </p:cNvPr>
          <p:cNvSpPr/>
          <p:nvPr/>
        </p:nvSpPr>
        <p:spPr>
          <a:xfrm>
            <a:off x="278977" y="6471081"/>
            <a:ext cx="9348045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セミナー資料　栂村行政書士事務所　　相談は無料ですのでお気軽に：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0898-35-1022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　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Mail: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：</a:t>
            </a:r>
            <a:r>
              <a:rPr lang="en-US" altLang="ja-JP" sz="14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m.tsugamura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＠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tsugaoffice.jp</a:t>
            </a:r>
            <a:endParaRPr lang="ja-JP" altLang="en-US" sz="1400" b="1" dirty="0">
              <a:ln w="9525">
                <a:solidFill>
                  <a:schemeClr val="bg1"/>
                </a:solidFill>
                <a:prstDash val="solid"/>
              </a:ln>
              <a:solidFill>
                <a:srgbClr val="FFFF00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pic>
        <p:nvPicPr>
          <p:cNvPr id="4" name="録音したサウンド">
            <a:hlinkClick r:id="" action="ppaction://media"/>
            <a:extLst>
              <a:ext uri="{FF2B5EF4-FFF2-40B4-BE49-F238E27FC236}">
                <a16:creationId xmlns:a16="http://schemas.microsoft.com/office/drawing/2014/main" id="{63F17C1B-E232-66BC-4122-F87D915404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148705" y="37209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113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455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テキスト ボックス 1">
            <a:extLst>
              <a:ext uri="{FF2B5EF4-FFF2-40B4-BE49-F238E27FC236}">
                <a16:creationId xmlns:a16="http://schemas.microsoft.com/office/drawing/2014/main" id="{160D5EA3-2295-27D9-8FA6-DD61F8783B4A}"/>
              </a:ext>
            </a:extLst>
          </p:cNvPr>
          <p:cNvSpPr txBox="1"/>
          <p:nvPr/>
        </p:nvSpPr>
        <p:spPr>
          <a:xfrm>
            <a:off x="390526" y="342900"/>
            <a:ext cx="923649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【</a:t>
            </a:r>
            <a:r>
              <a:rPr kumimoji="1"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課題と対策</a:t>
            </a:r>
            <a:r>
              <a:rPr kumimoji="1" lang="en-US" altLang="ja-JP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】</a:t>
            </a: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（１）</a:t>
            </a:r>
            <a:r>
              <a:rPr kumimoji="1" lang="ja-JP" altLang="en-US" sz="2400" b="1" u="sng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未登記建物の扱い</a:t>
            </a:r>
            <a:endParaRPr kumimoji="1" lang="en-US" altLang="ja-JP" sz="2400" b="1" u="sng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市役所で固定資産記載事項証明（土地・建物）を取得し、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建物の所在地欄にカッコ書きで家屋番号が記載されていな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い場合は、原則未登記建物です。（登記簿で確認）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</a:t>
            </a:r>
            <a:r>
              <a:rPr kumimoji="1" lang="ja-JP" altLang="en-US" sz="2400" b="1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このような場合、遺産分割協議書に未登記である旨記載</a:t>
            </a:r>
            <a:endParaRPr kumimoji="1" lang="en-US" altLang="ja-JP" sz="2400" b="1" dirty="0">
              <a:solidFill>
                <a:srgbClr val="FF0000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b="1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し、相続財産対象とします</a:t>
            </a:r>
            <a:r>
              <a:rPr kumimoji="1" lang="ja-JP" altLang="en-US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。</a:t>
            </a:r>
            <a:endParaRPr kumimoji="1" lang="en-US" altLang="ja-JP" sz="2400" dirty="0">
              <a:solidFill>
                <a:srgbClr val="FF0000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しかし、未登記ですので当事者間では有効ですが、第三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者には対抗できないので、早めに登記することが望ましい。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</a:t>
            </a:r>
            <a:r>
              <a:rPr kumimoji="1" lang="ja-JP" altLang="en-US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放置すると罰則があります（不登記法</a:t>
            </a:r>
            <a:r>
              <a:rPr kumimoji="1" lang="en-US" altLang="ja-JP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47</a:t>
            </a:r>
            <a:r>
              <a:rPr kumimoji="1" lang="ja-JP" altLang="en-US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条</a:t>
            </a:r>
            <a:r>
              <a:rPr kumimoji="1" lang="en-US" altLang="ja-JP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1</a:t>
            </a:r>
            <a:r>
              <a:rPr kumimoji="1" lang="ja-JP" altLang="en-US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項）</a:t>
            </a:r>
            <a:endParaRPr kumimoji="1" lang="en-US" altLang="ja-JP" sz="2400" dirty="0">
              <a:solidFill>
                <a:srgbClr val="FF0000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</a:t>
            </a:r>
            <a:r>
              <a:rPr kumimoji="1"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（２）</a:t>
            </a:r>
            <a:r>
              <a:rPr kumimoji="1" lang="ja-JP" altLang="en-US" sz="2400" b="1" u="sng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登記簿謄本に抵当権が設定されている場合の扱い</a:t>
            </a:r>
            <a:endParaRPr kumimoji="1" lang="en-US" altLang="ja-JP" sz="2400" b="1" u="sng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登記簿に抵当権設定登記がされている場合、</a:t>
            </a:r>
            <a:r>
              <a:rPr kumimoji="1" lang="ja-JP" altLang="en-US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債務を完済　　</a:t>
            </a:r>
            <a:endParaRPr kumimoji="1" lang="en-US" altLang="ja-JP" sz="2400" dirty="0">
              <a:solidFill>
                <a:srgbClr val="FF0000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している場合は、</a:t>
            </a:r>
            <a:r>
              <a:rPr kumimoji="1" lang="ja-JP" altLang="en-US" sz="2400" b="1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抵当権抹消登記をします。</a:t>
            </a:r>
            <a:endParaRPr kumimoji="1" lang="en-US" altLang="ja-JP" sz="2400" b="1" dirty="0">
              <a:solidFill>
                <a:srgbClr val="FF0000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債務を完済していない場合は、金融機関に債務残額を確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認し相続放棄をすることも検討が必要です。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＊</a:t>
            </a:r>
            <a:r>
              <a:rPr kumimoji="1" lang="ja-JP" altLang="en-US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登記簿取得時に共同担保目録にチェックを入れましょう</a:t>
            </a:r>
          </a:p>
        </p:txBody>
      </p:sp>
      <p:pic>
        <p:nvPicPr>
          <p:cNvPr id="3" name="録音したサウンド">
            <a:hlinkClick r:id="" action="ppaction://media"/>
            <a:extLst>
              <a:ext uri="{FF2B5EF4-FFF2-40B4-BE49-F238E27FC236}">
                <a16:creationId xmlns:a16="http://schemas.microsoft.com/office/drawing/2014/main" id="{B3A24B0B-E08B-D1EB-15E8-93F91F8B68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097145" y="34290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9291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367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テキスト ボックス 1">
            <a:extLst>
              <a:ext uri="{FF2B5EF4-FFF2-40B4-BE49-F238E27FC236}">
                <a16:creationId xmlns:a16="http://schemas.microsoft.com/office/drawing/2014/main" id="{F1A2D3AA-1F99-8D4B-7009-CB08AA6096BF}"/>
              </a:ext>
            </a:extLst>
          </p:cNvPr>
          <p:cNvSpPr txBox="1"/>
          <p:nvPr/>
        </p:nvSpPr>
        <p:spPr>
          <a:xfrm>
            <a:off x="514350" y="262031"/>
            <a:ext cx="9112672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2400" b="1" u="sng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（３）遺産分割協議書は遺言書より優先する</a:t>
            </a:r>
            <a:endParaRPr kumimoji="1" lang="en-US" altLang="ja-JP" sz="2400" b="1" u="sng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</a:t>
            </a:r>
            <a:r>
              <a:rPr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遺言は被相続人が単独で作成できるため、遺言者がよかれ </a:t>
            </a:r>
            <a:endParaRPr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と思って書いた遺産の分け方が、相続人にとっては逆に望ま　　</a:t>
            </a:r>
            <a:endParaRPr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しくないという場合もあります。</a:t>
            </a:r>
            <a:br>
              <a:rPr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</a:br>
            <a:endParaRPr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</a:t>
            </a:r>
            <a:r>
              <a:rPr lang="ja-JP" altLang="en-US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相続人全員が遺言の内容を知った上で、遺産について別の　</a:t>
            </a:r>
            <a:endParaRPr lang="en-US" altLang="ja-JP" sz="2400" dirty="0">
              <a:solidFill>
                <a:srgbClr val="FF0000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lang="ja-JP" altLang="en-US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分割方法を合意すれば、遺言と異なる遺産分割を行うことは</a:t>
            </a:r>
            <a:endParaRPr lang="en-US" altLang="ja-JP" sz="2400" dirty="0">
              <a:solidFill>
                <a:srgbClr val="FF0000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lang="ja-JP" altLang="en-US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可能とされ、この場合、遺産分割協議が遺言に優先すること</a:t>
            </a:r>
            <a:endParaRPr lang="en-US" altLang="ja-JP" sz="2400" dirty="0">
              <a:solidFill>
                <a:srgbClr val="FF0000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lang="ja-JP" altLang="en-US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となります。</a:t>
            </a:r>
            <a:endParaRPr lang="en-US" altLang="ja-JP" sz="2400" dirty="0">
              <a:solidFill>
                <a:srgbClr val="FF0000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</a:t>
            </a:r>
            <a:r>
              <a:rPr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ただし、遺言で財産を第三者に遺贈することが規定されて　</a:t>
            </a:r>
            <a:endParaRPr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いる場合には、その財産は第三者のものになりますから、そ</a:t>
            </a:r>
            <a:endParaRPr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の権利を相続人の総意だけで侵害することはできません。</a:t>
            </a:r>
            <a:endParaRPr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</a:t>
            </a:r>
            <a:r>
              <a:rPr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遺産分割について共同相続人及び遺言執行者の間で合意が　</a:t>
            </a:r>
            <a:endParaRPr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成立した場合、口頭ではなく、協議の内容を証明するため、</a:t>
            </a:r>
            <a:endParaRPr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遺産分割協議書を作成されるべきでしょう。</a:t>
            </a:r>
            <a:endParaRPr kumimoji="1" lang="ja-JP" altLang="en-US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</p:txBody>
      </p:sp>
      <p:pic>
        <p:nvPicPr>
          <p:cNvPr id="3" name="録音したサウンド">
            <a:hlinkClick r:id="" action="ppaction://media"/>
            <a:extLst>
              <a:ext uri="{FF2B5EF4-FFF2-40B4-BE49-F238E27FC236}">
                <a16:creationId xmlns:a16="http://schemas.microsoft.com/office/drawing/2014/main" id="{6F848A99-DA62-98B9-59DC-F709125F68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322185" y="10696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8313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82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テキスト ボックス 1">
            <a:extLst>
              <a:ext uri="{FF2B5EF4-FFF2-40B4-BE49-F238E27FC236}">
                <a16:creationId xmlns:a16="http://schemas.microsoft.com/office/drawing/2014/main" id="{F365BD30-F410-C8F0-C38F-FB612C1A17B9}"/>
              </a:ext>
            </a:extLst>
          </p:cNvPr>
          <p:cNvSpPr txBox="1"/>
          <p:nvPr/>
        </p:nvSpPr>
        <p:spPr>
          <a:xfrm>
            <a:off x="278977" y="219075"/>
            <a:ext cx="9348045" cy="643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28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６．家族信託（民事信託）の事例</a:t>
            </a:r>
            <a:endParaRPr kumimoji="1" lang="en-US" altLang="ja-JP" sz="28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</a:t>
            </a:r>
            <a:r>
              <a:rPr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自分で自分の財産管理をできなくなってしまった時に備えて、</a:t>
            </a:r>
            <a:endParaRPr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自分の財産の管理や処分をできる権限を信頼できる親族などに</a:t>
            </a:r>
            <a:endParaRPr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与えておき、自己や家族の安定した生活が送れるようにする契</a:t>
            </a:r>
            <a:endParaRPr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約方法を言います。</a:t>
            </a:r>
            <a:endParaRPr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</a:t>
            </a:r>
            <a:endParaRPr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</a:t>
            </a:r>
            <a:endParaRPr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①　財産の所有者（</a:t>
            </a:r>
            <a:r>
              <a:rPr lang="ja-JP" altLang="en-US" sz="2400" b="1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委託者</a:t>
            </a:r>
            <a:r>
              <a:rPr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）が、</a:t>
            </a:r>
            <a:br>
              <a:rPr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</a:br>
            <a:r>
              <a:rPr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②　信頼のおける人・法人（</a:t>
            </a:r>
            <a:r>
              <a:rPr lang="ja-JP" altLang="en-US" sz="2400" b="1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受託者</a:t>
            </a:r>
            <a:r>
              <a:rPr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）に</a:t>
            </a:r>
            <a:br>
              <a:rPr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</a:br>
            <a:r>
              <a:rPr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③　財産（</a:t>
            </a:r>
            <a:r>
              <a:rPr lang="ja-JP" altLang="en-US" sz="2400" b="1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信託財産</a:t>
            </a:r>
            <a:r>
              <a:rPr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）を託し、</a:t>
            </a:r>
            <a:br>
              <a:rPr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</a:br>
            <a:r>
              <a:rPr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④　定められた目的（</a:t>
            </a:r>
            <a:r>
              <a:rPr lang="ja-JP" altLang="en-US" sz="2400" b="1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信託目的</a:t>
            </a:r>
            <a:r>
              <a:rPr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）に従って財産を管理・継承す　</a:t>
            </a:r>
            <a:endParaRPr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る方法で、</a:t>
            </a:r>
            <a:endParaRPr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⑤　定められた受取人（</a:t>
            </a:r>
            <a:r>
              <a:rPr lang="ja-JP" altLang="en-US" sz="2400" b="1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受益者</a:t>
            </a:r>
            <a:r>
              <a:rPr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）に対して信託財産に係る給付</a:t>
            </a:r>
            <a:endParaRPr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を受けること。</a:t>
            </a:r>
            <a:endParaRPr kumimoji="1"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ja-JP" altLang="en-US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</p:txBody>
      </p:sp>
      <p:pic>
        <p:nvPicPr>
          <p:cNvPr id="3" name="録音したサウンド">
            <a:hlinkClick r:id="" action="ppaction://media"/>
            <a:extLst>
              <a:ext uri="{FF2B5EF4-FFF2-40B4-BE49-F238E27FC236}">
                <a16:creationId xmlns:a16="http://schemas.microsoft.com/office/drawing/2014/main" id="{DA6A7956-BAFF-1AE1-395C-F6E661DEB3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981065" y="57848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616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41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テキスト ボックス 1">
            <a:extLst>
              <a:ext uri="{FF2B5EF4-FFF2-40B4-BE49-F238E27FC236}">
                <a16:creationId xmlns:a16="http://schemas.microsoft.com/office/drawing/2014/main" id="{03135401-89FB-C495-D79B-B988FFEA105E}"/>
              </a:ext>
            </a:extLst>
          </p:cNvPr>
          <p:cNvSpPr txBox="1"/>
          <p:nvPr/>
        </p:nvSpPr>
        <p:spPr>
          <a:xfrm>
            <a:off x="361949" y="266700"/>
            <a:ext cx="9267825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（</a:t>
            </a:r>
            <a:r>
              <a:rPr kumimoji="1" lang="en-US" altLang="ja-JP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1</a:t>
            </a:r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）事例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甲（</a:t>
            </a:r>
            <a:r>
              <a:rPr kumimoji="1" lang="en-US" altLang="ja-JP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84</a:t>
            </a:r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歳）は、自宅と貸店舗及び賃貸アパートを所有し、妻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（</a:t>
            </a:r>
            <a:r>
              <a:rPr kumimoji="1" lang="en-US" altLang="ja-JP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80</a:t>
            </a:r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歳）と二人で暮らしています。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子供は、遠方にいる長男乙（妻と子供二人の</a:t>
            </a:r>
            <a:r>
              <a:rPr kumimoji="1" lang="en-US" altLang="ja-JP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4</a:t>
            </a:r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人家族）と二男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（妻</a:t>
            </a:r>
            <a:r>
              <a:rPr kumimoji="1" lang="en-US" altLang="ja-JP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1</a:t>
            </a:r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人の子供の３人家族）の二人で、家族・親族関係は良好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です。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将来は名古屋にいる長男に老後の世話をしてもらいたいと考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えていますが、</a:t>
            </a:r>
            <a:r>
              <a:rPr kumimoji="1" lang="ja-JP" altLang="en-US" sz="2400" u="sng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最近甲は、判断能力が低下していると感じてお</a:t>
            </a:r>
            <a:endParaRPr kumimoji="1" lang="en-US" altLang="ja-JP" sz="2400" u="sng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</a:t>
            </a:r>
            <a:r>
              <a:rPr kumimoji="1" lang="ja-JP" altLang="en-US" sz="2400" u="sng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り、財産管理が負担</a:t>
            </a:r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となっています。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そのため、自分が認知症になり判断能力が無くなる前に長男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に財産の運用管理を任せ、甲夫婦の安心安全で現在のゆとりの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ある生活を維持したいと思っています。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ja-JP" altLang="en-US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</p:txBody>
      </p:sp>
      <p:pic>
        <p:nvPicPr>
          <p:cNvPr id="3" name="録音したサウンド">
            <a:hlinkClick r:id="" action="ppaction://media"/>
            <a:extLst>
              <a:ext uri="{FF2B5EF4-FFF2-40B4-BE49-F238E27FC236}">
                <a16:creationId xmlns:a16="http://schemas.microsoft.com/office/drawing/2014/main" id="{AAC61929-5AE3-ADCE-FC73-AC0E38BEE6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64785" y="26670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847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166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正方形/長方形 1">
            <a:extLst>
              <a:ext uri="{FF2B5EF4-FFF2-40B4-BE49-F238E27FC236}">
                <a16:creationId xmlns:a16="http://schemas.microsoft.com/office/drawing/2014/main" id="{86769D55-84D1-BA76-DA73-6010DB5D2C27}"/>
              </a:ext>
            </a:extLst>
          </p:cNvPr>
          <p:cNvSpPr/>
          <p:nvPr/>
        </p:nvSpPr>
        <p:spPr>
          <a:xfrm>
            <a:off x="278977" y="6471081"/>
            <a:ext cx="9348045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セミナー資料　栂村行政書士事務所　　相談は無料ですのでお気軽に：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0898-35-1022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　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Mail: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：</a:t>
            </a:r>
            <a:r>
              <a:rPr lang="en-US" altLang="ja-JP" sz="14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m.tsugamura</a:t>
            </a:r>
            <a:r>
              <a:rPr lang="ja-JP" altLang="en-US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＠</a:t>
            </a:r>
            <a:r>
              <a:rPr lang="en-US" altLang="ja-JP" sz="1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tsugaoffice.jp</a:t>
            </a:r>
            <a:endParaRPr lang="ja-JP" altLang="en-US" sz="1400" b="1" dirty="0">
              <a:ln w="9525">
                <a:solidFill>
                  <a:schemeClr val="bg1"/>
                </a:solidFill>
                <a:prstDash val="solid"/>
              </a:ln>
              <a:solidFill>
                <a:srgbClr val="FFFF00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34586E40-68E8-A9A5-F608-9D562AEBE515}"/>
              </a:ext>
            </a:extLst>
          </p:cNvPr>
          <p:cNvSpPr txBox="1"/>
          <p:nvPr/>
        </p:nvSpPr>
        <p:spPr>
          <a:xfrm>
            <a:off x="358589" y="233082"/>
            <a:ext cx="93232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28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（</a:t>
            </a:r>
            <a:r>
              <a:rPr kumimoji="1" lang="en-US" altLang="ja-JP" sz="28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2</a:t>
            </a:r>
            <a:r>
              <a:rPr kumimoji="1" lang="ja-JP" altLang="en-US" sz="28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）家族信託のイメージ</a:t>
            </a:r>
            <a:endParaRPr kumimoji="1" lang="en-US" altLang="ja-JP" sz="28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</p:txBody>
      </p:sp>
      <p:cxnSp>
        <p:nvCxnSpPr>
          <p:cNvPr id="4" name="直線コネクタ 3">
            <a:extLst>
              <a:ext uri="{FF2B5EF4-FFF2-40B4-BE49-F238E27FC236}">
                <a16:creationId xmlns:a16="http://schemas.microsoft.com/office/drawing/2014/main" id="{3F01CB25-4E47-E1B2-EA98-8ECFFACA0A0E}"/>
              </a:ext>
            </a:extLst>
          </p:cNvPr>
          <p:cNvCxnSpPr>
            <a:cxnSpLocks/>
          </p:cNvCxnSpPr>
          <p:nvPr/>
        </p:nvCxnSpPr>
        <p:spPr>
          <a:xfrm>
            <a:off x="3238262" y="1318619"/>
            <a:ext cx="2680870" cy="13854"/>
          </a:xfrm>
          <a:prstGeom prst="line">
            <a:avLst/>
          </a:prstGeom>
          <a:ln w="1905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線コネクタ 4">
            <a:extLst>
              <a:ext uri="{FF2B5EF4-FFF2-40B4-BE49-F238E27FC236}">
                <a16:creationId xmlns:a16="http://schemas.microsoft.com/office/drawing/2014/main" id="{E517DCD8-3F87-E6FD-9C7A-C905FEECECA0}"/>
              </a:ext>
            </a:extLst>
          </p:cNvPr>
          <p:cNvCxnSpPr>
            <a:cxnSpLocks/>
          </p:cNvCxnSpPr>
          <p:nvPr/>
        </p:nvCxnSpPr>
        <p:spPr>
          <a:xfrm>
            <a:off x="6318639" y="1981523"/>
            <a:ext cx="7620" cy="354992"/>
          </a:xfrm>
          <a:prstGeom prst="line">
            <a:avLst/>
          </a:prstGeom>
          <a:ln w="22225"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6" name="図 5">
            <a:extLst>
              <a:ext uri="{FF2B5EF4-FFF2-40B4-BE49-F238E27FC236}">
                <a16:creationId xmlns:a16="http://schemas.microsoft.com/office/drawing/2014/main" id="{71BFC5BE-2CDF-E4D9-72A5-6593B64949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4149" y="761237"/>
            <a:ext cx="1088743" cy="1088743"/>
          </a:xfrm>
          <a:prstGeom prst="rect">
            <a:avLst/>
          </a:prstGeom>
        </p:spPr>
      </p:pic>
      <p:pic>
        <p:nvPicPr>
          <p:cNvPr id="7" name="Picture 4" descr="若いおばあさんのイラスト">
            <a:extLst>
              <a:ext uri="{FF2B5EF4-FFF2-40B4-BE49-F238E27FC236}">
                <a16:creationId xmlns:a16="http://schemas.microsoft.com/office/drawing/2014/main" id="{1A3BE303-66EB-0E78-BC8D-60681B345D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7766" y="3535879"/>
            <a:ext cx="1088743" cy="1088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おじいちゃん１のイラスト">
            <a:extLst>
              <a:ext uri="{FF2B5EF4-FFF2-40B4-BE49-F238E27FC236}">
                <a16:creationId xmlns:a16="http://schemas.microsoft.com/office/drawing/2014/main" id="{C95DC3F7-F6AB-76B8-24B3-189ED7DD39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1621" y="842761"/>
            <a:ext cx="984039" cy="98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テキスト ボックス 8">
            <a:extLst>
              <a:ext uri="{FF2B5EF4-FFF2-40B4-BE49-F238E27FC236}">
                <a16:creationId xmlns:a16="http://schemas.microsoft.com/office/drawing/2014/main" id="{1FEE3985-A55A-E32B-D06F-F1897643AC1D}"/>
              </a:ext>
            </a:extLst>
          </p:cNvPr>
          <p:cNvSpPr txBox="1"/>
          <p:nvPr/>
        </p:nvSpPr>
        <p:spPr>
          <a:xfrm>
            <a:off x="1901728" y="1037903"/>
            <a:ext cx="98403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委託者</a:t>
            </a:r>
          </a:p>
        </p:txBody>
      </p:sp>
      <p:sp>
        <p:nvSpPr>
          <p:cNvPr id="10" name="テキスト ボックス 9">
            <a:extLst>
              <a:ext uri="{FF2B5EF4-FFF2-40B4-BE49-F238E27FC236}">
                <a16:creationId xmlns:a16="http://schemas.microsoft.com/office/drawing/2014/main" id="{720E5DDB-5A09-1783-3D69-5D632798F74F}"/>
              </a:ext>
            </a:extLst>
          </p:cNvPr>
          <p:cNvSpPr txBox="1"/>
          <p:nvPr/>
        </p:nvSpPr>
        <p:spPr>
          <a:xfrm>
            <a:off x="5401660" y="947039"/>
            <a:ext cx="89360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受託者</a:t>
            </a:r>
          </a:p>
        </p:txBody>
      </p:sp>
      <p:pic>
        <p:nvPicPr>
          <p:cNvPr id="11" name="Picture 20" descr="笑顔のお父さんのイラスト">
            <a:extLst>
              <a:ext uri="{FF2B5EF4-FFF2-40B4-BE49-F238E27FC236}">
                <a16:creationId xmlns:a16="http://schemas.microsoft.com/office/drawing/2014/main" id="{E0ACE540-D800-2490-6574-14D9609615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5766" y="5123000"/>
            <a:ext cx="925863" cy="925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正方形/長方形 11">
            <a:extLst>
              <a:ext uri="{FF2B5EF4-FFF2-40B4-BE49-F238E27FC236}">
                <a16:creationId xmlns:a16="http://schemas.microsoft.com/office/drawing/2014/main" id="{109B2D79-F879-2BE5-AC80-1EE636847395}"/>
              </a:ext>
            </a:extLst>
          </p:cNvPr>
          <p:cNvSpPr/>
          <p:nvPr/>
        </p:nvSpPr>
        <p:spPr>
          <a:xfrm>
            <a:off x="7086226" y="5585932"/>
            <a:ext cx="264281" cy="2209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pic>
        <p:nvPicPr>
          <p:cNvPr id="13" name="図 12">
            <a:extLst>
              <a:ext uri="{FF2B5EF4-FFF2-40B4-BE49-F238E27FC236}">
                <a16:creationId xmlns:a16="http://schemas.microsoft.com/office/drawing/2014/main" id="{1D4D2366-A40E-FB45-3FB7-FC56F56708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103" y="5183877"/>
            <a:ext cx="844354" cy="844354"/>
          </a:xfrm>
          <a:prstGeom prst="rect">
            <a:avLst/>
          </a:prstGeom>
        </p:spPr>
      </p:pic>
      <p:cxnSp>
        <p:nvCxnSpPr>
          <p:cNvPr id="14" name="直線コネクタ 13">
            <a:extLst>
              <a:ext uri="{FF2B5EF4-FFF2-40B4-BE49-F238E27FC236}">
                <a16:creationId xmlns:a16="http://schemas.microsoft.com/office/drawing/2014/main" id="{BFDD72A1-A4FB-D9A4-899D-D791D315EF99}"/>
              </a:ext>
            </a:extLst>
          </p:cNvPr>
          <p:cNvCxnSpPr>
            <a:cxnSpLocks/>
          </p:cNvCxnSpPr>
          <p:nvPr/>
        </p:nvCxnSpPr>
        <p:spPr>
          <a:xfrm>
            <a:off x="5308090" y="4935679"/>
            <a:ext cx="2272437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直線コネクタ 14">
            <a:extLst>
              <a:ext uri="{FF2B5EF4-FFF2-40B4-BE49-F238E27FC236}">
                <a16:creationId xmlns:a16="http://schemas.microsoft.com/office/drawing/2014/main" id="{6B992F92-997B-8DB0-D676-72B0A2B2FD61}"/>
              </a:ext>
            </a:extLst>
          </p:cNvPr>
          <p:cNvCxnSpPr>
            <a:cxnSpLocks/>
          </p:cNvCxnSpPr>
          <p:nvPr/>
        </p:nvCxnSpPr>
        <p:spPr>
          <a:xfrm>
            <a:off x="7580527" y="4951609"/>
            <a:ext cx="8171" cy="207251"/>
          </a:xfrm>
          <a:prstGeom prst="line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線コネクタ 15">
            <a:extLst>
              <a:ext uri="{FF2B5EF4-FFF2-40B4-BE49-F238E27FC236}">
                <a16:creationId xmlns:a16="http://schemas.microsoft.com/office/drawing/2014/main" id="{E370183C-0C5E-1DAA-AE2E-34A5173DFE8F}"/>
              </a:ext>
            </a:extLst>
          </p:cNvPr>
          <p:cNvCxnSpPr>
            <a:cxnSpLocks/>
          </p:cNvCxnSpPr>
          <p:nvPr/>
        </p:nvCxnSpPr>
        <p:spPr>
          <a:xfrm>
            <a:off x="6302249" y="4658665"/>
            <a:ext cx="16390" cy="285983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2" descr="おじいちゃん１のイラスト">
            <a:extLst>
              <a:ext uri="{FF2B5EF4-FFF2-40B4-BE49-F238E27FC236}">
                <a16:creationId xmlns:a16="http://schemas.microsoft.com/office/drawing/2014/main" id="{1A1DF382-756A-5365-6ACA-171334DCE1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3189" y="2329712"/>
            <a:ext cx="886141" cy="886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テキスト ボックス 17">
            <a:extLst>
              <a:ext uri="{FF2B5EF4-FFF2-40B4-BE49-F238E27FC236}">
                <a16:creationId xmlns:a16="http://schemas.microsoft.com/office/drawing/2014/main" id="{B7FD0B76-46DD-E558-F3A0-59973D1ADECB}"/>
              </a:ext>
            </a:extLst>
          </p:cNvPr>
          <p:cNvSpPr txBox="1"/>
          <p:nvPr/>
        </p:nvSpPr>
        <p:spPr>
          <a:xfrm>
            <a:off x="4937834" y="3048437"/>
            <a:ext cx="114910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当初受益者</a:t>
            </a:r>
          </a:p>
        </p:txBody>
      </p:sp>
      <p:cxnSp>
        <p:nvCxnSpPr>
          <p:cNvPr id="19" name="直線コネクタ 18">
            <a:extLst>
              <a:ext uri="{FF2B5EF4-FFF2-40B4-BE49-F238E27FC236}">
                <a16:creationId xmlns:a16="http://schemas.microsoft.com/office/drawing/2014/main" id="{582DC1AB-4C85-0E58-3EC9-7DF644146D7E}"/>
              </a:ext>
            </a:extLst>
          </p:cNvPr>
          <p:cNvCxnSpPr>
            <a:cxnSpLocks/>
          </p:cNvCxnSpPr>
          <p:nvPr/>
        </p:nvCxnSpPr>
        <p:spPr>
          <a:xfrm>
            <a:off x="6318639" y="3215853"/>
            <a:ext cx="0" cy="353115"/>
          </a:xfrm>
          <a:prstGeom prst="line">
            <a:avLst/>
          </a:prstGeom>
          <a:ln w="22225"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テキスト ボックス 19">
            <a:extLst>
              <a:ext uri="{FF2B5EF4-FFF2-40B4-BE49-F238E27FC236}">
                <a16:creationId xmlns:a16="http://schemas.microsoft.com/office/drawing/2014/main" id="{410BB696-DBDB-8099-CA56-709979119FFB}"/>
              </a:ext>
            </a:extLst>
          </p:cNvPr>
          <p:cNvSpPr txBox="1"/>
          <p:nvPr/>
        </p:nvSpPr>
        <p:spPr>
          <a:xfrm>
            <a:off x="4955899" y="4002478"/>
            <a:ext cx="12271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二次受益者</a:t>
            </a:r>
          </a:p>
        </p:txBody>
      </p:sp>
      <p:sp>
        <p:nvSpPr>
          <p:cNvPr id="21" name="テキスト ボックス 20">
            <a:extLst>
              <a:ext uri="{FF2B5EF4-FFF2-40B4-BE49-F238E27FC236}">
                <a16:creationId xmlns:a16="http://schemas.microsoft.com/office/drawing/2014/main" id="{F7C3B4E7-ADC2-022E-711D-31DBFA3A7326}"/>
              </a:ext>
            </a:extLst>
          </p:cNvPr>
          <p:cNvSpPr txBox="1"/>
          <p:nvPr/>
        </p:nvSpPr>
        <p:spPr>
          <a:xfrm>
            <a:off x="5535958" y="4919750"/>
            <a:ext cx="164237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残余財産受益者</a:t>
            </a:r>
          </a:p>
        </p:txBody>
      </p:sp>
      <p:sp>
        <p:nvSpPr>
          <p:cNvPr id="22" name="テキスト ボックス 21">
            <a:extLst>
              <a:ext uri="{FF2B5EF4-FFF2-40B4-BE49-F238E27FC236}">
                <a16:creationId xmlns:a16="http://schemas.microsoft.com/office/drawing/2014/main" id="{BD9041C5-866D-629C-6847-E4671089E91A}"/>
              </a:ext>
            </a:extLst>
          </p:cNvPr>
          <p:cNvSpPr txBox="1"/>
          <p:nvPr/>
        </p:nvSpPr>
        <p:spPr>
          <a:xfrm>
            <a:off x="3087604" y="1661678"/>
            <a:ext cx="131757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相談者甲</a:t>
            </a:r>
          </a:p>
        </p:txBody>
      </p:sp>
      <p:sp>
        <p:nvSpPr>
          <p:cNvPr id="23" name="テキスト ボックス 22">
            <a:extLst>
              <a:ext uri="{FF2B5EF4-FFF2-40B4-BE49-F238E27FC236}">
                <a16:creationId xmlns:a16="http://schemas.microsoft.com/office/drawing/2014/main" id="{CC970E7B-1D35-1F35-6058-2A93FBD457FC}"/>
              </a:ext>
            </a:extLst>
          </p:cNvPr>
          <p:cNvSpPr txBox="1"/>
          <p:nvPr/>
        </p:nvSpPr>
        <p:spPr>
          <a:xfrm>
            <a:off x="6658194" y="1577916"/>
            <a:ext cx="131757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長男乙</a:t>
            </a:r>
          </a:p>
        </p:txBody>
      </p:sp>
      <p:pic>
        <p:nvPicPr>
          <p:cNvPr id="24" name="図 23">
            <a:extLst>
              <a:ext uri="{FF2B5EF4-FFF2-40B4-BE49-F238E27FC236}">
                <a16:creationId xmlns:a16="http://schemas.microsoft.com/office/drawing/2014/main" id="{B1308DBC-18AF-AD2E-026C-2DAC3186CD9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4973" y="1876412"/>
            <a:ext cx="527866" cy="529460"/>
          </a:xfrm>
          <a:prstGeom prst="rect">
            <a:avLst/>
          </a:prstGeom>
        </p:spPr>
      </p:pic>
      <p:pic>
        <p:nvPicPr>
          <p:cNvPr id="25" name="図 24">
            <a:extLst>
              <a:ext uri="{FF2B5EF4-FFF2-40B4-BE49-F238E27FC236}">
                <a16:creationId xmlns:a16="http://schemas.microsoft.com/office/drawing/2014/main" id="{E8D560E9-6F55-924B-850A-C0AE8286545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8111" y="1442132"/>
            <a:ext cx="570236" cy="501508"/>
          </a:xfrm>
          <a:prstGeom prst="rect">
            <a:avLst/>
          </a:prstGeom>
        </p:spPr>
      </p:pic>
      <p:sp>
        <p:nvSpPr>
          <p:cNvPr id="26" name="テキスト ボックス 25">
            <a:extLst>
              <a:ext uri="{FF2B5EF4-FFF2-40B4-BE49-F238E27FC236}">
                <a16:creationId xmlns:a16="http://schemas.microsoft.com/office/drawing/2014/main" id="{8C35B0C1-65C2-7695-7232-3931C248C4EF}"/>
              </a:ext>
            </a:extLst>
          </p:cNvPr>
          <p:cNvSpPr txBox="1"/>
          <p:nvPr/>
        </p:nvSpPr>
        <p:spPr>
          <a:xfrm>
            <a:off x="5020236" y="2420998"/>
            <a:ext cx="114911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財産管理</a:t>
            </a:r>
          </a:p>
        </p:txBody>
      </p:sp>
      <p:pic>
        <p:nvPicPr>
          <p:cNvPr id="27" name="図 26">
            <a:extLst>
              <a:ext uri="{FF2B5EF4-FFF2-40B4-BE49-F238E27FC236}">
                <a16:creationId xmlns:a16="http://schemas.microsoft.com/office/drawing/2014/main" id="{5820D7C6-8AD7-FDC0-C680-4B6E7D8107C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6653" y="1828377"/>
            <a:ext cx="568770" cy="568770"/>
          </a:xfrm>
          <a:prstGeom prst="rect">
            <a:avLst/>
          </a:prstGeom>
        </p:spPr>
      </p:pic>
      <p:sp>
        <p:nvSpPr>
          <p:cNvPr id="28" name="矢印: 山形 27">
            <a:extLst>
              <a:ext uri="{FF2B5EF4-FFF2-40B4-BE49-F238E27FC236}">
                <a16:creationId xmlns:a16="http://schemas.microsoft.com/office/drawing/2014/main" id="{962D3237-27DB-9891-865F-94AFB3B2792C}"/>
              </a:ext>
            </a:extLst>
          </p:cNvPr>
          <p:cNvSpPr/>
          <p:nvPr/>
        </p:nvSpPr>
        <p:spPr>
          <a:xfrm rot="355342">
            <a:off x="3332010" y="1529626"/>
            <a:ext cx="2011164" cy="125189"/>
          </a:xfrm>
          <a:prstGeom prst="chevron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sz="1000" b="1" dirty="0">
              <a:solidFill>
                <a:schemeClr val="tx1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</p:txBody>
      </p:sp>
      <p:sp>
        <p:nvSpPr>
          <p:cNvPr id="29" name="テキスト ボックス 28">
            <a:extLst>
              <a:ext uri="{FF2B5EF4-FFF2-40B4-BE49-F238E27FC236}">
                <a16:creationId xmlns:a16="http://schemas.microsoft.com/office/drawing/2014/main" id="{F0AACCAC-6C23-F7ED-17CE-13CC3F628733}"/>
              </a:ext>
            </a:extLst>
          </p:cNvPr>
          <p:cNvSpPr txBox="1"/>
          <p:nvPr/>
        </p:nvSpPr>
        <p:spPr>
          <a:xfrm>
            <a:off x="4032733" y="1706285"/>
            <a:ext cx="7584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2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移転</a:t>
            </a:r>
          </a:p>
        </p:txBody>
      </p:sp>
      <p:sp>
        <p:nvSpPr>
          <p:cNvPr id="30" name="テキスト ボックス 29">
            <a:extLst>
              <a:ext uri="{FF2B5EF4-FFF2-40B4-BE49-F238E27FC236}">
                <a16:creationId xmlns:a16="http://schemas.microsoft.com/office/drawing/2014/main" id="{471ED25F-EF1D-D799-9F6B-515F00931B73}"/>
              </a:ext>
            </a:extLst>
          </p:cNvPr>
          <p:cNvSpPr txBox="1"/>
          <p:nvPr/>
        </p:nvSpPr>
        <p:spPr>
          <a:xfrm>
            <a:off x="6307674" y="3057399"/>
            <a:ext cx="131757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相談者甲</a:t>
            </a:r>
          </a:p>
        </p:txBody>
      </p:sp>
      <p:sp>
        <p:nvSpPr>
          <p:cNvPr id="31" name="テキスト ボックス 30">
            <a:extLst>
              <a:ext uri="{FF2B5EF4-FFF2-40B4-BE49-F238E27FC236}">
                <a16:creationId xmlns:a16="http://schemas.microsoft.com/office/drawing/2014/main" id="{12C4AF89-7240-9893-4385-96D561AAC741}"/>
              </a:ext>
            </a:extLst>
          </p:cNvPr>
          <p:cNvSpPr txBox="1"/>
          <p:nvPr/>
        </p:nvSpPr>
        <p:spPr>
          <a:xfrm>
            <a:off x="4952999" y="6016552"/>
            <a:ext cx="131757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長男乙</a:t>
            </a:r>
          </a:p>
        </p:txBody>
      </p:sp>
      <p:sp>
        <p:nvSpPr>
          <p:cNvPr id="32" name="テキスト ボックス 31">
            <a:extLst>
              <a:ext uri="{FF2B5EF4-FFF2-40B4-BE49-F238E27FC236}">
                <a16:creationId xmlns:a16="http://schemas.microsoft.com/office/drawing/2014/main" id="{E0B6F02D-EE40-7F3E-FBD0-D7A918565926}"/>
              </a:ext>
            </a:extLst>
          </p:cNvPr>
          <p:cNvSpPr txBox="1"/>
          <p:nvPr/>
        </p:nvSpPr>
        <p:spPr>
          <a:xfrm>
            <a:off x="7817947" y="5959184"/>
            <a:ext cx="131757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二男丙</a:t>
            </a:r>
          </a:p>
        </p:txBody>
      </p:sp>
      <p:sp>
        <p:nvSpPr>
          <p:cNvPr id="33" name="テキスト ボックス 32">
            <a:extLst>
              <a:ext uri="{FF2B5EF4-FFF2-40B4-BE49-F238E27FC236}">
                <a16:creationId xmlns:a16="http://schemas.microsoft.com/office/drawing/2014/main" id="{50908B96-26C5-0054-9BBC-A0FCD1168E3A}"/>
              </a:ext>
            </a:extLst>
          </p:cNvPr>
          <p:cNvSpPr txBox="1"/>
          <p:nvPr/>
        </p:nvSpPr>
        <p:spPr>
          <a:xfrm>
            <a:off x="4193141" y="1039904"/>
            <a:ext cx="131757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信託契約</a:t>
            </a:r>
          </a:p>
        </p:txBody>
      </p:sp>
      <p:sp>
        <p:nvSpPr>
          <p:cNvPr id="34" name="テキスト ボックス 33">
            <a:extLst>
              <a:ext uri="{FF2B5EF4-FFF2-40B4-BE49-F238E27FC236}">
                <a16:creationId xmlns:a16="http://schemas.microsoft.com/office/drawing/2014/main" id="{DAF1CB8D-574E-746B-DA57-47070A0A81CD}"/>
              </a:ext>
            </a:extLst>
          </p:cNvPr>
          <p:cNvSpPr txBox="1"/>
          <p:nvPr/>
        </p:nvSpPr>
        <p:spPr>
          <a:xfrm>
            <a:off x="6334569" y="4115236"/>
            <a:ext cx="184740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1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相談者甲の妻</a:t>
            </a:r>
          </a:p>
        </p:txBody>
      </p:sp>
      <p:cxnSp>
        <p:nvCxnSpPr>
          <p:cNvPr id="35" name="直線コネクタ 34">
            <a:extLst>
              <a:ext uri="{FF2B5EF4-FFF2-40B4-BE49-F238E27FC236}">
                <a16:creationId xmlns:a16="http://schemas.microsoft.com/office/drawing/2014/main" id="{A22A4535-47A0-E162-8CE4-4170A86EA8B1}"/>
              </a:ext>
            </a:extLst>
          </p:cNvPr>
          <p:cNvCxnSpPr>
            <a:cxnSpLocks/>
          </p:cNvCxnSpPr>
          <p:nvPr/>
        </p:nvCxnSpPr>
        <p:spPr>
          <a:xfrm>
            <a:off x="5308090" y="4935679"/>
            <a:ext cx="8171" cy="207251"/>
          </a:xfrm>
          <a:prstGeom prst="line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テキスト ボックス 35">
            <a:extLst>
              <a:ext uri="{FF2B5EF4-FFF2-40B4-BE49-F238E27FC236}">
                <a16:creationId xmlns:a16="http://schemas.microsoft.com/office/drawing/2014/main" id="{20B89051-1A23-67FC-B1A3-1B57FF0D8A24}"/>
              </a:ext>
            </a:extLst>
          </p:cNvPr>
          <p:cNvSpPr txBox="1"/>
          <p:nvPr/>
        </p:nvSpPr>
        <p:spPr>
          <a:xfrm>
            <a:off x="278976" y="2318747"/>
            <a:ext cx="479404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16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《</a:t>
            </a:r>
            <a:r>
              <a:rPr kumimoji="1" lang="ja-JP" altLang="en-US" sz="16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信託当事者</a:t>
            </a:r>
            <a:r>
              <a:rPr kumimoji="1" lang="en-US" altLang="ja-JP" sz="16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》</a:t>
            </a:r>
          </a:p>
          <a:p>
            <a:r>
              <a:rPr kumimoji="1" lang="ja-JP" altLang="en-US" sz="16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①　委託者　　　　　甲</a:t>
            </a:r>
            <a:endParaRPr kumimoji="1" lang="en-US" altLang="ja-JP" sz="16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16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②　受託者　　　　　長男乙</a:t>
            </a:r>
            <a:endParaRPr kumimoji="1" lang="en-US" altLang="ja-JP" sz="16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16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③　当初受益者　　　甲</a:t>
            </a:r>
            <a:endParaRPr kumimoji="1" lang="en-US" altLang="ja-JP" sz="16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16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二次受益者　　　甲の妻</a:t>
            </a:r>
            <a:endParaRPr kumimoji="1" lang="en-US" altLang="ja-JP" sz="16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16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③　残余財産受益者　長男乙及び二男</a:t>
            </a:r>
            <a:endParaRPr kumimoji="1" lang="en-US" altLang="ja-JP" sz="16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16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　　　　　　　</a:t>
            </a:r>
            <a:endParaRPr kumimoji="1" lang="en-US" altLang="ja-JP" sz="16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16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</a:t>
            </a:r>
            <a:endParaRPr kumimoji="1" lang="en-US" altLang="ja-JP" sz="16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en-US" altLang="ja-JP" sz="16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《</a:t>
            </a:r>
            <a:r>
              <a:rPr kumimoji="1" lang="ja-JP" altLang="en-US" sz="16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信託財産</a:t>
            </a:r>
            <a:r>
              <a:rPr kumimoji="1" lang="en-US" altLang="ja-JP" sz="16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》</a:t>
            </a:r>
          </a:p>
          <a:p>
            <a:r>
              <a:rPr kumimoji="1" lang="ja-JP" altLang="en-US" sz="16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①　信託財産</a:t>
            </a:r>
            <a:r>
              <a:rPr kumimoji="1" lang="en-US" altLang="ja-JP" sz="16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-</a:t>
            </a:r>
            <a:r>
              <a:rPr kumimoji="1" lang="ja-JP" altLang="en-US" sz="16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不動産</a:t>
            </a:r>
            <a:endParaRPr kumimoji="1" lang="en-US" altLang="ja-JP" sz="16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16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・自宅の土地、建物</a:t>
            </a:r>
            <a:endParaRPr kumimoji="1" lang="en-US" altLang="ja-JP" sz="16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16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・貸店舗や賃貸ｱﾊﾟｰﾄの土地、建物</a:t>
            </a:r>
            <a:endParaRPr kumimoji="1" lang="en-US" altLang="ja-JP" sz="16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16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②　信託財産</a:t>
            </a:r>
            <a:r>
              <a:rPr kumimoji="1" lang="en-US" altLang="ja-JP" sz="16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-</a:t>
            </a:r>
            <a:r>
              <a:rPr kumimoji="1" lang="ja-JP" altLang="en-US" sz="16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金銭と賃貸料収入（毎月</a:t>
            </a:r>
            <a:r>
              <a:rPr kumimoji="1" lang="en-US" altLang="ja-JP" sz="16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60</a:t>
            </a:r>
            <a:r>
              <a:rPr kumimoji="1" lang="ja-JP" altLang="en-US" sz="16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万円）</a:t>
            </a:r>
            <a:endParaRPr kumimoji="1" lang="en-US" altLang="ja-JP" sz="16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16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専用信託口座開設（長男乙名義）</a:t>
            </a:r>
            <a:endParaRPr kumimoji="1" lang="en-US" altLang="ja-JP" sz="16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16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現金　</a:t>
            </a:r>
            <a:r>
              <a:rPr kumimoji="1" lang="en-US" altLang="ja-JP" sz="16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200</a:t>
            </a:r>
            <a:r>
              <a:rPr kumimoji="1" lang="ja-JP" altLang="en-US" sz="16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万円</a:t>
            </a:r>
            <a:endParaRPr kumimoji="1" lang="en-US" altLang="ja-JP" sz="16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en-US" altLang="ja-JP" sz="16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en-US" altLang="ja-JP" sz="16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ja-JP" altLang="en-US" sz="16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</p:txBody>
      </p:sp>
      <p:pic>
        <p:nvPicPr>
          <p:cNvPr id="37" name="録音したサウンド">
            <a:hlinkClick r:id="" action="ppaction://media"/>
            <a:extLst>
              <a:ext uri="{FF2B5EF4-FFF2-40B4-BE49-F238E27FC236}">
                <a16:creationId xmlns:a16="http://schemas.microsoft.com/office/drawing/2014/main" id="{AFDFDF21-BD43-00A5-E9FB-D59F99BFD9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267033" y="32161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2220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831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テキスト ボックス 1">
            <a:extLst>
              <a:ext uri="{FF2B5EF4-FFF2-40B4-BE49-F238E27FC236}">
                <a16:creationId xmlns:a16="http://schemas.microsoft.com/office/drawing/2014/main" id="{D0E27EAB-3232-C685-8DB0-255CAA0948B5}"/>
              </a:ext>
            </a:extLst>
          </p:cNvPr>
          <p:cNvSpPr txBox="1"/>
          <p:nvPr/>
        </p:nvSpPr>
        <p:spPr>
          <a:xfrm>
            <a:off x="409575" y="161925"/>
            <a:ext cx="921744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【</a:t>
            </a:r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課題と対策</a:t>
            </a:r>
            <a:r>
              <a:rPr kumimoji="1" lang="en-US" altLang="ja-JP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】</a:t>
            </a: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</a:t>
            </a:r>
            <a:r>
              <a:rPr kumimoji="1" lang="ja-JP" altLang="en-US" sz="2400" b="1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（１）委託者の地位の相続に関する課題と対策</a:t>
            </a:r>
            <a:endParaRPr kumimoji="1" lang="en-US" altLang="ja-JP" sz="2400" b="1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遺言信託における委託者地位は、原則相続されない。（信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宅法</a:t>
            </a:r>
            <a:r>
              <a:rPr kumimoji="1" lang="en-US" altLang="ja-JP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147</a:t>
            </a:r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条）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</a:t>
            </a:r>
            <a:r>
              <a:rPr kumimoji="1" lang="ja-JP" altLang="en-US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しかし、信託契約の場合は、信託法に規定がないため、上</a:t>
            </a:r>
            <a:endParaRPr kumimoji="1" lang="en-US" altLang="ja-JP" sz="2400" dirty="0">
              <a:solidFill>
                <a:srgbClr val="FF0000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記遺言信託の反対解釈から、委託者の地位は相続されると考</a:t>
            </a:r>
            <a:endParaRPr kumimoji="1" lang="en-US" altLang="ja-JP" sz="2400" dirty="0">
              <a:solidFill>
                <a:srgbClr val="FF0000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えられています。</a:t>
            </a:r>
            <a:endParaRPr kumimoji="1" lang="en-US" altLang="ja-JP" sz="2400" dirty="0">
              <a:solidFill>
                <a:srgbClr val="FF0000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そのため、委託者の死亡により相続されるとした場合、複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数の相続人が相続した場合や利害関係等により、権利関係が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複雑になることがおこり問題が生ずることとなります。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</a:t>
            </a:r>
            <a:r>
              <a:rPr kumimoji="1" lang="ja-JP" altLang="en-US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対策としは、信託契約で「委託者の地位は相続により承継</a:t>
            </a:r>
            <a:endParaRPr kumimoji="1" lang="en-US" altLang="ja-JP" sz="2400" dirty="0">
              <a:solidFill>
                <a:srgbClr val="FF0000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しない」ことを信託条項に規定する必要があります。</a:t>
            </a:r>
            <a:endParaRPr kumimoji="1" lang="en-US" altLang="ja-JP" sz="2400" dirty="0">
              <a:solidFill>
                <a:srgbClr val="FF0000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ja-JP" altLang="en-US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</p:txBody>
      </p:sp>
      <p:pic>
        <p:nvPicPr>
          <p:cNvPr id="3" name="録音したサウンド">
            <a:hlinkClick r:id="" action="ppaction://media"/>
            <a:extLst>
              <a:ext uri="{FF2B5EF4-FFF2-40B4-BE49-F238E27FC236}">
                <a16:creationId xmlns:a16="http://schemas.microsoft.com/office/drawing/2014/main" id="{2AFD091A-494F-3954-D80B-8F354D8D98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169285" y="14668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4793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8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テキスト ボックス 1">
            <a:extLst>
              <a:ext uri="{FF2B5EF4-FFF2-40B4-BE49-F238E27FC236}">
                <a16:creationId xmlns:a16="http://schemas.microsoft.com/office/drawing/2014/main" id="{7FF17999-422D-7D53-FEC7-9B7D0274A30A}"/>
              </a:ext>
            </a:extLst>
          </p:cNvPr>
          <p:cNvSpPr txBox="1"/>
          <p:nvPr/>
        </p:nvSpPr>
        <p:spPr>
          <a:xfrm>
            <a:off x="542925" y="161925"/>
            <a:ext cx="9172575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2400" b="1" u="sng" dirty="0">
                <a:latin typeface="UD デジタル 教科書体 N-R" panose="02020400000000000000" pitchFamily="18" charset="-128"/>
                <a:ea typeface="UD デジタル 教科書体 N-R" panose="02020400000000000000" pitchFamily="18" charset="-128"/>
              </a:rPr>
              <a:t>（２）特定委託者の対策</a:t>
            </a:r>
            <a:endParaRPr kumimoji="1" lang="en-US" altLang="ja-JP" sz="2400" b="1" u="sng" dirty="0">
              <a:latin typeface="UD デジタル 教科書体 N-R" panose="02020400000000000000" pitchFamily="18" charset="-128"/>
              <a:ea typeface="UD デジタル 教科書体 N-R" panose="02020400000000000000" pitchFamily="18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8" charset="-128"/>
                <a:ea typeface="UD デジタル 教科書体 N-R" panose="02020400000000000000" pitchFamily="18" charset="-128"/>
              </a:rPr>
              <a:t>　　　</a:t>
            </a:r>
            <a:r>
              <a:rPr lang="ja-JP" altLang="en-US" sz="2400" dirty="0">
                <a:latin typeface="UD デジタル 教科書体 N-R" panose="02020400000000000000" pitchFamily="18" charset="-128"/>
                <a:ea typeface="UD デジタル 教科書体 N-R" panose="02020400000000000000" pitchFamily="18" charset="-128"/>
              </a:rPr>
              <a:t>信託契約書作成にあたって、意外に知らなかった、見過ご　</a:t>
            </a:r>
            <a:endParaRPr lang="en-US" altLang="ja-JP" sz="2400" dirty="0">
              <a:latin typeface="UD デジタル 教科書体 N-R" panose="02020400000000000000" pitchFamily="18" charset="-128"/>
              <a:ea typeface="UD デジタル 教科書体 N-R" panose="02020400000000000000" pitchFamily="18" charset="-128"/>
            </a:endParaRPr>
          </a:p>
          <a:p>
            <a:r>
              <a:rPr lang="ja-JP" altLang="en-US" sz="2400" dirty="0">
                <a:latin typeface="UD デジタル 教科書体 N-R" panose="02020400000000000000" pitchFamily="18" charset="-128"/>
                <a:ea typeface="UD デジタル 教科書体 N-R" panose="02020400000000000000" pitchFamily="18" charset="-128"/>
              </a:rPr>
              <a:t>　　してしまったという問題で、契約書作成後に問題となりがち</a:t>
            </a:r>
            <a:endParaRPr lang="en-US" altLang="ja-JP" sz="2400" dirty="0">
              <a:latin typeface="UD デジタル 教科書体 N-R" panose="02020400000000000000" pitchFamily="18" charset="-128"/>
              <a:ea typeface="UD デジタル 教科書体 N-R" panose="02020400000000000000" pitchFamily="18" charset="-128"/>
            </a:endParaRPr>
          </a:p>
          <a:p>
            <a:r>
              <a:rPr lang="ja-JP" altLang="en-US" sz="2400" dirty="0">
                <a:latin typeface="UD デジタル 教科書体 N-R" panose="02020400000000000000" pitchFamily="18" charset="-128"/>
                <a:ea typeface="UD デジタル 教科書体 N-R" panose="02020400000000000000" pitchFamily="18" charset="-128"/>
              </a:rPr>
              <a:t>　　なのが“</a:t>
            </a:r>
            <a:r>
              <a:rPr lang="ja-JP" altLang="en-US" sz="2400" b="1" dirty="0">
                <a:latin typeface="UD デジタル 教科書体 N-R" panose="02020400000000000000" pitchFamily="18" charset="-128"/>
                <a:ea typeface="UD デジタル 教科書体 N-R" panose="02020400000000000000" pitchFamily="18" charset="-128"/>
              </a:rPr>
              <a:t>特定委託者</a:t>
            </a:r>
            <a:r>
              <a:rPr lang="ja-JP" altLang="en-US" sz="2400" dirty="0">
                <a:latin typeface="UD デジタル 教科書体 N-R" panose="02020400000000000000" pitchFamily="18" charset="-128"/>
                <a:ea typeface="UD デジタル 教科書体 N-R" panose="02020400000000000000" pitchFamily="18" charset="-128"/>
              </a:rPr>
              <a:t>”の論点です。この論点を見落とすと、</a:t>
            </a:r>
            <a:endParaRPr lang="en-US" altLang="ja-JP" sz="2400" dirty="0">
              <a:latin typeface="UD デジタル 教科書体 N-R" panose="02020400000000000000" pitchFamily="18" charset="-128"/>
              <a:ea typeface="UD デジタル 教科書体 N-R" panose="02020400000000000000" pitchFamily="18" charset="-128"/>
            </a:endParaRPr>
          </a:p>
          <a:p>
            <a:r>
              <a:rPr lang="ja-JP" altLang="en-US" sz="2400" dirty="0">
                <a:latin typeface="UD デジタル 教科書体 N-R" panose="02020400000000000000" pitchFamily="18" charset="-128"/>
                <a:ea typeface="UD デジタル 教科書体 N-R" panose="02020400000000000000" pitchFamily="18" charset="-128"/>
              </a:rPr>
              <a:t>　　信託設定時に“みなし贈与”課税されるﾘｽｸが発生します。</a:t>
            </a:r>
            <a:endParaRPr lang="en-US" altLang="ja-JP" sz="2400" dirty="0">
              <a:latin typeface="UD デジタル 教科書体 N-R" panose="02020400000000000000" pitchFamily="18" charset="-128"/>
              <a:ea typeface="UD デジタル 教科書体 N-R" panose="02020400000000000000" pitchFamily="18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</a:t>
            </a:r>
            <a:r>
              <a:rPr kumimoji="1" lang="ja-JP" altLang="en-US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受託者が、</a:t>
            </a:r>
            <a:r>
              <a:rPr kumimoji="1" lang="ja-JP" altLang="en-US" sz="2400" b="1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特定委託者の要件</a:t>
            </a:r>
            <a:r>
              <a:rPr kumimoji="1" lang="ja-JP" altLang="en-US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（・受託者の信託変更権限、・</a:t>
            </a:r>
            <a:endParaRPr kumimoji="1" lang="en-US" altLang="ja-JP" sz="2400" dirty="0">
              <a:solidFill>
                <a:srgbClr val="FF0000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</a:t>
            </a:r>
            <a:r>
              <a:rPr kumimoji="1" lang="ja-JP" altLang="en-US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残余財産帰属権利者）の双方に該当する場合は、みなし受益</a:t>
            </a:r>
            <a:endParaRPr kumimoji="1" lang="en-US" altLang="ja-JP" sz="2400" dirty="0">
              <a:solidFill>
                <a:srgbClr val="FF0000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者として贈与税の課税対象者となります。</a:t>
            </a:r>
            <a:r>
              <a:rPr kumimoji="1" lang="en-US" altLang="ja-JP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(</a:t>
            </a:r>
            <a:r>
              <a:rPr kumimoji="1" lang="ja-JP" altLang="en-US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相続税法</a:t>
            </a:r>
            <a:r>
              <a:rPr kumimoji="1" lang="en-US" altLang="ja-JP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9</a:t>
            </a:r>
            <a:r>
              <a:rPr kumimoji="1" lang="ja-JP" altLang="en-US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条の</a:t>
            </a:r>
            <a:r>
              <a:rPr kumimoji="1" lang="en-US" altLang="ja-JP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2)</a:t>
            </a:r>
            <a:r>
              <a:rPr kumimoji="1" lang="ja-JP" altLang="en-US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</a:t>
            </a:r>
            <a:endParaRPr kumimoji="1" lang="en-US" altLang="ja-JP" sz="2400" dirty="0">
              <a:solidFill>
                <a:srgbClr val="FF0000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endParaRPr kumimoji="1" lang="en-US" altLang="ja-JP" sz="1200" dirty="0">
              <a:solidFill>
                <a:srgbClr val="FF0000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</a:t>
            </a:r>
            <a:r>
              <a:rPr kumimoji="1" lang="en-US" altLang="ja-JP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《</a:t>
            </a:r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その対策として</a:t>
            </a:r>
            <a:r>
              <a:rPr kumimoji="1" lang="en-US" altLang="ja-JP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》</a:t>
            </a:r>
            <a:endParaRPr kumimoji="1" lang="en-US" altLang="ja-JP" sz="2400" u="sng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・</a:t>
            </a:r>
            <a:r>
              <a:rPr kumimoji="1" lang="ja-JP" altLang="en-US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相続税法の例外規定「軽微な変更をする権限として定める</a:t>
            </a:r>
            <a:endParaRPr kumimoji="1" lang="en-US" altLang="ja-JP" sz="2400" dirty="0">
              <a:solidFill>
                <a:srgbClr val="FF0000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ものを除く」を根拠とした政令の規定（「</a:t>
            </a:r>
            <a:r>
              <a:rPr kumimoji="1" lang="ja-JP" altLang="en-US" sz="2400" b="1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信託の目的に反</a:t>
            </a:r>
            <a:endParaRPr kumimoji="1" lang="en-US" altLang="ja-JP" sz="2400" b="1" dirty="0">
              <a:solidFill>
                <a:srgbClr val="FF0000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b="1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しないことが明らかな場合」に限り変更することができる）　　</a:t>
            </a:r>
            <a:endParaRPr kumimoji="1" lang="en-US" altLang="ja-JP" sz="2400" b="1" dirty="0">
              <a:solidFill>
                <a:srgbClr val="FF0000"/>
              </a:solidFill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b="1" dirty="0">
                <a:solidFill>
                  <a:srgbClr val="FF0000"/>
                </a:solidFill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</a:t>
            </a:r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の文言を条項化し、当初の贈与税を非課税とします。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＊本規定により、信託目的を変更など信託契約内容を大きく</a:t>
            </a:r>
            <a:endParaRPr kumimoji="1" lang="en-US" altLang="ja-JP" sz="2400" dirty="0">
              <a:latin typeface="UD デジタル 教科書体 N-R" panose="02020400000000000000" pitchFamily="17" charset="-128"/>
              <a:ea typeface="UD デジタル 教科書体 N-R" panose="02020400000000000000" pitchFamily="17" charset="-128"/>
            </a:endParaRPr>
          </a:p>
          <a:p>
            <a:r>
              <a:rPr kumimoji="1" lang="ja-JP" altLang="en-US" sz="2400" dirty="0">
                <a:latin typeface="UD デジタル 教科書体 N-R" panose="02020400000000000000" pitchFamily="17" charset="-128"/>
                <a:ea typeface="UD デジタル 教科書体 N-R" panose="02020400000000000000" pitchFamily="17" charset="-128"/>
              </a:rPr>
              <a:t>　　　変えることはできなくなります。</a:t>
            </a:r>
          </a:p>
        </p:txBody>
      </p:sp>
      <p:pic>
        <p:nvPicPr>
          <p:cNvPr id="3" name="録音したサウンド">
            <a:hlinkClick r:id="" action="ppaction://media"/>
            <a:extLst>
              <a:ext uri="{FF2B5EF4-FFF2-40B4-BE49-F238E27FC236}">
                <a16:creationId xmlns:a16="http://schemas.microsoft.com/office/drawing/2014/main" id="{6A9A79D1-7522-F893-6028-A14EDA6DC1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784725" y="1619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124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4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レトロスペクト">
  <a:themeElements>
    <a:clrScheme name="レトロスペクト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レトロスペクト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レトロスペクト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833</TotalTime>
  <Words>3744</Words>
  <Application>Microsoft Office PowerPoint</Application>
  <PresentationFormat>A4 210 x 297 mm</PresentationFormat>
  <Paragraphs>431</Paragraphs>
  <Slides>20</Slides>
  <Notes>0</Notes>
  <HiddenSlides>0</HiddenSlides>
  <MMClips>20</MMClips>
  <ScaleCrop>false</ScaleCrop>
  <HeadingPairs>
    <vt:vector size="6" baseType="variant">
      <vt:variant>
        <vt:lpstr>使用されているフォント</vt:lpstr>
      </vt:variant>
      <vt:variant>
        <vt:i4>3</vt:i4>
      </vt:variant>
      <vt:variant>
        <vt:lpstr>テーマ</vt:lpstr>
      </vt:variant>
      <vt:variant>
        <vt:i4>1</vt:i4>
      </vt:variant>
      <vt:variant>
        <vt:lpstr>スライド タイトル</vt:lpstr>
      </vt:variant>
      <vt:variant>
        <vt:i4>20</vt:i4>
      </vt:variant>
    </vt:vector>
  </HeadingPairs>
  <TitlesOfParts>
    <vt:vector size="24" baseType="lpstr">
      <vt:lpstr>UD デジタル 教科書体 N-R</vt:lpstr>
      <vt:lpstr>Calibri</vt:lpstr>
      <vt:lpstr>Calibri Light</vt:lpstr>
      <vt:lpstr>レトロスペクト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栂村</dc:creator>
  <cp:lastModifiedBy>栂村</cp:lastModifiedBy>
  <cp:revision>17</cp:revision>
  <cp:lastPrinted>2026-04-06T06:21:26Z</cp:lastPrinted>
  <dcterms:created xsi:type="dcterms:W3CDTF">2026-04-01T08:26:10Z</dcterms:created>
  <dcterms:modified xsi:type="dcterms:W3CDTF">2026-04-25T03:05:04Z</dcterms:modified>
</cp:coreProperties>
</file>