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94660"/>
  </p:normalViewPr>
  <p:slideViewPr>
    <p:cSldViewPr snapToGrid="0">
      <p:cViewPr>
        <p:scale>
          <a:sx n="100" d="100"/>
          <a:sy n="100" d="100"/>
        </p:scale>
        <p:origin x="1344" y="-3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1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28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70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94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10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1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84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28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7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7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08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57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メモ 1">
            <a:extLst>
              <a:ext uri="{FF2B5EF4-FFF2-40B4-BE49-F238E27FC236}">
                <a16:creationId xmlns:a16="http://schemas.microsoft.com/office/drawing/2014/main" id="{73F0584A-E115-4A17-833B-250AB2DEFE33}"/>
              </a:ext>
            </a:extLst>
          </p:cNvPr>
          <p:cNvSpPr/>
          <p:nvPr/>
        </p:nvSpPr>
        <p:spPr>
          <a:xfrm>
            <a:off x="725805" y="1547362"/>
            <a:ext cx="8458200" cy="10690357"/>
          </a:xfrm>
          <a:prstGeom prst="foldedCorner">
            <a:avLst>
              <a:gd name="adj" fmla="val 7990"/>
            </a:avLst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B01B48B7-E0BC-4DFB-8DF7-BAA580323439}"/>
              </a:ext>
            </a:extLst>
          </p:cNvPr>
          <p:cNvSpPr/>
          <p:nvPr/>
        </p:nvSpPr>
        <p:spPr>
          <a:xfrm>
            <a:off x="662940" y="1074422"/>
            <a:ext cx="8458200" cy="4571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E600B6-E834-4AF5-A750-995DADEF6AC1}"/>
              </a:ext>
            </a:extLst>
          </p:cNvPr>
          <p:cNvSpPr txBox="1"/>
          <p:nvPr/>
        </p:nvSpPr>
        <p:spPr>
          <a:xfrm>
            <a:off x="746760" y="49768"/>
            <a:ext cx="826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２０２０年　７月の書籍案内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5F45ED5-BE02-4103-B17A-5638D76B7956}"/>
              </a:ext>
            </a:extLst>
          </p:cNvPr>
          <p:cNvCxnSpPr>
            <a:cxnSpLocks/>
          </p:cNvCxnSpPr>
          <p:nvPr/>
        </p:nvCxnSpPr>
        <p:spPr>
          <a:xfrm>
            <a:off x="670560" y="563880"/>
            <a:ext cx="8458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02F0E9-847C-4A92-8468-5EF9BB84F558}"/>
              </a:ext>
            </a:extLst>
          </p:cNvPr>
          <p:cNvSpPr txBox="1"/>
          <p:nvPr/>
        </p:nvSpPr>
        <p:spPr>
          <a:xfrm>
            <a:off x="868680" y="698269"/>
            <a:ext cx="8138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「脳科学者の母が認知症になる」　著者：恩蔵絢子（おんぞうあやこ）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92679A-DC74-452B-8B50-9FA46ADBAE39}"/>
              </a:ext>
            </a:extLst>
          </p:cNvPr>
          <p:cNvSpPr txBox="1"/>
          <p:nvPr/>
        </p:nvSpPr>
        <p:spPr>
          <a:xfrm>
            <a:off x="1013460" y="1845945"/>
            <a:ext cx="7873365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　　本書では、筆者が認知症の母親と２年半の間、脳科学者として冷静に分析しするところもあ</a:t>
            </a:r>
            <a:endParaRPr kumimoji="1" lang="en-US" altLang="ja-JP" sz="1400" dirty="0"/>
          </a:p>
          <a:p>
            <a:r>
              <a:rPr kumimoji="1" lang="ja-JP" altLang="en-US" sz="1400" dirty="0"/>
              <a:t>　れば、生活を共にするからこそ、これまでの母親と異なる不可解な行動への理解や、これまで</a:t>
            </a:r>
            <a:endParaRPr kumimoji="1" lang="en-US" altLang="ja-JP" sz="1400" dirty="0"/>
          </a:p>
          <a:p>
            <a:r>
              <a:rPr kumimoji="1" lang="ja-JP" altLang="en-US" sz="1400" dirty="0"/>
              <a:t>　と変わらぬ感情表現等細かい部分が書かれているなど、人間らしさを感じ、共感する部分もあ</a:t>
            </a:r>
            <a:endParaRPr kumimoji="1" lang="en-US" altLang="ja-JP" sz="1400" dirty="0"/>
          </a:p>
          <a:p>
            <a:r>
              <a:rPr kumimoji="1" lang="ja-JP" altLang="en-US" sz="1400" dirty="0"/>
              <a:t>　りました。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それは、病気に向き合う医師のように第三者的な視点ではなく、母親と娘が共に生活し、認</a:t>
            </a:r>
            <a:endParaRPr kumimoji="1" lang="en-US" altLang="ja-JP" sz="1400" dirty="0"/>
          </a:p>
          <a:p>
            <a:r>
              <a:rPr kumimoji="1" lang="ja-JP" altLang="en-US" sz="1400" dirty="0"/>
              <a:t>　知症と向き合う中での脳科学者としての視点だからこそ、気づくことが多いと思います。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筆者が「初めに」で考察を述べている部分について抜粋します。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en-US" altLang="ja-JP" sz="1400" dirty="0">
                <a:solidFill>
                  <a:srgbClr val="FF0000"/>
                </a:solidFill>
              </a:rPr>
              <a:t>『</a:t>
            </a:r>
            <a:r>
              <a:rPr kumimoji="1" lang="ja-JP" altLang="en-US" sz="1400" dirty="0"/>
              <a:t>　次第に記憶を失っていく母を記録する。それは「様々なことができなくなっていく」という　</a:t>
            </a:r>
            <a:endParaRPr kumimoji="1" lang="en-US" altLang="ja-JP" sz="1400" dirty="0"/>
          </a:p>
          <a:p>
            <a:r>
              <a:rPr kumimoji="1" lang="ja-JP" altLang="en-US" sz="1400" dirty="0"/>
              <a:t>　事実に直面することでありながら、「母に残っているものは何か」を発見する過程でもあった。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そして、何ができる／できないという視点で母を見ると、母が母でなくなっていくようで怖</a:t>
            </a:r>
            <a:endParaRPr kumimoji="1" lang="en-US" altLang="ja-JP" sz="1400" dirty="0"/>
          </a:p>
          <a:p>
            <a:r>
              <a:rPr kumimoji="1" lang="ja-JP" altLang="en-US" sz="1400" dirty="0"/>
              <a:t>　かった。だが母の反応の中には、まだ変わらぬ母の姿もあった。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やがて私は、「母らしさ」とは何かついて考えることになる。つまりこういう問いだ。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人は、以前にいできたことができなくなったとしたら、それは「その人らしさ」を失うこと</a:t>
            </a:r>
            <a:endParaRPr kumimoji="1" lang="en-US" altLang="ja-JP" sz="1400" dirty="0"/>
          </a:p>
          <a:p>
            <a:r>
              <a:rPr kumimoji="1" lang="ja-JP" altLang="en-US" sz="1400" dirty="0"/>
              <a:t>　になるのだろうか？</a:t>
            </a:r>
            <a:endParaRPr kumimoji="1" lang="en-US" altLang="ja-JP" sz="1400" dirty="0"/>
          </a:p>
          <a:p>
            <a:r>
              <a:rPr kumimoji="1" lang="ja-JP" altLang="en-US" sz="1400" dirty="0"/>
              <a:t>　　その人の記憶こそが、はたして「その人らしさ」をつくっているのだろうか？</a:t>
            </a:r>
            <a:endParaRPr kumimoji="1" lang="en-US" altLang="ja-JP" sz="1400" dirty="0"/>
          </a:p>
          <a:p>
            <a:r>
              <a:rPr kumimoji="1" lang="ja-JP" altLang="en-US" sz="1400" dirty="0"/>
              <a:t>　　私は、脳の働きの中でも特に、感情を専門に研究してきた。それが認知症が「その人らし</a:t>
            </a:r>
            <a:endParaRPr kumimoji="1" lang="en-US" altLang="ja-JP" sz="1400" dirty="0"/>
          </a:p>
          <a:p>
            <a:r>
              <a:rPr kumimoji="1" lang="ja-JP" altLang="en-US" sz="1400" dirty="0"/>
              <a:t>　さ」に与える影響について思わぬ考察をもたらす結果となった。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認知症は非常にゆっくりと進行する。失う過程がゆっくりであるからこそ、人の変化を意識</a:t>
            </a:r>
            <a:endParaRPr kumimoji="1" lang="en-US" altLang="ja-JP" sz="1400" dirty="0"/>
          </a:p>
          <a:p>
            <a:r>
              <a:rPr kumimoji="1" lang="ja-JP" altLang="en-US" sz="1400" dirty="0"/>
              <a:t>　することができ、またその変化に慣れる時間や、考える時間がたくさんあった。　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』</a:t>
            </a:r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としています。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そして、本人に情報を伝えることを工夫し、うまく情報が伝われば、いままでと同じ感情の</a:t>
            </a:r>
            <a:endParaRPr kumimoji="1" lang="en-US" altLang="ja-JP" sz="1400" dirty="0"/>
          </a:p>
          <a:p>
            <a:r>
              <a:rPr kumimoji="1" lang="ja-JP" altLang="en-US" sz="1400" dirty="0"/>
              <a:t>　反応が引き出せることも可能であるとしています。認知症でも体の反応や感情の部分は、最後</a:t>
            </a:r>
            <a:endParaRPr kumimoji="1" lang="en-US" altLang="ja-JP" sz="1400" dirty="0"/>
          </a:p>
          <a:p>
            <a:r>
              <a:rPr kumimoji="1" lang="ja-JP" altLang="en-US" sz="1400" dirty="0"/>
              <a:t>　まで残りやすいとされています。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夫や子供に対する愛情表現も、本人にちゃんと情報が伝われば、引き出せることが可能です。　　</a:t>
            </a:r>
            <a:endParaRPr kumimoji="1" lang="en-US" altLang="ja-JP" sz="1400" dirty="0"/>
          </a:p>
          <a:p>
            <a:r>
              <a:rPr kumimoji="1" lang="ja-JP" altLang="en-US" sz="1400" dirty="0"/>
              <a:t>　その部分に「その人らしさ」がみられるのではと思います。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本書は、脳科学者として、認知症の方の脳をつかさどる各部分の障害により、その人の不可</a:t>
            </a:r>
            <a:endParaRPr kumimoji="1" lang="en-US" altLang="ja-JP" sz="1400" dirty="0"/>
          </a:p>
          <a:p>
            <a:r>
              <a:rPr kumimoji="1" lang="ja-JP" altLang="en-US" sz="1400" dirty="0"/>
              <a:t>　解な言動、行動、症状分析も参考になりますが、やはり自分の母親をよく知っている娘だから</a:t>
            </a:r>
            <a:endParaRPr kumimoji="1" lang="en-US" altLang="ja-JP" sz="1400" dirty="0"/>
          </a:p>
          <a:p>
            <a:r>
              <a:rPr kumimoji="1" lang="ja-JP" altLang="en-US" sz="1400" dirty="0"/>
              <a:t>　こそ、その接し方に応じて、母親らしらを見出し、感じることができたのだと思います。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第三者的な分析や考察でなく、当事者として書かれている点で、参考になる書籍であると思</a:t>
            </a:r>
            <a:endParaRPr kumimoji="1" lang="en-US" altLang="ja-JP" sz="1400" dirty="0"/>
          </a:p>
          <a:p>
            <a:r>
              <a:rPr kumimoji="1" lang="ja-JP" altLang="en-US" sz="1400" dirty="0"/>
              <a:t>　いました。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　　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　　　　　　　　　　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令和２年７月　コロナ</a:t>
            </a:r>
            <a:r>
              <a:rPr kumimoji="1" lang="ja-JP" altLang="en-US" sz="1400"/>
              <a:t>と長雨から「あの平常の毎日」を願って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5820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726</Words>
  <Application>Microsoft Office PowerPoint</Application>
  <PresentationFormat>A3 297x420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N-R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tsugamura-m@outlook.jp</dc:creator>
  <cp:lastModifiedBy>tsugamura-m@outlook.jp</cp:lastModifiedBy>
  <cp:revision>19</cp:revision>
  <dcterms:created xsi:type="dcterms:W3CDTF">2020-07-17T07:57:07Z</dcterms:created>
  <dcterms:modified xsi:type="dcterms:W3CDTF">2020-07-18T01:55:25Z</dcterms:modified>
</cp:coreProperties>
</file>