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60" r:id="rId3"/>
    <p:sldId id="261" r:id="rId4"/>
    <p:sldId id="263" r:id="rId5"/>
    <p:sldId id="257" r:id="rId6"/>
    <p:sldId id="262" r:id="rId7"/>
    <p:sldId id="258" r:id="rId8"/>
    <p:sldId id="259" r:id="rId9"/>
    <p:sldId id="264" r:id="rId10"/>
    <p:sldId id="265" r:id="rId11"/>
    <p:sldId id="266" r:id="rId12"/>
    <p:sldId id="267" r:id="rId13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452" autoAdjust="0"/>
    <p:restoredTop sz="94660"/>
  </p:normalViewPr>
  <p:slideViewPr>
    <p:cSldViewPr snapToGrid="0">
      <p:cViewPr varScale="1">
        <p:scale>
          <a:sx n="85" d="100"/>
          <a:sy n="85" d="100"/>
        </p:scale>
        <p:origin x="132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0" y="758952"/>
            <a:ext cx="817245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3791" y="4455621"/>
            <a:ext cx="817245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D94F3-CECC-48D3-8001-E4C94F876ABC}" type="datetimeFigureOut">
              <a:rPr kumimoji="1" lang="ja-JP" altLang="en-US" smtClean="0"/>
              <a:t>2024/2/2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2C76E-985F-42FD-92F7-2BB41CD5BCB7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81223" y="4343400"/>
            <a:ext cx="80238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9799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D94F3-CECC-48D3-8001-E4C94F876ABC}" type="datetimeFigureOut">
              <a:rPr kumimoji="1" lang="ja-JP" altLang="en-US" smtClean="0"/>
              <a:t>2024/2/2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2C76E-985F-42FD-92F7-2BB41CD5BC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4701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412302"/>
            <a:ext cx="2135981" cy="575989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412302"/>
            <a:ext cx="6284119" cy="5759898"/>
          </a:xfrm>
        </p:spPr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D94F3-CECC-48D3-8001-E4C94F876ABC}" type="datetimeFigureOut">
              <a:rPr kumimoji="1" lang="ja-JP" altLang="en-US" smtClean="0"/>
              <a:t>2024/2/2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2C76E-985F-42FD-92F7-2BB41CD5BC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1466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D94F3-CECC-48D3-8001-E4C94F876ABC}" type="datetimeFigureOut">
              <a:rPr kumimoji="1" lang="ja-JP" altLang="en-US" smtClean="0"/>
              <a:t>2024/2/2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2C76E-985F-42FD-92F7-2BB41CD5BC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261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40" y="758952"/>
            <a:ext cx="817245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40" y="4453128"/>
            <a:ext cx="817245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D94F3-CECC-48D3-8001-E4C94F876ABC}" type="datetimeFigureOut">
              <a:rPr kumimoji="1" lang="ja-JP" altLang="en-US" smtClean="0"/>
              <a:t>2024/2/2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2C76E-985F-42FD-92F7-2BB41CD5BCB7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81223" y="4343400"/>
            <a:ext cx="80238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9950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1540" y="1845734"/>
            <a:ext cx="401193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52060" y="1845735"/>
            <a:ext cx="401193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D94F3-CECC-48D3-8001-E4C94F876ABC}" type="datetimeFigureOut">
              <a:rPr kumimoji="1" lang="ja-JP" altLang="en-US" smtClean="0"/>
              <a:t>2024/2/2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2C76E-985F-42FD-92F7-2BB41CD5BC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3363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40" y="1846052"/>
            <a:ext cx="401193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1540" y="2582334"/>
            <a:ext cx="401193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52060" y="1846052"/>
            <a:ext cx="401193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52060" y="2582334"/>
            <a:ext cx="401193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D94F3-CECC-48D3-8001-E4C94F876ABC}" type="datetimeFigureOut">
              <a:rPr kumimoji="1" lang="ja-JP" altLang="en-US" smtClean="0"/>
              <a:t>2024/2/2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2C76E-985F-42FD-92F7-2BB41CD5BC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7404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D94F3-CECC-48D3-8001-E4C94F876ABC}" type="datetimeFigureOut">
              <a:rPr kumimoji="1" lang="ja-JP" altLang="en-US" smtClean="0"/>
              <a:t>2024/2/2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2C76E-985F-42FD-92F7-2BB41CD5BC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7282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D94F3-CECC-48D3-8001-E4C94F876ABC}" type="datetimeFigureOut">
              <a:rPr kumimoji="1" lang="ja-JP" altLang="en-US" smtClean="0"/>
              <a:t>2024/2/2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2C76E-985F-42FD-92F7-2BB41CD5BC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3051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" y="0"/>
            <a:ext cx="329126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282557" y="0"/>
            <a:ext cx="5200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594359"/>
            <a:ext cx="2600325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0488" y="731520"/>
            <a:ext cx="5274945" cy="52578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1475" y="2926080"/>
            <a:ext cx="2600325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78229" y="6459787"/>
            <a:ext cx="2127540" cy="365125"/>
          </a:xfrm>
        </p:spPr>
        <p:txBody>
          <a:bodyPr/>
          <a:lstStyle>
            <a:lvl1pPr algn="l">
              <a:defRPr/>
            </a:lvl1pPr>
          </a:lstStyle>
          <a:p>
            <a:fld id="{C37D94F3-CECC-48D3-8001-E4C94F876ABC}" type="datetimeFigureOut">
              <a:rPr kumimoji="1" lang="ja-JP" altLang="en-US" smtClean="0"/>
              <a:t>2024/2/2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900487" y="6459787"/>
            <a:ext cx="3776663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12C76E-985F-42FD-92F7-2BB41CD5BC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6750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903421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3" y="491507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40" y="5074920"/>
            <a:ext cx="8217337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4" y="0"/>
            <a:ext cx="9905988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1540" y="5907024"/>
            <a:ext cx="822198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D94F3-CECC-48D3-8001-E4C94F876ABC}" type="datetimeFigureOut">
              <a:rPr kumimoji="1" lang="ja-JP" altLang="en-US" smtClean="0"/>
              <a:t>2024/2/2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2C76E-985F-42FD-92F7-2BB41CD5BC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30014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9906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6"/>
            <a:ext cx="9906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39" y="1845734"/>
            <a:ext cx="817245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1542" y="6459787"/>
            <a:ext cx="2008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C37D94F3-CECC-48D3-8001-E4C94F876ABC}" type="datetimeFigureOut">
              <a:rPr kumimoji="1" lang="ja-JP" altLang="en-US" smtClean="0"/>
              <a:t>2024/2/2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95026" y="6459787"/>
            <a:ext cx="39185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44123" y="6459787"/>
            <a:ext cx="1066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CC12C76E-985F-42FD-92F7-2BB41CD5BCB7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969745" y="1737845"/>
            <a:ext cx="8098155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5293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kumimoji="1"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kumimoji="1"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2EB4B818-74CB-D762-E1D7-C30428CEA2D0}"/>
              </a:ext>
            </a:extLst>
          </p:cNvPr>
          <p:cNvSpPr/>
          <p:nvPr/>
        </p:nvSpPr>
        <p:spPr>
          <a:xfrm>
            <a:off x="499304" y="1524309"/>
            <a:ext cx="9063318" cy="3829896"/>
          </a:xfrm>
          <a:prstGeom prst="rect">
            <a:avLst/>
          </a:prstGeom>
          <a:noFill/>
        </p:spPr>
        <p:txBody>
          <a:bodyPr wrap="square" lIns="74295" tIns="37148" rIns="74295" bIns="37148">
            <a:spAutoFit/>
          </a:bodyPr>
          <a:lstStyle/>
          <a:p>
            <a:pPr algn="ctr"/>
            <a:r>
              <a:rPr lang="ja-JP" altLang="en-US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所有者不明土地問題に関する法改正</a:t>
            </a:r>
            <a:endParaRPr lang="en-US" altLang="ja-JP" sz="4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endParaRPr lang="en-US" altLang="ja-JP" sz="4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r>
              <a:rPr lang="ja-JP" altLang="en-US" sz="4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第１回　不動産登記法の改正</a:t>
            </a:r>
            <a:endParaRPr lang="en-US" altLang="ja-JP" sz="4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r>
              <a:rPr kumimoji="1" lang="ja-JP" alt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「相続登記の義務化」の新設</a:t>
            </a:r>
            <a:endParaRPr lang="ja-JP" altLang="en-US" sz="4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endParaRPr lang="en-US" altLang="ja-JP" sz="4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r>
              <a:rPr lang="ja-JP" altLang="en-US" sz="4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　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2AA350C9-C4F3-AAC5-F3A2-6156998A5A2F}"/>
              </a:ext>
            </a:extLst>
          </p:cNvPr>
          <p:cNvSpPr/>
          <p:nvPr/>
        </p:nvSpPr>
        <p:spPr>
          <a:xfrm>
            <a:off x="801251" y="6469067"/>
            <a:ext cx="7595287" cy="250134"/>
          </a:xfrm>
          <a:prstGeom prst="rect">
            <a:avLst/>
          </a:prstGeom>
          <a:noFill/>
        </p:spPr>
        <p:txBody>
          <a:bodyPr wrap="square" lIns="74295" tIns="37148" rIns="74295" bIns="37148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138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138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869367D6-50C1-0B43-1C13-A73F66193B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00078" y="22521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718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35DB42B-847D-8425-1A51-7E9E7108EC80}"/>
              </a:ext>
            </a:extLst>
          </p:cNvPr>
          <p:cNvSpPr txBox="1"/>
          <p:nvPr/>
        </p:nvSpPr>
        <p:spPr>
          <a:xfrm>
            <a:off x="376518" y="242047"/>
            <a:ext cx="926054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ｴ</a:t>
            </a:r>
            <a:r>
              <a:rPr lang="en-US" altLang="ja-JP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.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相続登記の申請義務を負う者がＤＶ被害者であり、その生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命・身体に危害が及ぶおそれがある状態にあって避難を余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儀なくされている場合</a:t>
            </a:r>
            <a:b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ｵ</a:t>
            </a:r>
            <a:r>
              <a:rPr lang="en-US" altLang="ja-JP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.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相続登記の申請義務を負う者が経済的に困窮しているため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に登記に要する費用を負担する能力がない場合</a:t>
            </a:r>
          </a:p>
          <a:p>
            <a:pPr algn="l" fontAlgn="base"/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➂　経過措置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相続登記の申請義務化に関する規定は、施行日である令和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６年４月１日より前に開始した相続によって不動産を取得し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た場合であっても適用されますが、相続等により所有権を取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得したことを知った日又は上記施行日のいずれか遅い日から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３年以内に相続登記を申請すれば、申請義務を履行したこと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になります（一部改正法附則第５条第６項）。</a:t>
            </a:r>
          </a:p>
          <a:p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1FB88AB-21E2-6E86-7C8B-514B57D1BB9D}"/>
              </a:ext>
            </a:extLst>
          </p:cNvPr>
          <p:cNvSpPr/>
          <p:nvPr/>
        </p:nvSpPr>
        <p:spPr>
          <a:xfrm>
            <a:off x="801251" y="6469067"/>
            <a:ext cx="7595287" cy="250134"/>
          </a:xfrm>
          <a:prstGeom prst="rect">
            <a:avLst/>
          </a:prstGeom>
          <a:noFill/>
        </p:spPr>
        <p:txBody>
          <a:bodyPr wrap="square" lIns="74295" tIns="37148" rIns="74295" bIns="37148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138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138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0326584B-B76A-432C-FCF2-A010E36063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40619" y="199222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735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3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D9666EB-B96E-0BEB-7C1E-D2F7A1A135BD}"/>
              </a:ext>
            </a:extLst>
          </p:cNvPr>
          <p:cNvSpPr txBox="1"/>
          <p:nvPr/>
        </p:nvSpPr>
        <p:spPr>
          <a:xfrm>
            <a:off x="502024" y="322729"/>
            <a:ext cx="9215717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５．「相続人申告登記」の新設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212529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改正法では、相続登記の義務化と併せて、相続人が登記名義</a:t>
            </a:r>
            <a:endParaRPr lang="en-US" altLang="ja-JP" sz="2400" b="0" i="0" dirty="0">
              <a:solidFill>
                <a:srgbClr val="212529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212529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solidFill>
                  <a:srgbClr val="212529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人の法定相続人である旨を申し出ることで、相続登記の申請義</a:t>
            </a:r>
            <a:endParaRPr lang="en-US" altLang="ja-JP" sz="2400" b="0" i="0" dirty="0">
              <a:solidFill>
                <a:srgbClr val="212529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212529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solidFill>
                  <a:srgbClr val="212529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務を果たしたことにするという規定が設けられました。</a:t>
            </a:r>
            <a:endParaRPr lang="en-US" altLang="ja-JP" sz="2400" b="0" i="0" dirty="0">
              <a:solidFill>
                <a:srgbClr val="212529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212529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212529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この相続人申告登記は、相続人一人ひとりが単独で申告する</a:t>
            </a:r>
            <a:endParaRPr lang="en-US" altLang="ja-JP" sz="2400" b="0" i="0" dirty="0">
              <a:solidFill>
                <a:srgbClr val="212529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212529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solidFill>
                  <a:srgbClr val="212529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ことができ、添付書面も簡略化されているため、相続登記の申</a:t>
            </a:r>
            <a:endParaRPr lang="en-US" altLang="ja-JP" sz="2400" b="0" i="0" dirty="0">
              <a:solidFill>
                <a:srgbClr val="212529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212529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solidFill>
                  <a:srgbClr val="212529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請義務を簡易に履行することが可能になります。</a:t>
            </a:r>
            <a:endParaRPr lang="en-US" altLang="ja-JP" sz="2400" b="0" i="0" dirty="0">
              <a:solidFill>
                <a:srgbClr val="212529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）不動産登記法の条文の解説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相続登記の申請義務を負う者が、登記官に対し、対象とな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る不動産を個別に特定した上で、所有権登記名義人について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相続が開始した旨と、自らがその相続人である旨の申出（不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動産登記法第７６条の３第１項）をした場合に、登記官が審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査の上、申出をした相続人の氏名、住所等を職権で所有権の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登記に付記するもの（同条第３項）。</a:t>
            </a:r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C278F0D-2337-C0A7-2542-E2EB00A2028E}"/>
              </a:ext>
            </a:extLst>
          </p:cNvPr>
          <p:cNvSpPr/>
          <p:nvPr/>
        </p:nvSpPr>
        <p:spPr>
          <a:xfrm>
            <a:off x="801251" y="6469067"/>
            <a:ext cx="7595287" cy="250134"/>
          </a:xfrm>
          <a:prstGeom prst="rect">
            <a:avLst/>
          </a:prstGeom>
          <a:noFill/>
        </p:spPr>
        <p:txBody>
          <a:bodyPr wrap="square" lIns="74295" tIns="37148" rIns="74295" bIns="37148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138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138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A5E22C36-FBF1-AE94-62C0-AFB0AD6933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89090" y="32272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870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3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488F33B-C230-0004-14EC-15359601B936}"/>
              </a:ext>
            </a:extLst>
          </p:cNvPr>
          <p:cNvSpPr txBox="1"/>
          <p:nvPr/>
        </p:nvSpPr>
        <p:spPr>
          <a:xfrm>
            <a:off x="591670" y="412376"/>
            <a:ext cx="924261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これにより、相続人申告登記の申出をした者は、相続登記の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申請義務を履行したものとみなされます（同条第</a:t>
            </a:r>
            <a:r>
              <a:rPr lang="en-US" altLang="ja-JP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項、第</a:t>
            </a:r>
            <a:r>
              <a:rPr lang="en-US" altLang="ja-JP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項）。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但し、遺産分割後の申請義務については、この相続人申告登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記の申出により履行することはできません</a:t>
            </a:r>
            <a:r>
              <a:rPr lang="en-US" altLang="ja-JP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(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同条第</a:t>
            </a:r>
            <a:r>
              <a:rPr lang="en-US" altLang="ja-JP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項括弧書</a:t>
            </a:r>
            <a:r>
              <a:rPr lang="en-US" altLang="ja-JP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)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。</a:t>
            </a:r>
            <a:b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なお、相続人申告登記は、相続等による権利移転を公示する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ものではなく（所有権登記名義人に相続が開始したこと及び当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該登記名義人の法定相続人とみられる者の氏名、住所等を公示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するにとどまる。）、また、申出をした相続人以外の法定相続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人の氏名、住所等や各法定相続人の持分は登記されません。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endParaRPr lang="en-US" altLang="ja-JP" sz="2400" dirty="0">
              <a:solidFill>
                <a:srgbClr val="444444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0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（参考）</a:t>
            </a:r>
            <a:endParaRPr lang="en-US" altLang="ja-JP" sz="20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0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・民法等一部改正法・相続土地国庫帰属法の概要（法務省）</a:t>
            </a:r>
            <a:endParaRPr lang="en-US" altLang="ja-JP" sz="2000" dirty="0">
              <a:solidFill>
                <a:srgbClr val="444444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0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・所有者不明土地の解消に向けた民事基本法の見直し（法務省）</a:t>
            </a:r>
            <a:endParaRPr lang="en-US" altLang="ja-JP" sz="20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0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・相続法の申請義務化に関するＱ＆Ａ（法務省）</a:t>
            </a:r>
            <a:endParaRPr lang="en-US" altLang="ja-JP" sz="20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endParaRPr lang="ja-JP" altLang="en-US" sz="20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ja-JP" altLang="en-US" sz="2400" dirty="0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1808F83-948E-05F7-0D6D-A5FF388C3D5E}"/>
              </a:ext>
            </a:extLst>
          </p:cNvPr>
          <p:cNvSpPr/>
          <p:nvPr/>
        </p:nvSpPr>
        <p:spPr>
          <a:xfrm>
            <a:off x="801251" y="6469067"/>
            <a:ext cx="7595287" cy="250134"/>
          </a:xfrm>
          <a:prstGeom prst="rect">
            <a:avLst/>
          </a:prstGeom>
          <a:noFill/>
        </p:spPr>
        <p:txBody>
          <a:bodyPr wrap="square" lIns="74295" tIns="37148" rIns="74295" bIns="37148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138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138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7491A20B-B4E0-4594-BD17-89CB50AF7A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09678" y="374930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877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0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C7341CBF-8715-8A6A-2D78-4CB13EA3ADB2}"/>
              </a:ext>
            </a:extLst>
          </p:cNvPr>
          <p:cNvSpPr/>
          <p:nvPr/>
        </p:nvSpPr>
        <p:spPr>
          <a:xfrm>
            <a:off x="801251" y="6469067"/>
            <a:ext cx="7595287" cy="250134"/>
          </a:xfrm>
          <a:prstGeom prst="rect">
            <a:avLst/>
          </a:prstGeom>
          <a:noFill/>
        </p:spPr>
        <p:txBody>
          <a:bodyPr wrap="square" lIns="74295" tIns="37148" rIns="74295" bIns="37148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138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138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BF78F15-90CD-2155-2216-54F9D8B1C503}"/>
              </a:ext>
            </a:extLst>
          </p:cNvPr>
          <p:cNvSpPr txBox="1"/>
          <p:nvPr/>
        </p:nvSpPr>
        <p:spPr>
          <a:xfrm>
            <a:off x="409903" y="315310"/>
            <a:ext cx="9301656" cy="717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１．土地の所有者不明問題の解決策としての法律改正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近年、相続登記がされないことにより、所有者が判明しない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土地や判明しても所在が不明で連絡が取れない「所在者不明土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地」が多数あります。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その原因は、相続登記がされないまま長年放置されているこ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とや住所や名前が変更されても登記されていないケースが多く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みられます。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今回の法改正はのポイントは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①　所有者不明土地の発生防止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②　すでに発生している所有者不明土地の利用の円滑化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の両面から、民法や不動産登記法等を見直す内容となってい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また、所有者不明土地の発生予防策として、新たに相続した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土地を手放すための相続土地国庫帰属法が制定されました。　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EC66B753-78B1-B68D-FD89-09ABC98D55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13961" y="15170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319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9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3653D647-1DE0-8A58-1DB5-4B008E12C0BF}"/>
              </a:ext>
            </a:extLst>
          </p:cNvPr>
          <p:cNvSpPr/>
          <p:nvPr/>
        </p:nvSpPr>
        <p:spPr>
          <a:xfrm>
            <a:off x="801251" y="6469067"/>
            <a:ext cx="7595287" cy="250134"/>
          </a:xfrm>
          <a:prstGeom prst="rect">
            <a:avLst/>
          </a:prstGeom>
          <a:noFill/>
        </p:spPr>
        <p:txBody>
          <a:bodyPr wrap="square" lIns="74295" tIns="37148" rIns="74295" bIns="37148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138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138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67A7E53-005F-9F94-8E30-49E0C9FBCD64}"/>
              </a:ext>
            </a:extLst>
          </p:cNvPr>
          <p:cNvSpPr txBox="1"/>
          <p:nvPr/>
        </p:nvSpPr>
        <p:spPr>
          <a:xfrm>
            <a:off x="483477" y="308300"/>
            <a:ext cx="9422523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２．法律改正等の施行日とその内容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graphicFrame>
        <p:nvGraphicFramePr>
          <p:cNvPr id="5" name="表 4">
            <a:extLst>
              <a:ext uri="{FF2B5EF4-FFF2-40B4-BE49-F238E27FC236}">
                <a16:creationId xmlns:a16="http://schemas.microsoft.com/office/drawing/2014/main" id="{7344F640-9F4A-364D-0E9F-0F782506FE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4672372"/>
              </p:ext>
            </p:extLst>
          </p:nvPr>
        </p:nvGraphicFramePr>
        <p:xfrm>
          <a:off x="801251" y="893483"/>
          <a:ext cx="8889595" cy="2346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89595">
                  <a:extLst>
                    <a:ext uri="{9D8B030D-6E8A-4147-A177-3AD203B41FA5}">
                      <a16:colId xmlns:a16="http://schemas.microsoft.com/office/drawing/2014/main" val="15299317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2200" dirty="0"/>
                        <a:t>◆　令和５年４月１日施行</a:t>
                      </a:r>
                      <a:endParaRPr kumimoji="1" lang="en-US" altLang="ja-JP" sz="22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3657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　</a:t>
                      </a:r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➀　民法の改正（不明土地の利用・管理を円滑に）</a:t>
                      </a:r>
                      <a:endParaRPr kumimoji="1" lang="en-US" altLang="ja-JP" sz="200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  <a:p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　　　・共有</a:t>
                      </a:r>
                      <a:endParaRPr kumimoji="1" lang="en-US" altLang="ja-JP" sz="200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  <a:p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　　　・相隣関係</a:t>
                      </a:r>
                      <a:endParaRPr kumimoji="1" lang="en-US" altLang="ja-JP" sz="200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  <a:p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　　　・財産管理制度</a:t>
                      </a:r>
                      <a:endParaRPr kumimoji="1" lang="en-US" altLang="ja-JP" sz="200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  <a:p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　　　・相続制度の見直し</a:t>
                      </a:r>
                      <a:endParaRPr kumimoji="1" lang="en-US" altLang="ja-JP" sz="200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  <a:p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　②　相続土地国庫帰属法の制定（望まず相続した土地を国に）</a:t>
                      </a:r>
                      <a:endParaRPr kumimoji="1" lang="en-US" altLang="ja-JP" sz="200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912269"/>
                  </a:ext>
                </a:extLst>
              </a:tr>
            </a:tbl>
          </a:graphicData>
        </a:graphic>
      </p:graphicFrame>
      <p:graphicFrame>
        <p:nvGraphicFramePr>
          <p:cNvPr id="6" name="表 5">
            <a:extLst>
              <a:ext uri="{FF2B5EF4-FFF2-40B4-BE49-F238E27FC236}">
                <a16:creationId xmlns:a16="http://schemas.microsoft.com/office/drawing/2014/main" id="{048FFE2B-1875-06A8-DC2F-7B30A93C52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0349145"/>
              </p:ext>
            </p:extLst>
          </p:nvPr>
        </p:nvGraphicFramePr>
        <p:xfrm>
          <a:off x="801251" y="3508487"/>
          <a:ext cx="8880630" cy="2346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80630">
                  <a:extLst>
                    <a:ext uri="{9D8B030D-6E8A-4147-A177-3AD203B41FA5}">
                      <a16:colId xmlns:a16="http://schemas.microsoft.com/office/drawing/2014/main" val="1529931797"/>
                    </a:ext>
                  </a:extLst>
                </a:gridCol>
              </a:tblGrid>
              <a:tr h="366343">
                <a:tc>
                  <a:txBody>
                    <a:bodyPr/>
                    <a:lstStyle/>
                    <a:p>
                      <a:r>
                        <a:rPr kumimoji="1" lang="ja-JP" altLang="en-US" sz="2200" dirty="0"/>
                        <a:t>◆　令和６年４月１日施行</a:t>
                      </a:r>
                      <a:endParaRPr kumimoji="1" lang="en-US" altLang="ja-JP" sz="22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3657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　</a:t>
                      </a:r>
                      <a:r>
                        <a:rPr kumimoji="1" lang="en-US" altLang="ja-JP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《</a:t>
                      </a:r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不動産登記法の改正（登記を最新の状態に）</a:t>
                      </a:r>
                      <a:r>
                        <a:rPr kumimoji="1" lang="en-US" altLang="ja-JP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》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　　　・相続登記の義務化</a:t>
                      </a:r>
                      <a:endParaRPr kumimoji="1" lang="en-US" altLang="ja-JP" sz="200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　　　・相続人申告登記（相続登記に代わる簡易の手続）</a:t>
                      </a:r>
                      <a:endParaRPr kumimoji="1" lang="en-US" altLang="ja-JP" sz="200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　　　・法人の登記事項の直し（会社法人番号の追加）</a:t>
                      </a:r>
                      <a:endParaRPr kumimoji="1" lang="en-US" altLang="ja-JP" sz="200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　　　・外国居住の登記名義人の登記事項の見直し</a:t>
                      </a:r>
                      <a:r>
                        <a:rPr kumimoji="1" lang="en-US" altLang="ja-JP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(</a:t>
                      </a:r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国内の連絡事項の追加</a:t>
                      </a:r>
                      <a:r>
                        <a:rPr kumimoji="1" lang="en-US" altLang="ja-JP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　　　・</a:t>
                      </a:r>
                      <a:r>
                        <a:rPr kumimoji="1" lang="en-US" altLang="ja-JP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DV</a:t>
                      </a:r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被害者等を保護するための住所公開の見直し</a:t>
                      </a:r>
                      <a:endParaRPr kumimoji="1" lang="en-US" altLang="ja-JP" sz="200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912269"/>
                  </a:ext>
                </a:extLst>
              </a:tr>
            </a:tbl>
          </a:graphicData>
        </a:graphic>
      </p:graphicFrame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8C2ECC8E-2801-9CC4-F7B5-0AADD22FB4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02854" y="3347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925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6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表 6">
            <a:extLst>
              <a:ext uri="{FF2B5EF4-FFF2-40B4-BE49-F238E27FC236}">
                <a16:creationId xmlns:a16="http://schemas.microsoft.com/office/drawing/2014/main" id="{33210D0F-C0AF-87A8-075D-F5486B3EC4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2620890"/>
              </p:ext>
            </p:extLst>
          </p:nvPr>
        </p:nvGraphicFramePr>
        <p:xfrm>
          <a:off x="878539" y="216734"/>
          <a:ext cx="8848167" cy="2042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48167">
                  <a:extLst>
                    <a:ext uri="{9D8B030D-6E8A-4147-A177-3AD203B41FA5}">
                      <a16:colId xmlns:a16="http://schemas.microsoft.com/office/drawing/2014/main" val="15299317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2200" dirty="0"/>
                        <a:t>◆　令和８年４月１日施行予定</a:t>
                      </a:r>
                      <a:endParaRPr kumimoji="1" lang="en-US" altLang="ja-JP" sz="22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3657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《</a:t>
                      </a:r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不動産登記法の改正（登記を最新の状態に）</a:t>
                      </a:r>
                      <a:r>
                        <a:rPr kumimoji="1" lang="en-US" altLang="ja-JP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》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　　・　住所等の変更登記の義務化</a:t>
                      </a:r>
                      <a:endParaRPr kumimoji="1" lang="en-US" altLang="ja-JP" sz="200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　　・　登記官の職権による死亡情報などの登記</a:t>
                      </a:r>
                      <a:endParaRPr kumimoji="1" lang="en-US" altLang="ja-JP" sz="200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　　・　登記官の職権による住所変更などの登記</a:t>
                      </a:r>
                      <a:endParaRPr kumimoji="1" lang="en-US" altLang="ja-JP" sz="200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　　・　所有不動産登記記録証明制度</a:t>
                      </a:r>
                      <a:endParaRPr kumimoji="1" lang="en-US" altLang="ja-JP" sz="200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912269"/>
                  </a:ext>
                </a:extLst>
              </a:tr>
            </a:tbl>
          </a:graphicData>
        </a:graphic>
      </p:graphicFrame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04899E1-01CC-DFD7-876B-0E0ED8A651F6}"/>
              </a:ext>
            </a:extLst>
          </p:cNvPr>
          <p:cNvSpPr txBox="1"/>
          <p:nvPr/>
        </p:nvSpPr>
        <p:spPr>
          <a:xfrm>
            <a:off x="528918" y="2420471"/>
            <a:ext cx="93143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今回のセミナー案内では、令和６年４月１日に施行される、不動産登記法の「相続登記の義務化」と「相続人申告登記」について解説します。</a:t>
            </a: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36710223-F51E-4DC6-C187-2AA42CA09E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70407" y="75045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074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7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395DC242-8926-762A-BEF2-B6E18673429A}"/>
              </a:ext>
            </a:extLst>
          </p:cNvPr>
          <p:cNvSpPr/>
          <p:nvPr/>
        </p:nvSpPr>
        <p:spPr>
          <a:xfrm>
            <a:off x="801251" y="6469067"/>
            <a:ext cx="7595287" cy="250134"/>
          </a:xfrm>
          <a:prstGeom prst="rect">
            <a:avLst/>
          </a:prstGeom>
          <a:noFill/>
        </p:spPr>
        <p:txBody>
          <a:bodyPr wrap="square" lIns="74295" tIns="37148" rIns="74295" bIns="37148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138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138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2C879D2-B7E9-A8AA-7E7B-F2001D411543}"/>
              </a:ext>
            </a:extLst>
          </p:cNvPr>
          <p:cNvSpPr txBox="1"/>
          <p:nvPr/>
        </p:nvSpPr>
        <p:spPr>
          <a:xfrm>
            <a:off x="251012" y="358588"/>
            <a:ext cx="9457764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３．従前の申請義務のある登記について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）表題登記の義務化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家を建てたら表題登記という物理的な状況等を法務局で登記し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以前から、表題登記は法律で義務化されており、新築した建物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を取得した者は、その所有権の取得した日から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カ月以内に、表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題登記の申請をしなければならないとされています。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(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不登法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47)</a:t>
            </a: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）表題登記を怠った場合の制裁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法律上、表題登記の申請を怠ったときは、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10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万円以上の過料に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処せられることになっています。（不登法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164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条）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実際、建物の表示登記（表題登記、表題登記の変更、滅失登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記）がされていないものは多数あります。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当初登記されていた建物は、取り壊され、または増築されてい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ますが、変更部分や取り壊した部分等を登記されていない案件は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多数ありますが、過料の制裁を受けたケースはほとんどないよう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です。</a:t>
            </a: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41D6E984-E9E5-7FE0-0AE4-9505E86220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40736" y="43621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754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8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9C5843A8-BBEB-DE5D-27E7-DDD33246C260}"/>
              </a:ext>
            </a:extLst>
          </p:cNvPr>
          <p:cNvSpPr/>
          <p:nvPr/>
        </p:nvSpPr>
        <p:spPr>
          <a:xfrm>
            <a:off x="801251" y="6469067"/>
            <a:ext cx="7595287" cy="250134"/>
          </a:xfrm>
          <a:prstGeom prst="rect">
            <a:avLst/>
          </a:prstGeom>
          <a:noFill/>
        </p:spPr>
        <p:txBody>
          <a:bodyPr wrap="square" lIns="74295" tIns="37148" rIns="74295" bIns="37148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138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138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FDFA8AD-CDE2-FA9A-3A4C-BB290EE61E60}"/>
              </a:ext>
            </a:extLst>
          </p:cNvPr>
          <p:cNvSpPr txBox="1"/>
          <p:nvPr/>
        </p:nvSpPr>
        <p:spPr>
          <a:xfrm>
            <a:off x="376518" y="277906"/>
            <a:ext cx="93501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現状の表題登記の際の過料に関する運用を見ると、今回新設さ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れる相続登記の義務を怠った場合に過料を科す場合も限られてく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るのではないかと思われ、今後の運用が注目されます。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95B9C785-C758-270C-769C-3B9350F15A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54384" y="118913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25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03A6C7E-6D78-A5C0-D02A-E9D8B2783DA5}"/>
              </a:ext>
            </a:extLst>
          </p:cNvPr>
          <p:cNvSpPr/>
          <p:nvPr/>
        </p:nvSpPr>
        <p:spPr>
          <a:xfrm>
            <a:off x="801251" y="6469067"/>
            <a:ext cx="7595287" cy="250134"/>
          </a:xfrm>
          <a:prstGeom prst="rect">
            <a:avLst/>
          </a:prstGeom>
          <a:noFill/>
        </p:spPr>
        <p:txBody>
          <a:bodyPr wrap="square" lIns="74295" tIns="37148" rIns="74295" bIns="37148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138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138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3B0F809-E8B2-E926-80FE-E65CF2D1F634}"/>
              </a:ext>
            </a:extLst>
          </p:cNvPr>
          <p:cNvSpPr txBox="1"/>
          <p:nvPr/>
        </p:nvSpPr>
        <p:spPr>
          <a:xfrm>
            <a:off x="286871" y="286871"/>
            <a:ext cx="9547411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４．「相続登記の義務化」の新設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「相続登記の申請義務化」は、相続登記の未了が所有者不明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土地の主要な発生原因となっていたことを踏まえ、所有者不明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土地の発生予防の観点から、相続登記の申請等を義務付けるも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のです。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以下の内容は令和６年４月１日施行の不動産登記法改正によ</a:t>
            </a:r>
            <a:endParaRPr lang="en-US" altLang="ja-JP" sz="2400" dirty="0">
              <a:solidFill>
                <a:srgbClr val="444444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るものです。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lang="en-US" altLang="ja-JP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）相続などによる所有権の移転の登記申請（不登記法</a:t>
            </a:r>
            <a:r>
              <a:rPr lang="en-US" altLang="ja-JP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76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条の</a:t>
            </a:r>
            <a:r>
              <a:rPr lang="en-US" altLang="ja-JP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不動産の所有権を取得した相続人は、自己のために相続の開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始があったことを知り、かつ当該不動産の所有権を取得したこ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とを知った日から３年以内に、相続登記を申請する義務を負う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（不動産登記法第７６条の２第１項）。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endParaRPr lang="en-US" altLang="ja-JP" sz="2400" dirty="0">
              <a:solidFill>
                <a:srgbClr val="444444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ACABBAE2-5304-2738-5217-8C8B7074F1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05631" y="19924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80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5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C402EBB-11E9-90CE-BEFA-CA2B42325A31}"/>
              </a:ext>
            </a:extLst>
          </p:cNvPr>
          <p:cNvSpPr/>
          <p:nvPr/>
        </p:nvSpPr>
        <p:spPr>
          <a:xfrm>
            <a:off x="801251" y="6469067"/>
            <a:ext cx="7595287" cy="250134"/>
          </a:xfrm>
          <a:prstGeom prst="rect">
            <a:avLst/>
          </a:prstGeom>
          <a:noFill/>
        </p:spPr>
        <p:txBody>
          <a:bodyPr wrap="square" lIns="74295" tIns="37148" rIns="74295" bIns="37148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138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138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FF94877-FD1E-369A-7328-C7C4327E8C9F}"/>
              </a:ext>
            </a:extLst>
          </p:cNvPr>
          <p:cNvSpPr txBox="1"/>
          <p:nvPr/>
        </p:nvSpPr>
        <p:spPr>
          <a:xfrm>
            <a:off x="304800" y="242047"/>
            <a:ext cx="9430871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lang="en-US" altLang="ja-JP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）過料</a:t>
            </a:r>
            <a:endParaRPr lang="en-US" altLang="ja-JP" sz="2400" dirty="0">
              <a:solidFill>
                <a:srgbClr val="444444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相続登記の申請義務を負う者が正当な理由がないのにその申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請を怠ったときは、１０万円以下の過料の適用対象になる（不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動産登記法第１６４条第１項）。</a:t>
            </a:r>
            <a:b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➀　過料の対象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en-US" altLang="ja-JP" sz="2000" b="1" u="sng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《</a:t>
            </a:r>
            <a:r>
              <a:rPr lang="ja-JP" altLang="en-US" sz="2400" b="1" u="sng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令和</a:t>
            </a:r>
            <a:r>
              <a:rPr lang="en-US" altLang="ja-JP" sz="2400" b="1" u="sng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6</a:t>
            </a:r>
            <a:r>
              <a:rPr lang="ja-JP" altLang="en-US" sz="2400" b="1" u="sng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年</a:t>
            </a:r>
            <a:r>
              <a:rPr lang="en-US" altLang="ja-JP" sz="2400" b="1" u="sng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4</a:t>
            </a:r>
            <a:r>
              <a:rPr lang="ja-JP" altLang="en-US" sz="2400" b="1" u="sng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月</a:t>
            </a:r>
            <a:r>
              <a:rPr lang="en-US" altLang="ja-JP" sz="2400" b="1" u="sng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lang="ja-JP" altLang="en-US" sz="2400" b="1" u="sng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日以降に不動産を相続で取得したことを知った場合</a:t>
            </a:r>
            <a:r>
              <a:rPr lang="en-US" altLang="ja-JP" sz="2000" b="1" u="sng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》</a:t>
            </a:r>
          </a:p>
          <a:p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不動産を相続で取得したことを知った日から３年以内に、相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続登記をしない場合で、相続登記をしないことについて正当な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理由がないときには、過料の対象となります。加えて、遺産分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割によって不動産を取得した場合には、遺産分割の日から３年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以内に、その結果に基づく登記をしない場合で、その登記をし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ないことについて正当な理由がない場合に、過料の適用対象と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なります。</a:t>
            </a:r>
            <a:b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endParaRPr lang="ja-JP" altLang="en-US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ja-JP" altLang="en-US" sz="2400" dirty="0"/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8EAC67D6-DAED-60CC-7658-5AB9143E5F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47043" y="136468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347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B41269C-D72D-8292-5502-F9EBB0408FC7}"/>
              </a:ext>
            </a:extLst>
          </p:cNvPr>
          <p:cNvSpPr txBox="1"/>
          <p:nvPr/>
        </p:nvSpPr>
        <p:spPr>
          <a:xfrm>
            <a:off x="251014" y="188259"/>
            <a:ext cx="950258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u="sng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《</a:t>
            </a:r>
            <a:r>
              <a:rPr lang="ja-JP" altLang="en-US" sz="2400" b="1" u="sng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令和</a:t>
            </a:r>
            <a:r>
              <a:rPr lang="en-US" altLang="ja-JP" sz="2400" b="1" u="sng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6</a:t>
            </a:r>
            <a:r>
              <a:rPr lang="ja-JP" altLang="en-US" sz="2400" b="1" u="sng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年</a:t>
            </a:r>
            <a:r>
              <a:rPr lang="en-US" altLang="ja-JP" sz="2400" b="1" u="sng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4</a:t>
            </a:r>
            <a:r>
              <a:rPr lang="ja-JP" altLang="en-US" sz="2400" b="1" u="sng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月</a:t>
            </a:r>
            <a:r>
              <a:rPr lang="en-US" altLang="ja-JP" sz="2400" b="1" u="sng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lang="ja-JP" altLang="en-US" sz="2400" b="1" u="sng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日以前に不動産を相続で取得したことを知った場合</a:t>
            </a:r>
            <a:r>
              <a:rPr lang="en-US" altLang="ja-JP" sz="2000" b="1" u="sng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》</a:t>
            </a:r>
          </a:p>
          <a:p>
            <a:r>
              <a:rPr kumimoji="1" lang="ja-JP" altLang="en-US" sz="2400" dirty="0"/>
              <a:t>　　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令和６年３月３１日までに相続登記をしない場合で、相続登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記をしないことについて正当な理由がない場合には過料の対象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となります。加えて、遺産分割によって不動産を取得した場合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には、遺産分割の日から３年以内に、その結果に基づく登記を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しない場合で、その登記をしないことについて正当な理由がな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い場合には、過料の適用対象となります。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②　正当な理由とは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kumimoji="1" lang="ja-JP" altLang="en-US" sz="2400" dirty="0"/>
              <a:t>　　　ｱ</a:t>
            </a:r>
            <a:r>
              <a:rPr kumimoji="1" lang="en-US" altLang="ja-JP" sz="2400" dirty="0"/>
              <a:t>.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数次相続が発生して相続人が極めて多数に上り、かつ、戸籍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関係書類等の収集や他の相続人の把握等に多くの時間を要す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る場合</a:t>
            </a:r>
            <a:b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ｲ</a:t>
            </a:r>
            <a:r>
              <a:rPr lang="en-US" altLang="ja-JP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.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遺言の有効性や遺産の範囲等が争われているために不動産の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帰属主体が明らかにならない場合</a:t>
            </a:r>
            <a:b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ｳ</a:t>
            </a:r>
            <a:r>
              <a:rPr lang="en-US" altLang="ja-JP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.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相続登記の申請義務を負う者自身に重病等の事情がある場合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endParaRPr kumimoji="1" lang="ja-JP" altLang="en-US" sz="2400" dirty="0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37F86F2-7972-2269-096A-CB995F3A6EC4}"/>
              </a:ext>
            </a:extLst>
          </p:cNvPr>
          <p:cNvSpPr/>
          <p:nvPr/>
        </p:nvSpPr>
        <p:spPr>
          <a:xfrm>
            <a:off x="801251" y="6469067"/>
            <a:ext cx="7595287" cy="250134"/>
          </a:xfrm>
          <a:prstGeom prst="rect">
            <a:avLst/>
          </a:prstGeom>
          <a:noFill/>
        </p:spPr>
        <p:txBody>
          <a:bodyPr wrap="square" lIns="74295" tIns="37148" rIns="74295" bIns="37148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138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138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9F0B02F1-CB81-9D30-1452-03175C976C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67631" y="238666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03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3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レトロスペクト">
  <a:themeElements>
    <a:clrScheme name="レトロスペクト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レトロスペク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レトロスペクト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488</TotalTime>
  <Words>2145</Words>
  <Application>Microsoft Office PowerPoint</Application>
  <PresentationFormat>A4 210 x 297 mm</PresentationFormat>
  <Paragraphs>173</Paragraphs>
  <Slides>12</Slides>
  <Notes>0</Notes>
  <HiddenSlides>0</HiddenSlides>
  <MMClips>12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12</vt:i4>
      </vt:variant>
    </vt:vector>
  </HeadingPairs>
  <TitlesOfParts>
    <vt:vector size="16" baseType="lpstr">
      <vt:lpstr>UD デジタル 教科書体 N-R</vt:lpstr>
      <vt:lpstr>Calibri</vt:lpstr>
      <vt:lpstr>Calibri Light</vt:lpstr>
      <vt:lpstr>レトロスペクト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基文 栂村</dc:creator>
  <cp:lastModifiedBy>基文 栂村</cp:lastModifiedBy>
  <cp:revision>14</cp:revision>
  <dcterms:created xsi:type="dcterms:W3CDTF">2024-01-27T00:48:37Z</dcterms:created>
  <dcterms:modified xsi:type="dcterms:W3CDTF">2024-02-02T02:58:35Z</dcterms:modified>
</cp:coreProperties>
</file>