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1" r:id="rId4"/>
    <p:sldId id="258" r:id="rId5"/>
    <p:sldId id="259" r:id="rId6"/>
    <p:sldId id="260" r:id="rId7"/>
    <p:sldId id="262" r:id="rId8"/>
    <p:sldId id="263" r:id="rId9"/>
    <p:sldId id="264" r:id="rId10"/>
    <p:sldId id="269" r:id="rId11"/>
    <p:sldId id="265" r:id="rId12"/>
    <p:sldId id="270" r:id="rId13"/>
    <p:sldId id="267" r:id="rId14"/>
    <p:sldId id="268" r:id="rId15"/>
    <p:sldId id="266" r:id="rId16"/>
    <p:sldId id="271" r:id="rId17"/>
    <p:sldId id="272"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30" autoAdjust="0"/>
    <p:restoredTop sz="94660"/>
  </p:normalViewPr>
  <p:slideViewPr>
    <p:cSldViewPr snapToGrid="0">
      <p:cViewPr varScale="1">
        <p:scale>
          <a:sx n="98" d="100"/>
          <a:sy n="98" d="100"/>
        </p:scale>
        <p:origin x="10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43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37370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189965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395506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18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129971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339539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397270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161085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6C4226C-5660-4460-9CB6-29C3DDCBF99C}" type="datetimeFigureOut">
              <a:rPr kumimoji="1" lang="ja-JP" altLang="en-US" smtClean="0"/>
              <a:t>2023/4/30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418672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C4226C-5660-4460-9CB6-29C3DDCBF99C}" type="datetimeFigureOut">
              <a:rPr kumimoji="1" lang="ja-JP" altLang="en-US" smtClean="0"/>
              <a:t>2023/4/30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A33041-D01A-473D-987C-0A77A27081CB}" type="slidenum">
              <a:rPr kumimoji="1" lang="ja-JP" altLang="en-US" smtClean="0"/>
              <a:t>‹#›</a:t>
            </a:fld>
            <a:endParaRPr kumimoji="1" lang="ja-JP" altLang="en-US"/>
          </a:p>
        </p:txBody>
      </p:sp>
    </p:spTree>
    <p:extLst>
      <p:ext uri="{BB962C8B-B14F-4D97-AF65-F5344CB8AC3E}">
        <p14:creationId xmlns:p14="http://schemas.microsoft.com/office/powerpoint/2010/main" val="17422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6C4226C-5660-4460-9CB6-29C3DDCBF99C}" type="datetimeFigureOut">
              <a:rPr kumimoji="1" lang="ja-JP" altLang="en-US" smtClean="0"/>
              <a:t>2023/4/30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1A33041-D01A-473D-987C-0A77A27081CB}"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802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4A657BB-2761-4AEA-3632-D105DBBF6F99}"/>
              </a:ext>
            </a:extLst>
          </p:cNvPr>
          <p:cNvSpPr/>
          <p:nvPr/>
        </p:nvSpPr>
        <p:spPr>
          <a:xfrm>
            <a:off x="1216241" y="2217058"/>
            <a:ext cx="7473521" cy="1754326"/>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判断能力が低下している</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高齢者の遺言書作成</a:t>
            </a:r>
          </a:p>
        </p:txBody>
      </p:sp>
      <p:pic>
        <p:nvPicPr>
          <p:cNvPr id="2" name="録音したサウンド">
            <a:hlinkClick r:id="" action="ppaction://media"/>
            <a:extLst>
              <a:ext uri="{FF2B5EF4-FFF2-40B4-BE49-F238E27FC236}">
                <a16:creationId xmlns:a16="http://schemas.microsoft.com/office/drawing/2014/main" id="{5BC7EA5E-6E20-05F5-8354-0A4ECB015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6077" y="3348648"/>
            <a:ext cx="487363" cy="487363"/>
          </a:xfrm>
          <a:prstGeom prst="rect">
            <a:avLst/>
          </a:prstGeom>
        </p:spPr>
      </p:pic>
    </p:spTree>
    <p:extLst>
      <p:ext uri="{BB962C8B-B14F-4D97-AF65-F5344CB8AC3E}">
        <p14:creationId xmlns:p14="http://schemas.microsoft.com/office/powerpoint/2010/main" val="310765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A877C56-7F14-8B6E-3A28-71CCE7FAFACB}"/>
              </a:ext>
            </a:extLst>
          </p:cNvPr>
          <p:cNvSpPr txBox="1"/>
          <p:nvPr/>
        </p:nvSpPr>
        <p:spPr>
          <a:xfrm>
            <a:off x="461108" y="336062"/>
            <a:ext cx="9331569" cy="126188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４．遺言者自身の生前を含めた安心安全な対策について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提案事例</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思考の吹き出し: 雲形 3">
            <a:extLst>
              <a:ext uri="{FF2B5EF4-FFF2-40B4-BE49-F238E27FC236}">
                <a16:creationId xmlns:a16="http://schemas.microsoft.com/office/drawing/2014/main" id="{96E36F80-5381-253F-71E1-8D36F41301B6}"/>
              </a:ext>
            </a:extLst>
          </p:cNvPr>
          <p:cNvSpPr/>
          <p:nvPr/>
        </p:nvSpPr>
        <p:spPr>
          <a:xfrm>
            <a:off x="352843" y="1660424"/>
            <a:ext cx="9272546" cy="729641"/>
          </a:xfrm>
          <a:prstGeom prst="cloudCallout">
            <a:avLst>
              <a:gd name="adj1" fmla="val 42233"/>
              <a:gd name="adj2" fmla="val 69607"/>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001B152-774C-5FA5-442C-0E170D1D61DE}"/>
              </a:ext>
            </a:extLst>
          </p:cNvPr>
          <p:cNvSpPr txBox="1"/>
          <p:nvPr/>
        </p:nvSpPr>
        <p:spPr>
          <a:xfrm>
            <a:off x="432353" y="2344432"/>
            <a:ext cx="9041295" cy="3631763"/>
          </a:xfrm>
          <a:prstGeom prst="rect">
            <a:avLst/>
          </a:prstGeom>
          <a:noFill/>
        </p:spPr>
        <p:txBody>
          <a:bodyPr wrap="square" rtlCol="0">
            <a:spAutoFit/>
          </a:bodyPr>
          <a:lstStyle/>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）目　的</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①　自分自身の安心・安全な生活を送れるよう生前に世話になる親族に申</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　　し伝えておくこと</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②　祭祀承継、自宅の管理、賃貸家屋や賃貸不動産の管理等の承継と相続</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➂　金融資産を二人の子供に公平（</a:t>
            </a:r>
            <a:r>
              <a:rPr kumimoji="1" lang="en-US" altLang="ja-JP" sz="2000" b="1" u="sng" dirty="0">
                <a:latin typeface="UD デジタル 教科書体 N-R" panose="02020400000000000000" pitchFamily="17" charset="-128"/>
                <a:ea typeface="UD デジタル 教科書体 N-R" panose="02020400000000000000" pitchFamily="17" charset="-128"/>
              </a:rPr>
              <a:t>2</a:t>
            </a:r>
            <a:r>
              <a:rPr kumimoji="1" lang="ja-JP" altLang="en-US" sz="2000" b="1" u="sng" dirty="0">
                <a:latin typeface="UD デジタル 教科書体 N-R" panose="02020400000000000000" pitchFamily="17" charset="-128"/>
                <a:ea typeface="UD デジタル 教科書体 N-R" panose="02020400000000000000" pitchFamily="17" charset="-128"/>
              </a:rPr>
              <a:t>分の</a:t>
            </a:r>
            <a:r>
              <a:rPr kumimoji="1" lang="en-US" altLang="ja-JP" sz="2000" b="1" u="sng" dirty="0">
                <a:latin typeface="UD デジタル 教科書体 N-R" panose="02020400000000000000" pitchFamily="17" charset="-128"/>
                <a:ea typeface="UD デジタル 教科書体 N-R" panose="02020400000000000000" pitchFamily="17" charset="-128"/>
              </a:rPr>
              <a:t>1</a:t>
            </a:r>
            <a:r>
              <a:rPr kumimoji="1" lang="ja-JP" altLang="en-US" sz="2000" b="1" u="sng" dirty="0">
                <a:latin typeface="UD デジタル 教科書体 N-R" panose="02020400000000000000" pitchFamily="17" charset="-128"/>
                <a:ea typeface="UD デジタル 教科書体 N-R" panose="02020400000000000000" pitchFamily="17" charset="-128"/>
              </a:rPr>
              <a:t>）に相続させること</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　相続時にスムーズに➀～➂の内容を実行できるようにするため遺言執</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000" b="1" dirty="0">
                <a:latin typeface="UD デジタル 教科書体 N-R" panose="02020400000000000000" pitchFamily="17" charset="-128"/>
                <a:ea typeface="UD デジタル 教科書体 N-R" panose="02020400000000000000" pitchFamily="17" charset="-128"/>
              </a:rPr>
              <a:t>　　　行者を指定し、思いを伝えるための付言事項を遺す。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pic>
        <p:nvPicPr>
          <p:cNvPr id="6" name="Picture 2" descr="おばあちゃんのイラスト">
            <a:extLst>
              <a:ext uri="{FF2B5EF4-FFF2-40B4-BE49-F238E27FC236}">
                <a16:creationId xmlns:a16="http://schemas.microsoft.com/office/drawing/2014/main" id="{063517D1-7E5D-C899-E6CA-2282009A3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2143" y="1996678"/>
            <a:ext cx="1278669" cy="127866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049E6BBD-EEE1-0549-344D-562CCB014EE3}"/>
              </a:ext>
            </a:extLst>
          </p:cNvPr>
          <p:cNvSpPr txBox="1"/>
          <p:nvPr/>
        </p:nvSpPr>
        <p:spPr>
          <a:xfrm>
            <a:off x="1160895" y="1812012"/>
            <a:ext cx="8408836" cy="369332"/>
          </a:xfrm>
          <a:prstGeom prst="rect">
            <a:avLst/>
          </a:prstGeom>
          <a:noFill/>
        </p:spPr>
        <p:txBody>
          <a:bodyPr wrap="square">
            <a:spAutoFit/>
          </a:bodyPr>
          <a:lstStyle/>
          <a:p>
            <a:r>
              <a:rPr kumimoji="1" lang="ja-JP" altLang="en-US" b="1" dirty="0">
                <a:latin typeface="HGS創英角ﾎﾟｯﾌﾟ体" panose="040B0A00000000000000" pitchFamily="50" charset="-128"/>
                <a:ea typeface="HGS創英角ﾎﾟｯﾌﾟ体" panose="040B0A00000000000000" pitchFamily="50" charset="-128"/>
              </a:rPr>
              <a:t>自分自身のため、先祖祭祀承継、相続をスムーズ実行できるようにするため　</a:t>
            </a:r>
            <a:endParaRPr lang="ja-JP" altLang="en-US" dirty="0">
              <a:latin typeface="HGS創英角ﾎﾟｯﾌﾟ体" panose="040B0A00000000000000" pitchFamily="50" charset="-128"/>
              <a:ea typeface="HGS創英角ﾎﾟｯﾌﾟ体" panose="040B0A00000000000000" pitchFamily="50" charset="-128"/>
            </a:endParaRPr>
          </a:p>
        </p:txBody>
      </p:sp>
      <p:pic>
        <p:nvPicPr>
          <p:cNvPr id="2" name="録音したサウンド">
            <a:hlinkClick r:id="" action="ppaction://media"/>
            <a:extLst>
              <a:ext uri="{FF2B5EF4-FFF2-40B4-BE49-F238E27FC236}">
                <a16:creationId xmlns:a16="http://schemas.microsoft.com/office/drawing/2014/main" id="{C9FB2610-746E-65A0-0AE7-45F38AB2B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3448" y="738964"/>
            <a:ext cx="487363" cy="487363"/>
          </a:xfrm>
          <a:prstGeom prst="rect">
            <a:avLst/>
          </a:prstGeom>
        </p:spPr>
      </p:pic>
    </p:spTree>
    <p:extLst>
      <p:ext uri="{BB962C8B-B14F-4D97-AF65-F5344CB8AC3E}">
        <p14:creationId xmlns:p14="http://schemas.microsoft.com/office/powerpoint/2010/main" val="19742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16CB80-53D6-928F-3154-8B5B46085641}"/>
              </a:ext>
            </a:extLst>
          </p:cNvPr>
          <p:cNvSpPr txBox="1"/>
          <p:nvPr/>
        </p:nvSpPr>
        <p:spPr>
          <a:xfrm>
            <a:off x="171940" y="110375"/>
            <a:ext cx="8964247" cy="369332"/>
          </a:xfrm>
          <a:prstGeom prst="rect">
            <a:avLst/>
          </a:prstGeom>
          <a:noFill/>
        </p:spPr>
        <p:txBody>
          <a:bodyPr wrap="square" rtlCol="0">
            <a:spAutoFit/>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（２）具体的な相続検討内容</a:t>
            </a:r>
          </a:p>
        </p:txBody>
      </p:sp>
      <p:graphicFrame>
        <p:nvGraphicFramePr>
          <p:cNvPr id="3" name="表 4">
            <a:extLst>
              <a:ext uri="{FF2B5EF4-FFF2-40B4-BE49-F238E27FC236}">
                <a16:creationId xmlns:a16="http://schemas.microsoft.com/office/drawing/2014/main" id="{EAB20FEE-5ECF-E427-DD7A-71DE4EB83076}"/>
              </a:ext>
            </a:extLst>
          </p:cNvPr>
          <p:cNvGraphicFramePr>
            <a:graphicFrameLocks noGrp="1"/>
          </p:cNvGraphicFramePr>
          <p:nvPr>
            <p:extLst>
              <p:ext uri="{D42A27DB-BD31-4B8C-83A1-F6EECF244321}">
                <p14:modId xmlns:p14="http://schemas.microsoft.com/office/powerpoint/2010/main" val="785877287"/>
              </p:ext>
            </p:extLst>
          </p:nvPr>
        </p:nvGraphicFramePr>
        <p:xfrm>
          <a:off x="375138" y="523631"/>
          <a:ext cx="9378460" cy="5807608"/>
        </p:xfrm>
        <a:graphic>
          <a:graphicData uri="http://schemas.openxmlformats.org/drawingml/2006/table">
            <a:tbl>
              <a:tblPr firstRow="1" bandRow="1">
                <a:tableStyleId>{5940675A-B579-460E-94D1-54222C63F5DA}</a:tableStyleId>
              </a:tblPr>
              <a:tblGrid>
                <a:gridCol w="241291">
                  <a:extLst>
                    <a:ext uri="{9D8B030D-6E8A-4147-A177-3AD203B41FA5}">
                      <a16:colId xmlns:a16="http://schemas.microsoft.com/office/drawing/2014/main" val="62608579"/>
                    </a:ext>
                  </a:extLst>
                </a:gridCol>
                <a:gridCol w="2624313">
                  <a:extLst>
                    <a:ext uri="{9D8B030D-6E8A-4147-A177-3AD203B41FA5}">
                      <a16:colId xmlns:a16="http://schemas.microsoft.com/office/drawing/2014/main" val="1278785789"/>
                    </a:ext>
                  </a:extLst>
                </a:gridCol>
                <a:gridCol w="3816550">
                  <a:extLst>
                    <a:ext uri="{9D8B030D-6E8A-4147-A177-3AD203B41FA5}">
                      <a16:colId xmlns:a16="http://schemas.microsoft.com/office/drawing/2014/main" val="2470629274"/>
                    </a:ext>
                  </a:extLst>
                </a:gridCol>
                <a:gridCol w="2696306">
                  <a:extLst>
                    <a:ext uri="{9D8B030D-6E8A-4147-A177-3AD203B41FA5}">
                      <a16:colId xmlns:a16="http://schemas.microsoft.com/office/drawing/2014/main" val="2661424901"/>
                    </a:ext>
                  </a:extLst>
                </a:gridCol>
              </a:tblGrid>
              <a:tr h="286042">
                <a:tc>
                  <a:txBody>
                    <a:bodyPr/>
                    <a:lstStyle/>
                    <a:p>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　　検　討　項　目</a:t>
                      </a:r>
                    </a:p>
                  </a:txBody>
                  <a:tcPr marL="63305" marR="63305" marT="31652" marB="31652"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詳　　　　細</a:t>
                      </a:r>
                    </a:p>
                  </a:txBody>
                  <a:tcPr marL="63305" marR="63305" marT="31652" marB="31652"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対応できる親族</a:t>
                      </a:r>
                    </a:p>
                  </a:txBody>
                  <a:tcPr marL="63305" marR="63305" marT="31652" marB="31652" anchor="ctr"/>
                </a:tc>
                <a:extLst>
                  <a:ext uri="{0D108BD9-81ED-4DB2-BD59-A6C34878D82A}">
                    <a16:rowId xmlns:a16="http://schemas.microsoft.com/office/drawing/2014/main" val="727888161"/>
                  </a:ext>
                </a:extLst>
              </a:tr>
              <a:tr h="1421480">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1</a:t>
                      </a:r>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生前に自分のことを誰に託ておきたいか</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➀　普段の生活支援</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②　病院や施設等の世話</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➂　生活費などの管理</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④　その他身上監護</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⑤　賃貸不動産等の管理</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⑥　その他</a:t>
                      </a:r>
                      <a:endParaRPr kumimoji="1" lang="en-US" altLang="ja-JP"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近所に住んでお、継続してりお世話できる人　</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　長女</a:t>
                      </a:r>
                    </a:p>
                  </a:txBody>
                  <a:tcPr marL="63305" marR="63305" marT="31652" marB="31652" anchor="ctr"/>
                </a:tc>
                <a:extLst>
                  <a:ext uri="{0D108BD9-81ED-4DB2-BD59-A6C34878D82A}">
                    <a16:rowId xmlns:a16="http://schemas.microsoft.com/office/drawing/2014/main" val="1636835842"/>
                  </a:ext>
                </a:extLst>
              </a:tr>
              <a:tr h="1421480">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2</a:t>
                      </a:r>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死後のことを誰に託しておきたいか</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➀　葬儀の実行</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②　法事など</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➂　仏壇などの管理</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④　お墓などの管理</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⑤　先祖の供養</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⑥　その他</a:t>
                      </a:r>
                    </a:p>
                  </a:txBody>
                  <a:tcPr marL="63305" marR="63305" marT="31652" marB="3165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近所に住んでおり、継続してお世話できる人　</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　⇒　長女</a:t>
                      </a:r>
                    </a:p>
                    <a:p>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extLst>
                  <a:ext uri="{0D108BD9-81ED-4DB2-BD59-A6C34878D82A}">
                    <a16:rowId xmlns:a16="http://schemas.microsoft.com/office/drawing/2014/main" val="3420987447"/>
                  </a:ext>
                </a:extLst>
              </a:tr>
              <a:tr h="524151">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3</a:t>
                      </a:r>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不動産の相続</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生前、死後お世話になる長女に自宅や賃貸不動産を引き続き管理を任せる</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・長女に自宅、賃貸家屋等</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を相続させる</a:t>
                      </a:r>
                      <a:endParaRPr kumimoji="1" lang="en-US" altLang="ja-JP"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extLst>
                  <a:ext uri="{0D108BD9-81ED-4DB2-BD59-A6C34878D82A}">
                    <a16:rowId xmlns:a16="http://schemas.microsoft.com/office/drawing/2014/main" val="3430959272"/>
                  </a:ext>
                </a:extLst>
              </a:tr>
              <a:tr h="513130">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4</a:t>
                      </a:r>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預貯金などの金融財産</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分割できる財産のため二人で</a:t>
                      </a:r>
                      <a:r>
                        <a:rPr kumimoji="1" lang="en-US" altLang="ja-JP" sz="1600" b="1" dirty="0">
                          <a:latin typeface="UD デジタル 教科書体 N-R" panose="02020400000000000000" pitchFamily="17" charset="-128"/>
                          <a:ea typeface="UD デジタル 教科書体 N-R" panose="02020400000000000000" pitchFamily="17" charset="-128"/>
                        </a:rPr>
                        <a:t>2</a:t>
                      </a:r>
                      <a:r>
                        <a:rPr kumimoji="1" lang="ja-JP" altLang="en-US" sz="1600" b="1" dirty="0">
                          <a:latin typeface="UD デジタル 教科書体 N-R" panose="02020400000000000000" pitchFamily="17" charset="-128"/>
                          <a:ea typeface="UD デジタル 教科書体 N-R" panose="02020400000000000000" pitchFamily="17" charset="-128"/>
                        </a:rPr>
                        <a:t>分の</a:t>
                      </a:r>
                      <a:r>
                        <a:rPr kumimoji="1" lang="en-US" altLang="ja-JP" sz="1600" b="1" dirty="0">
                          <a:latin typeface="UD デジタル 教科書体 N-R" panose="02020400000000000000" pitchFamily="17" charset="-128"/>
                          <a:ea typeface="UD デジタル 教科書体 N-R" panose="02020400000000000000" pitchFamily="17" charset="-128"/>
                        </a:rPr>
                        <a:t>1</a:t>
                      </a:r>
                      <a:r>
                        <a:rPr kumimoji="1" lang="ja-JP" altLang="en-US" sz="1600" b="1" dirty="0">
                          <a:latin typeface="UD デジタル 教科書体 N-R" panose="02020400000000000000" pitchFamily="17" charset="-128"/>
                          <a:ea typeface="UD デジタル 教科書体 N-R" panose="02020400000000000000" pitchFamily="17" charset="-128"/>
                        </a:rPr>
                        <a:t>づ相続</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相続人（子供）二人</a:t>
                      </a:r>
                    </a:p>
                  </a:txBody>
                  <a:tcPr marL="63305" marR="63305" marT="31652" marB="31652" anchor="ctr"/>
                </a:tc>
                <a:extLst>
                  <a:ext uri="{0D108BD9-81ED-4DB2-BD59-A6C34878D82A}">
                    <a16:rowId xmlns:a16="http://schemas.microsoft.com/office/drawing/2014/main" val="4044450679"/>
                  </a:ext>
                </a:extLst>
              </a:tr>
              <a:tr h="286042">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５</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遺言執行者の指定</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相続確実に実行するため種遺言執行者を指定する</a:t>
                      </a: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長女Ａを遺言執行者に指定</a:t>
                      </a:r>
                    </a:p>
                  </a:txBody>
                  <a:tcPr marL="63305" marR="63305" marT="31652" marB="31652" anchor="ctr"/>
                </a:tc>
                <a:extLst>
                  <a:ext uri="{0D108BD9-81ED-4DB2-BD59-A6C34878D82A}">
                    <a16:rowId xmlns:a16="http://schemas.microsoft.com/office/drawing/2014/main" val="1191710782"/>
                  </a:ext>
                </a:extLst>
              </a:tr>
              <a:tr h="740217">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6</a:t>
                      </a:r>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遺産分割内容に関する理由を付言事項として記述する</a:t>
                      </a:r>
                    </a:p>
                  </a:txBody>
                  <a:tcPr marL="63305" marR="63305" marT="31652" marB="3165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二人子供に納得してもらうため思いを書いておく（遺言通りに実行してもらいたいため）</a:t>
                      </a:r>
                    </a:p>
                  </a:txBody>
                  <a:tcPr marL="63305" marR="63305" marT="31652" marB="31652" anchor="ctr"/>
                </a:tc>
                <a:tc>
                  <a:txBody>
                    <a:bodyPr/>
                    <a:lstStyle/>
                    <a:p>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63305" marR="63305" marT="31652" marB="31652" anchor="ctr"/>
                </a:tc>
                <a:extLst>
                  <a:ext uri="{0D108BD9-81ED-4DB2-BD59-A6C34878D82A}">
                    <a16:rowId xmlns:a16="http://schemas.microsoft.com/office/drawing/2014/main" val="772849485"/>
                  </a:ext>
                </a:extLst>
              </a:tr>
            </a:tbl>
          </a:graphicData>
        </a:graphic>
      </p:graphicFrame>
      <p:pic>
        <p:nvPicPr>
          <p:cNvPr id="4" name="録音したサウンド">
            <a:hlinkClick r:id="" action="ppaction://media"/>
            <a:extLst>
              <a:ext uri="{FF2B5EF4-FFF2-40B4-BE49-F238E27FC236}">
                <a16:creationId xmlns:a16="http://schemas.microsoft.com/office/drawing/2014/main" id="{685BB21E-D1C3-2D70-9C4C-7B69FDA00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0002" y="51359"/>
            <a:ext cx="487363" cy="487363"/>
          </a:xfrm>
          <a:prstGeom prst="rect">
            <a:avLst/>
          </a:prstGeom>
        </p:spPr>
      </p:pic>
    </p:spTree>
    <p:extLst>
      <p:ext uri="{BB962C8B-B14F-4D97-AF65-F5344CB8AC3E}">
        <p14:creationId xmlns:p14="http://schemas.microsoft.com/office/powerpoint/2010/main" val="136261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28D989F-6113-9875-0A05-F5213AE4BE47}"/>
              </a:ext>
            </a:extLst>
          </p:cNvPr>
          <p:cNvSpPr txBox="1"/>
          <p:nvPr/>
        </p:nvSpPr>
        <p:spPr>
          <a:xfrm>
            <a:off x="274260" y="140605"/>
            <a:ext cx="7534031"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3</a:t>
            </a:r>
            <a:r>
              <a:rPr kumimoji="1" lang="ja-JP" altLang="en-US" dirty="0">
                <a:latin typeface="UD デジタル 教科書体 N-R" panose="02020400000000000000" pitchFamily="17" charset="-128"/>
                <a:ea typeface="UD デジタル 教科書体 N-R" panose="02020400000000000000" pitchFamily="17" charset="-128"/>
              </a:rPr>
              <a:t>）遺言書作成イラスト</a:t>
            </a:r>
          </a:p>
        </p:txBody>
      </p:sp>
      <p:sp>
        <p:nvSpPr>
          <p:cNvPr id="3" name="四角形: メモ 2">
            <a:extLst>
              <a:ext uri="{FF2B5EF4-FFF2-40B4-BE49-F238E27FC236}">
                <a16:creationId xmlns:a16="http://schemas.microsoft.com/office/drawing/2014/main" id="{40BA8B34-48BC-45CF-FECD-078899F33C4F}"/>
              </a:ext>
            </a:extLst>
          </p:cNvPr>
          <p:cNvSpPr/>
          <p:nvPr/>
        </p:nvSpPr>
        <p:spPr>
          <a:xfrm>
            <a:off x="3985231" y="4757077"/>
            <a:ext cx="3776043" cy="1219544"/>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solidFill>
                  <a:schemeClr val="tx1"/>
                </a:solidFill>
              </a:rPr>
              <a:t>遺言書</a:t>
            </a:r>
            <a:endParaRPr kumimoji="1" lang="en-US" altLang="ja-JP" sz="1400" b="1" dirty="0">
              <a:solidFill>
                <a:schemeClr val="tx1"/>
              </a:solidFill>
            </a:endParaRPr>
          </a:p>
          <a:p>
            <a:r>
              <a:rPr kumimoji="1" lang="ja-JP" altLang="en-US" sz="1400" b="1" dirty="0">
                <a:solidFill>
                  <a:schemeClr val="tx1"/>
                </a:solidFill>
              </a:rPr>
              <a:t>　１．老後のこと</a:t>
            </a:r>
            <a:endParaRPr kumimoji="1" lang="en-US" altLang="ja-JP" sz="1400" b="1" dirty="0">
              <a:solidFill>
                <a:schemeClr val="tx1"/>
              </a:solidFill>
            </a:endParaRPr>
          </a:p>
          <a:p>
            <a:r>
              <a:rPr kumimoji="1" lang="ja-JP" altLang="en-US" sz="1400" b="1" dirty="0">
                <a:solidFill>
                  <a:schemeClr val="tx1"/>
                </a:solidFill>
              </a:rPr>
              <a:t>　２．財産のこと</a:t>
            </a:r>
            <a:endParaRPr kumimoji="1" lang="en-US" altLang="ja-JP" sz="1400" b="1" dirty="0">
              <a:solidFill>
                <a:schemeClr val="tx1"/>
              </a:solidFill>
            </a:endParaRPr>
          </a:p>
          <a:p>
            <a:r>
              <a:rPr kumimoji="1" lang="ja-JP" altLang="en-US" sz="1400" b="1" dirty="0">
                <a:solidFill>
                  <a:schemeClr val="tx1"/>
                </a:solidFill>
              </a:rPr>
              <a:t>　３．先祖のこと</a:t>
            </a:r>
            <a:endParaRPr kumimoji="1" lang="en-US" altLang="ja-JP" sz="1400" b="1" dirty="0">
              <a:solidFill>
                <a:schemeClr val="tx1"/>
              </a:solidFill>
            </a:endParaRPr>
          </a:p>
          <a:p>
            <a:r>
              <a:rPr kumimoji="1" lang="ja-JP" altLang="en-US" sz="1400" b="1" dirty="0">
                <a:solidFill>
                  <a:schemeClr val="tx1"/>
                </a:solidFill>
              </a:rPr>
              <a:t>　４．自分の思いを子供たちへ伝える</a:t>
            </a:r>
          </a:p>
        </p:txBody>
      </p:sp>
      <p:pic>
        <p:nvPicPr>
          <p:cNvPr id="4" name="Picture 2" descr="鉛筆を持つ手のイメージイラスト素材 78226321">
            <a:extLst>
              <a:ext uri="{FF2B5EF4-FFF2-40B4-BE49-F238E27FC236}">
                <a16:creationId xmlns:a16="http://schemas.microsoft.com/office/drawing/2014/main" id="{22C4EC40-B19B-5AEB-4145-4E66E5058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296" y="4711573"/>
            <a:ext cx="1320847" cy="104787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79A753B-C858-8F60-EA94-455BF6313EE5}"/>
              </a:ext>
            </a:extLst>
          </p:cNvPr>
          <p:cNvSpPr txBox="1"/>
          <p:nvPr/>
        </p:nvSpPr>
        <p:spPr>
          <a:xfrm>
            <a:off x="5193542" y="289732"/>
            <a:ext cx="4864858" cy="338554"/>
          </a:xfrm>
          <a:prstGeom prst="rect">
            <a:avLst/>
          </a:prstGeom>
          <a:noFill/>
        </p:spPr>
        <p:txBody>
          <a:bodyPr wrap="square" rtlCol="0">
            <a:spAutoFit/>
          </a:bodyPr>
          <a:lstStyle/>
          <a:p>
            <a:r>
              <a:rPr kumimoji="1" lang="ja-JP" altLang="en-US" sz="1600" b="1" dirty="0"/>
              <a:t>老後の心配事を解決⇒思いを書き残しておこう</a:t>
            </a:r>
          </a:p>
        </p:txBody>
      </p:sp>
      <p:graphicFrame>
        <p:nvGraphicFramePr>
          <p:cNvPr id="6" name="表 5">
            <a:extLst>
              <a:ext uri="{FF2B5EF4-FFF2-40B4-BE49-F238E27FC236}">
                <a16:creationId xmlns:a16="http://schemas.microsoft.com/office/drawing/2014/main" id="{5917C99D-52E3-EEBE-C594-86DCDFB3B266}"/>
              </a:ext>
            </a:extLst>
          </p:cNvPr>
          <p:cNvGraphicFramePr>
            <a:graphicFrameLocks noGrp="1"/>
          </p:cNvGraphicFramePr>
          <p:nvPr>
            <p:extLst>
              <p:ext uri="{D42A27DB-BD31-4B8C-83A1-F6EECF244321}">
                <p14:modId xmlns:p14="http://schemas.microsoft.com/office/powerpoint/2010/main" val="774075522"/>
              </p:ext>
            </p:extLst>
          </p:nvPr>
        </p:nvGraphicFramePr>
        <p:xfrm>
          <a:off x="362142" y="626831"/>
          <a:ext cx="9328613" cy="5406268"/>
        </p:xfrm>
        <a:graphic>
          <a:graphicData uri="http://schemas.openxmlformats.org/drawingml/2006/table">
            <a:tbl>
              <a:tblPr firstRow="1" bandRow="1">
                <a:tableStyleId>{5940675A-B579-460E-94D1-54222C63F5DA}</a:tableStyleId>
              </a:tblPr>
              <a:tblGrid>
                <a:gridCol w="9328613">
                  <a:extLst>
                    <a:ext uri="{9D8B030D-6E8A-4147-A177-3AD203B41FA5}">
                      <a16:colId xmlns:a16="http://schemas.microsoft.com/office/drawing/2014/main" val="2214570319"/>
                    </a:ext>
                  </a:extLst>
                </a:gridCol>
              </a:tblGrid>
              <a:tr h="1192616">
                <a:tc>
                  <a:txBody>
                    <a:bodyPr/>
                    <a:lstStyle/>
                    <a:p>
                      <a:endParaRPr kumimoji="1" lang="en-US" altLang="ja-JP" dirty="0"/>
                    </a:p>
                    <a:p>
                      <a:endParaRPr kumimoji="1" lang="en-US" altLang="ja-JP" dirty="0"/>
                    </a:p>
                    <a:p>
                      <a:endParaRPr kumimoji="1" lang="en-US" altLang="ja-JP" dirty="0"/>
                    </a:p>
                    <a:p>
                      <a:endParaRPr kumimoji="1" lang="en-US" altLang="ja-JP" dirty="0"/>
                    </a:p>
                  </a:txBody>
                  <a:tcPr/>
                </a:tc>
                <a:extLst>
                  <a:ext uri="{0D108BD9-81ED-4DB2-BD59-A6C34878D82A}">
                    <a16:rowId xmlns:a16="http://schemas.microsoft.com/office/drawing/2014/main" val="663101327"/>
                  </a:ext>
                </a:extLst>
              </a:tr>
              <a:tr h="18962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dirty="0">
                        <a:solidFill>
                          <a:schemeClr val="tx1"/>
                        </a:solidFill>
                      </a:endParaRPr>
                    </a:p>
                    <a:p>
                      <a:endParaRPr kumimoji="1" lang="ja-JP" altLang="en-US" dirty="0"/>
                    </a:p>
                  </a:txBody>
                  <a:tcPr/>
                </a:tc>
                <a:extLst>
                  <a:ext uri="{0D108BD9-81ED-4DB2-BD59-A6C34878D82A}">
                    <a16:rowId xmlns:a16="http://schemas.microsoft.com/office/drawing/2014/main" val="497013405"/>
                  </a:ext>
                </a:extLst>
              </a:tr>
              <a:tr h="2317354">
                <a:tc>
                  <a:txBody>
                    <a:bodyPr/>
                    <a:lstStyle/>
                    <a:p>
                      <a:endParaRPr kumimoji="1" lang="ja-JP" altLang="en-US" dirty="0"/>
                    </a:p>
                  </a:txBody>
                  <a:tcPr/>
                </a:tc>
                <a:extLst>
                  <a:ext uri="{0D108BD9-81ED-4DB2-BD59-A6C34878D82A}">
                    <a16:rowId xmlns:a16="http://schemas.microsoft.com/office/drawing/2014/main" val="1128072160"/>
                  </a:ext>
                </a:extLst>
              </a:tr>
            </a:tbl>
          </a:graphicData>
        </a:graphic>
      </p:graphicFrame>
      <p:pic>
        <p:nvPicPr>
          <p:cNvPr id="7" name="Picture 2" descr="しょんぼりするおばあちゃんのイラスト">
            <a:extLst>
              <a:ext uri="{FF2B5EF4-FFF2-40B4-BE49-F238E27FC236}">
                <a16:creationId xmlns:a16="http://schemas.microsoft.com/office/drawing/2014/main" id="{830AD1EF-D835-53ED-E64C-5209F047A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905" y="473990"/>
            <a:ext cx="1448629" cy="1448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元気なおばあちゃん">
            <a:extLst>
              <a:ext uri="{FF2B5EF4-FFF2-40B4-BE49-F238E27FC236}">
                <a16:creationId xmlns:a16="http://schemas.microsoft.com/office/drawing/2014/main" id="{5FE477F9-C2E6-CE71-C20D-6228ABABB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868" y="2401265"/>
            <a:ext cx="1448630" cy="1448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うなずくおばあちゃんのイラスト">
            <a:extLst>
              <a:ext uri="{FF2B5EF4-FFF2-40B4-BE49-F238E27FC236}">
                <a16:creationId xmlns:a16="http://schemas.microsoft.com/office/drawing/2014/main" id="{1792858A-2D9A-B4EB-B688-EE68E2E3B3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1776" y="4400265"/>
            <a:ext cx="1703346" cy="1703346"/>
          </a:xfrm>
          <a:prstGeom prst="rect">
            <a:avLst/>
          </a:prstGeom>
          <a:noFill/>
          <a:extLst>
            <a:ext uri="{909E8E84-426E-40DD-AFC4-6F175D3DCCD1}">
              <a14:hiddenFill xmlns:a14="http://schemas.microsoft.com/office/drawing/2010/main">
                <a:solidFill>
                  <a:srgbClr val="FFFFFF"/>
                </a:solidFill>
              </a14:hiddenFill>
            </a:ext>
          </a:extLst>
        </p:spPr>
      </p:pic>
      <p:sp>
        <p:nvSpPr>
          <p:cNvPr id="10" name="思考の吹き出し: 雲形 9">
            <a:extLst>
              <a:ext uri="{FF2B5EF4-FFF2-40B4-BE49-F238E27FC236}">
                <a16:creationId xmlns:a16="http://schemas.microsoft.com/office/drawing/2014/main" id="{E9E22D5F-56EA-A876-E3C2-92BF3DCFF049}"/>
              </a:ext>
            </a:extLst>
          </p:cNvPr>
          <p:cNvSpPr/>
          <p:nvPr/>
        </p:nvSpPr>
        <p:spPr>
          <a:xfrm>
            <a:off x="445271" y="697538"/>
            <a:ext cx="7077273" cy="1104384"/>
          </a:xfrm>
          <a:prstGeom prst="cloudCallout">
            <a:avLst>
              <a:gd name="adj1" fmla="val 57919"/>
              <a:gd name="adj2" fmla="val 1962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dirty="0">
              <a:solidFill>
                <a:schemeClr val="tx1"/>
              </a:solidFill>
            </a:endParaRPr>
          </a:p>
        </p:txBody>
      </p:sp>
      <p:sp>
        <p:nvSpPr>
          <p:cNvPr id="11" name="テキスト ボックス 10">
            <a:extLst>
              <a:ext uri="{FF2B5EF4-FFF2-40B4-BE49-F238E27FC236}">
                <a16:creationId xmlns:a16="http://schemas.microsoft.com/office/drawing/2014/main" id="{049877CE-A359-837C-22B5-535BC50D34DB}"/>
              </a:ext>
            </a:extLst>
          </p:cNvPr>
          <p:cNvSpPr txBox="1"/>
          <p:nvPr/>
        </p:nvSpPr>
        <p:spPr>
          <a:xfrm>
            <a:off x="1469321" y="889692"/>
            <a:ext cx="5277920" cy="738664"/>
          </a:xfrm>
          <a:prstGeom prst="rect">
            <a:avLst/>
          </a:prstGeom>
          <a:noFill/>
        </p:spPr>
        <p:txBody>
          <a:bodyPr wrap="square" rtlCol="0">
            <a:spAutoFit/>
          </a:bodyPr>
          <a:lstStyle/>
          <a:p>
            <a:r>
              <a:rPr kumimoji="1" lang="ja-JP" altLang="en-US" sz="1400" b="1" dirty="0">
                <a:solidFill>
                  <a:schemeClr val="tx1"/>
                </a:solidFill>
              </a:rPr>
              <a:t>主人が亡くなって一人  住いなので、老後のことが心配です。</a:t>
            </a:r>
            <a:endParaRPr kumimoji="1" lang="en-US" altLang="ja-JP" sz="1400" b="1" dirty="0">
              <a:solidFill>
                <a:schemeClr val="tx1"/>
              </a:solidFill>
            </a:endParaRPr>
          </a:p>
          <a:p>
            <a:r>
              <a:rPr kumimoji="1" lang="ja-JP" altLang="en-US" sz="1400" b="1" dirty="0"/>
              <a:t>　いろいろなことを考えていると、</a:t>
            </a:r>
            <a:r>
              <a:rPr kumimoji="1" lang="ja-JP" altLang="en-US" sz="1400" b="1" dirty="0">
                <a:solidFill>
                  <a:schemeClr val="tx1"/>
                </a:solidFill>
              </a:rPr>
              <a:t>ときどき夜も眠れません・・・</a:t>
            </a:r>
            <a:r>
              <a:rPr kumimoji="1" lang="ja-JP" altLang="en-US" sz="1400" b="1" dirty="0"/>
              <a:t>　　　</a:t>
            </a:r>
            <a:endParaRPr kumimoji="1" lang="en-US" altLang="ja-JP" sz="1400" b="1" dirty="0"/>
          </a:p>
          <a:p>
            <a:r>
              <a:rPr kumimoji="1" lang="ja-JP" altLang="en-US" sz="1400" b="1" dirty="0"/>
              <a:t>　病気になったり、</a:t>
            </a:r>
            <a:r>
              <a:rPr kumimoji="1" lang="ja-JP" altLang="en-US" sz="1400" b="1" dirty="0">
                <a:solidFill>
                  <a:schemeClr val="tx1"/>
                </a:solidFill>
              </a:rPr>
              <a:t>自分のことができなくなったりしたらどうしよう・・・・</a:t>
            </a:r>
            <a:endParaRPr kumimoji="1" lang="en-US" altLang="ja-JP" sz="1400" b="1" dirty="0">
              <a:solidFill>
                <a:schemeClr val="tx1"/>
              </a:solidFill>
            </a:endParaRPr>
          </a:p>
        </p:txBody>
      </p:sp>
      <p:sp>
        <p:nvSpPr>
          <p:cNvPr id="12" name="思考の吹き出し: 雲形 11">
            <a:extLst>
              <a:ext uri="{FF2B5EF4-FFF2-40B4-BE49-F238E27FC236}">
                <a16:creationId xmlns:a16="http://schemas.microsoft.com/office/drawing/2014/main" id="{53FA30BF-CF04-C14F-5614-10666966070C}"/>
              </a:ext>
            </a:extLst>
          </p:cNvPr>
          <p:cNvSpPr/>
          <p:nvPr/>
        </p:nvSpPr>
        <p:spPr>
          <a:xfrm>
            <a:off x="597669" y="1930483"/>
            <a:ext cx="6887211" cy="851737"/>
          </a:xfrm>
          <a:prstGeom prst="cloudCallout">
            <a:avLst>
              <a:gd name="adj1" fmla="val 59968"/>
              <a:gd name="adj2" fmla="val 595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dirty="0">
              <a:solidFill>
                <a:schemeClr val="tx1"/>
              </a:solidFill>
            </a:endParaRPr>
          </a:p>
        </p:txBody>
      </p:sp>
      <p:sp>
        <p:nvSpPr>
          <p:cNvPr id="13" name="テキスト ボックス 12">
            <a:extLst>
              <a:ext uri="{FF2B5EF4-FFF2-40B4-BE49-F238E27FC236}">
                <a16:creationId xmlns:a16="http://schemas.microsoft.com/office/drawing/2014/main" id="{D3844E8E-87CB-ED1F-75C1-78A8B823E70F}"/>
              </a:ext>
            </a:extLst>
          </p:cNvPr>
          <p:cNvSpPr txBox="1"/>
          <p:nvPr/>
        </p:nvSpPr>
        <p:spPr>
          <a:xfrm>
            <a:off x="1541949" y="2095692"/>
            <a:ext cx="5650466" cy="523220"/>
          </a:xfrm>
          <a:prstGeom prst="rect">
            <a:avLst/>
          </a:prstGeom>
          <a:noFill/>
        </p:spPr>
        <p:txBody>
          <a:bodyPr wrap="square" rtlCol="0">
            <a:spAutoFit/>
          </a:bodyPr>
          <a:lstStyle/>
          <a:p>
            <a:r>
              <a:rPr kumimoji="1" lang="ja-JP" altLang="en-US" sz="1400" b="1" dirty="0"/>
              <a:t>そうだ！近くに住む子供に心配ごとを話して、いろいろ頼んでおこう！</a:t>
            </a:r>
            <a:endParaRPr kumimoji="1" lang="en-US" altLang="ja-JP" sz="1400" b="1" dirty="0"/>
          </a:p>
          <a:p>
            <a:r>
              <a:rPr kumimoji="1" lang="ja-JP" altLang="en-US" sz="1400" b="1" dirty="0"/>
              <a:t>　安心してくらせるように・・・</a:t>
            </a:r>
          </a:p>
        </p:txBody>
      </p:sp>
      <p:sp>
        <p:nvSpPr>
          <p:cNvPr id="14" name="吹き出し: 角を丸めた四角形 13">
            <a:extLst>
              <a:ext uri="{FF2B5EF4-FFF2-40B4-BE49-F238E27FC236}">
                <a16:creationId xmlns:a16="http://schemas.microsoft.com/office/drawing/2014/main" id="{C3F1776D-9F56-3333-F346-103A66510AE2}"/>
              </a:ext>
            </a:extLst>
          </p:cNvPr>
          <p:cNvSpPr/>
          <p:nvPr/>
        </p:nvSpPr>
        <p:spPr>
          <a:xfrm>
            <a:off x="1100817" y="2695105"/>
            <a:ext cx="5957790" cy="947721"/>
          </a:xfrm>
          <a:prstGeom prst="wedgeRoundRectCallout">
            <a:avLst>
              <a:gd name="adj1" fmla="val 58524"/>
              <a:gd name="adj2" fmla="val -2299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　・私の老後のことをはっきり頼んでおこう、　・先祖や財産分けをはっきり決</a:t>
            </a:r>
            <a:endParaRPr kumimoji="1" lang="en-US" altLang="ja-JP" sz="1400" b="1" dirty="0">
              <a:solidFill>
                <a:schemeClr val="tx1"/>
              </a:solidFill>
            </a:endParaRPr>
          </a:p>
          <a:p>
            <a:r>
              <a:rPr kumimoji="1" lang="ja-JP" altLang="en-US" sz="1400" b="1" dirty="0">
                <a:solidFill>
                  <a:schemeClr val="tx1"/>
                </a:solidFill>
              </a:rPr>
              <a:t>　　めておこう　（世話になる子供ことなどを考えて）</a:t>
            </a:r>
            <a:endParaRPr kumimoji="1" lang="en-US" altLang="ja-JP" sz="1400" b="1" dirty="0">
              <a:solidFill>
                <a:schemeClr val="tx1"/>
              </a:solidFill>
            </a:endParaRPr>
          </a:p>
          <a:p>
            <a:r>
              <a:rPr kumimoji="1" lang="ja-JP" altLang="en-US" sz="1400" b="1" dirty="0">
                <a:solidFill>
                  <a:schemeClr val="tx1"/>
                </a:solidFill>
              </a:rPr>
              <a:t>　　★これから安心して暮らせるようにはっきり決めておこう</a:t>
            </a:r>
          </a:p>
        </p:txBody>
      </p:sp>
      <p:sp>
        <p:nvSpPr>
          <p:cNvPr id="15" name="思考の吹き出し: 雲形 14">
            <a:extLst>
              <a:ext uri="{FF2B5EF4-FFF2-40B4-BE49-F238E27FC236}">
                <a16:creationId xmlns:a16="http://schemas.microsoft.com/office/drawing/2014/main" id="{83CA64F9-F97C-6B07-0CAE-92E8285BEED3}"/>
              </a:ext>
            </a:extLst>
          </p:cNvPr>
          <p:cNvSpPr/>
          <p:nvPr/>
        </p:nvSpPr>
        <p:spPr>
          <a:xfrm>
            <a:off x="703269" y="3837690"/>
            <a:ext cx="6317624" cy="830375"/>
          </a:xfrm>
          <a:prstGeom prst="cloudCallout">
            <a:avLst>
              <a:gd name="adj1" fmla="val 70289"/>
              <a:gd name="adj2" fmla="val 671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dirty="0">
              <a:solidFill>
                <a:schemeClr val="tx1"/>
              </a:solidFill>
            </a:endParaRPr>
          </a:p>
        </p:txBody>
      </p:sp>
      <p:sp>
        <p:nvSpPr>
          <p:cNvPr id="16" name="テキスト ボックス 15">
            <a:extLst>
              <a:ext uri="{FF2B5EF4-FFF2-40B4-BE49-F238E27FC236}">
                <a16:creationId xmlns:a16="http://schemas.microsoft.com/office/drawing/2014/main" id="{42C12A1A-99BF-E4EA-34D3-6EA0B313B228}"/>
              </a:ext>
            </a:extLst>
          </p:cNvPr>
          <p:cNvSpPr txBox="1"/>
          <p:nvPr/>
        </p:nvSpPr>
        <p:spPr>
          <a:xfrm>
            <a:off x="1566452" y="3980006"/>
            <a:ext cx="5207607" cy="523220"/>
          </a:xfrm>
          <a:prstGeom prst="rect">
            <a:avLst/>
          </a:prstGeom>
          <a:noFill/>
        </p:spPr>
        <p:txBody>
          <a:bodyPr wrap="square" rtlCol="0">
            <a:spAutoFit/>
          </a:bodyPr>
          <a:lstStyle/>
          <a:p>
            <a:r>
              <a:rPr kumimoji="1" lang="ja-JP" altLang="en-US" sz="1400" b="1" dirty="0">
                <a:solidFill>
                  <a:schemeClr val="tx1"/>
                </a:solidFill>
              </a:rPr>
              <a:t>自分の思いを子供たちに伝えるためにちゃんと書き残しておこう</a:t>
            </a:r>
            <a:endParaRPr kumimoji="1" lang="en-US" altLang="ja-JP" sz="1400" b="1" dirty="0">
              <a:solidFill>
                <a:schemeClr val="tx1"/>
              </a:solidFill>
            </a:endParaRPr>
          </a:p>
          <a:p>
            <a:r>
              <a:rPr kumimoji="1" lang="ja-JP" altLang="en-US" sz="1400" b="1" dirty="0"/>
              <a:t>　みんなが困らないようにしておこう</a:t>
            </a:r>
            <a:endParaRPr kumimoji="1" lang="ja-JP" altLang="en-US" sz="1400" b="1" dirty="0">
              <a:solidFill>
                <a:schemeClr val="tx1"/>
              </a:solidFill>
            </a:endParaRPr>
          </a:p>
        </p:txBody>
      </p:sp>
      <p:pic>
        <p:nvPicPr>
          <p:cNvPr id="17" name="録音したサウンド">
            <a:hlinkClick r:id="" action="ppaction://media"/>
            <a:extLst>
              <a:ext uri="{FF2B5EF4-FFF2-40B4-BE49-F238E27FC236}">
                <a16:creationId xmlns:a16="http://schemas.microsoft.com/office/drawing/2014/main" id="{883AC0B3-8A0C-6FA1-382D-08E2600722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92349" y="120551"/>
            <a:ext cx="487363" cy="487363"/>
          </a:xfrm>
          <a:prstGeom prst="rect">
            <a:avLst/>
          </a:prstGeom>
        </p:spPr>
      </p:pic>
      <p:cxnSp>
        <p:nvCxnSpPr>
          <p:cNvPr id="19" name="直線コネクタ 18">
            <a:extLst>
              <a:ext uri="{FF2B5EF4-FFF2-40B4-BE49-F238E27FC236}">
                <a16:creationId xmlns:a16="http://schemas.microsoft.com/office/drawing/2014/main" id="{3CFB2706-57C7-8123-B874-863838E5FE6E}"/>
              </a:ext>
            </a:extLst>
          </p:cNvPr>
          <p:cNvCxnSpPr>
            <a:cxnSpLocks/>
          </p:cNvCxnSpPr>
          <p:nvPr/>
        </p:nvCxnSpPr>
        <p:spPr>
          <a:xfrm>
            <a:off x="6915296" y="4757077"/>
            <a:ext cx="791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048A12E-FC27-1FAF-A7BA-A09330AB1893}"/>
              </a:ext>
            </a:extLst>
          </p:cNvPr>
          <p:cNvCxnSpPr>
            <a:cxnSpLocks/>
          </p:cNvCxnSpPr>
          <p:nvPr/>
        </p:nvCxnSpPr>
        <p:spPr>
          <a:xfrm flipV="1">
            <a:off x="7745771" y="5478585"/>
            <a:ext cx="0" cy="296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DAA7FEE-8B35-38B5-C10A-87FBEAC23347}"/>
              </a:ext>
            </a:extLst>
          </p:cNvPr>
          <p:cNvCxnSpPr/>
          <p:nvPr/>
        </p:nvCxnSpPr>
        <p:spPr>
          <a:xfrm>
            <a:off x="7706696" y="4757077"/>
            <a:ext cx="15503" cy="4948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8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5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E6F455-CC4A-1512-1545-4B93B8A8969A}"/>
              </a:ext>
            </a:extLst>
          </p:cNvPr>
          <p:cNvSpPr txBox="1"/>
          <p:nvPr/>
        </p:nvSpPr>
        <p:spPr>
          <a:xfrm>
            <a:off x="368134" y="320457"/>
            <a:ext cx="9183076" cy="3108543"/>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５．公証役場での遺言公正書証作成イメージ</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高齢者にとって公証役場での遺言書作成は不安になり、公証人との受け答えが困難になる場合もあることから、事前に公証役場での対応イメージを説明し、安心して遺言公正証書作成にのぞむことも必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イメージ</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6" name="Picture 8" descr="離れて会議をする会社員のイラスト | かわいいフリー素材集 いらすとや">
            <a:extLst>
              <a:ext uri="{FF2B5EF4-FFF2-40B4-BE49-F238E27FC236}">
                <a16:creationId xmlns:a16="http://schemas.microsoft.com/office/drawing/2014/main" id="{D832101A-D810-6EC5-0A92-6FAB959A7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463" y="3618529"/>
            <a:ext cx="2547809" cy="254780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D7FDA362-FEA9-7971-115E-8BA3D0D94D6C}"/>
              </a:ext>
            </a:extLst>
          </p:cNvPr>
          <p:cNvSpPr txBox="1"/>
          <p:nvPr/>
        </p:nvSpPr>
        <p:spPr>
          <a:xfrm>
            <a:off x="663973" y="3678903"/>
            <a:ext cx="6431035" cy="1569660"/>
          </a:xfrm>
          <a:prstGeom prst="rect">
            <a:avLst/>
          </a:prstGeom>
          <a:noFill/>
        </p:spPr>
        <p:txBody>
          <a:bodyPr wrap="square">
            <a:spAutoFit/>
          </a:bodyPr>
          <a:lstStyle/>
          <a:p>
            <a:pPr algn="l"/>
            <a:r>
              <a:rPr lang="ja-JP" altLang="en-US" sz="2400" b="0" i="0" dirty="0">
                <a:effectLst/>
                <a:latin typeface="UD デジタル 教科書体 N-R" panose="02020400000000000000" pitchFamily="17" charset="-128"/>
                <a:ea typeface="UD デジタル 教科書体 N-R" panose="02020400000000000000" pitchFamily="17" charset="-128"/>
              </a:rPr>
              <a:t>（</a:t>
            </a:r>
            <a:r>
              <a:rPr lang="en-US" altLang="ja-JP" sz="2400" b="0" i="0" dirty="0">
                <a:effectLst/>
                <a:latin typeface="UD デジタル 教科書体 N-R" panose="02020400000000000000" pitchFamily="17" charset="-128"/>
                <a:ea typeface="UD デジタル 教科書体 N-R" panose="02020400000000000000" pitchFamily="17" charset="-128"/>
              </a:rPr>
              <a:t>1</a:t>
            </a:r>
            <a:r>
              <a:rPr lang="ja-JP" altLang="en-US" sz="2400" b="0" i="0" dirty="0">
                <a:effectLst/>
                <a:latin typeface="UD デジタル 教科書体 N-R" panose="02020400000000000000" pitchFamily="17" charset="-128"/>
                <a:ea typeface="UD デジタル 教科書体 N-R" panose="02020400000000000000" pitchFamily="17" charset="-128"/>
              </a:rPr>
              <a:t>）公証役場に、公証人、遺言者、証人２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名（〇〇さんと〇〇さん）が着席しま</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endParaRPr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21F198E-F688-292F-8F3A-62CA5ACF4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0648" y="320457"/>
            <a:ext cx="487363" cy="487363"/>
          </a:xfrm>
          <a:prstGeom prst="rect">
            <a:avLst/>
          </a:prstGeom>
        </p:spPr>
      </p:pic>
    </p:spTree>
    <p:extLst>
      <p:ext uri="{BB962C8B-B14F-4D97-AF65-F5344CB8AC3E}">
        <p14:creationId xmlns:p14="http://schemas.microsoft.com/office/powerpoint/2010/main" val="30013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フリー素材 | 書類に判子を押す女の人のイラスト">
            <a:extLst>
              <a:ext uri="{FF2B5EF4-FFF2-40B4-BE49-F238E27FC236}">
                <a16:creationId xmlns:a16="http://schemas.microsoft.com/office/drawing/2014/main" id="{E20B9D99-18E3-C114-7BD0-51ED38190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677" y="3234320"/>
            <a:ext cx="1331571" cy="1331571"/>
          </a:xfrm>
          <a:prstGeom prst="rect">
            <a:avLst/>
          </a:prstGeom>
          <a:noFill/>
          <a:extLst>
            <a:ext uri="{909E8E84-426E-40DD-AFC4-6F175D3DCCD1}">
              <a14:hiddenFill xmlns:a14="http://schemas.microsoft.com/office/drawing/2010/main">
                <a:solidFill>
                  <a:srgbClr val="FFFFFF"/>
                </a:solidFill>
              </a14:hiddenFill>
            </a:ext>
          </a:extLst>
        </p:spPr>
      </p:pic>
      <p:sp>
        <p:nvSpPr>
          <p:cNvPr id="5" name="フローチャート: 書類 4">
            <a:extLst>
              <a:ext uri="{FF2B5EF4-FFF2-40B4-BE49-F238E27FC236}">
                <a16:creationId xmlns:a16="http://schemas.microsoft.com/office/drawing/2014/main" id="{EFAB0A39-812C-A489-BE00-DFD42AE14ED2}"/>
              </a:ext>
            </a:extLst>
          </p:cNvPr>
          <p:cNvSpPr/>
          <p:nvPr/>
        </p:nvSpPr>
        <p:spPr>
          <a:xfrm>
            <a:off x="4165601" y="3252965"/>
            <a:ext cx="1494886" cy="795403"/>
          </a:xfrm>
          <a:prstGeom prst="flowChart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印鑑証明書</a:t>
            </a:r>
          </a:p>
        </p:txBody>
      </p:sp>
      <p:sp>
        <p:nvSpPr>
          <p:cNvPr id="6" name="フローチャート: 書類 5">
            <a:extLst>
              <a:ext uri="{FF2B5EF4-FFF2-40B4-BE49-F238E27FC236}">
                <a16:creationId xmlns:a16="http://schemas.microsoft.com/office/drawing/2014/main" id="{4F9160AC-C96B-B1A9-DDF6-E41FFDE9E6F2}"/>
              </a:ext>
            </a:extLst>
          </p:cNvPr>
          <p:cNvSpPr/>
          <p:nvPr/>
        </p:nvSpPr>
        <p:spPr>
          <a:xfrm>
            <a:off x="1279737" y="3252966"/>
            <a:ext cx="1731901" cy="1107541"/>
          </a:xfrm>
          <a:prstGeom prst="flowChart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氏　　名</a:t>
            </a:r>
            <a:endParaRPr kumimoji="1" lang="en-US" altLang="ja-JP" sz="1600" b="1" dirty="0">
              <a:solidFill>
                <a:schemeClr val="tx1"/>
              </a:solidFill>
            </a:endParaRPr>
          </a:p>
          <a:p>
            <a:pPr algn="ctr"/>
            <a:r>
              <a:rPr kumimoji="1" lang="ja-JP" altLang="en-US" sz="1600" b="1" dirty="0">
                <a:solidFill>
                  <a:schemeClr val="tx1"/>
                </a:solidFill>
              </a:rPr>
              <a:t>住　　所</a:t>
            </a:r>
            <a:endParaRPr kumimoji="1" lang="en-US" altLang="ja-JP" sz="1600" b="1" dirty="0">
              <a:solidFill>
                <a:schemeClr val="tx1"/>
              </a:solidFill>
            </a:endParaRPr>
          </a:p>
          <a:p>
            <a:pPr algn="ctr"/>
            <a:r>
              <a:rPr kumimoji="1" lang="ja-JP" altLang="en-US" sz="1600" b="1" dirty="0">
                <a:solidFill>
                  <a:schemeClr val="tx1"/>
                </a:solidFill>
              </a:rPr>
              <a:t>生年月日</a:t>
            </a:r>
          </a:p>
        </p:txBody>
      </p:sp>
      <p:sp>
        <p:nvSpPr>
          <p:cNvPr id="7" name="テキスト ボックス 6">
            <a:extLst>
              <a:ext uri="{FF2B5EF4-FFF2-40B4-BE49-F238E27FC236}">
                <a16:creationId xmlns:a16="http://schemas.microsoft.com/office/drawing/2014/main" id="{3CD3B4D3-AEF6-619D-34EC-7B86D802BBEF}"/>
              </a:ext>
            </a:extLst>
          </p:cNvPr>
          <p:cNvSpPr txBox="1"/>
          <p:nvPr/>
        </p:nvSpPr>
        <p:spPr>
          <a:xfrm>
            <a:off x="1192547" y="2586521"/>
            <a:ext cx="2400543" cy="338554"/>
          </a:xfrm>
          <a:prstGeom prst="rect">
            <a:avLst/>
          </a:prstGeom>
          <a:noFill/>
        </p:spPr>
        <p:txBody>
          <a:bodyPr wrap="square" rtlCol="0">
            <a:spAutoFit/>
          </a:bodyPr>
          <a:lstStyle/>
          <a:p>
            <a:r>
              <a:rPr kumimoji="1" lang="en-US" altLang="ja-JP" sz="1600" b="1" dirty="0"/>
              <a:t>【</a:t>
            </a:r>
            <a:r>
              <a:rPr kumimoji="1" lang="ja-JP" altLang="en-US" sz="1600" b="1" dirty="0"/>
              <a:t>氏名、生年月日質問</a:t>
            </a:r>
            <a:r>
              <a:rPr kumimoji="1" lang="en-US" altLang="ja-JP" sz="1600" b="1" dirty="0"/>
              <a:t>】</a:t>
            </a:r>
            <a:endParaRPr kumimoji="1" lang="ja-JP" altLang="en-US" sz="1600" b="1" dirty="0"/>
          </a:p>
        </p:txBody>
      </p:sp>
      <p:sp>
        <p:nvSpPr>
          <p:cNvPr id="8" name="テキスト ボックス 7">
            <a:extLst>
              <a:ext uri="{FF2B5EF4-FFF2-40B4-BE49-F238E27FC236}">
                <a16:creationId xmlns:a16="http://schemas.microsoft.com/office/drawing/2014/main" id="{6B12F727-6E2A-07F9-2BD6-40828088AC17}"/>
              </a:ext>
            </a:extLst>
          </p:cNvPr>
          <p:cNvSpPr txBox="1"/>
          <p:nvPr/>
        </p:nvSpPr>
        <p:spPr>
          <a:xfrm>
            <a:off x="4017549" y="2598713"/>
            <a:ext cx="1951487" cy="338554"/>
          </a:xfrm>
          <a:prstGeom prst="rect">
            <a:avLst/>
          </a:prstGeom>
          <a:noFill/>
        </p:spPr>
        <p:txBody>
          <a:bodyPr wrap="square" rtlCol="0">
            <a:spAutoFit/>
          </a:bodyPr>
          <a:lstStyle/>
          <a:p>
            <a:r>
              <a:rPr kumimoji="1" lang="en-US" altLang="ja-JP" sz="1600" b="1" dirty="0"/>
              <a:t>【</a:t>
            </a:r>
            <a:r>
              <a:rPr kumimoji="1" lang="ja-JP" altLang="en-US" sz="1600" b="1" dirty="0"/>
              <a:t>印鑑証明の提出</a:t>
            </a:r>
            <a:r>
              <a:rPr kumimoji="1" lang="en-US" altLang="ja-JP" sz="1600" b="1" dirty="0"/>
              <a:t>】</a:t>
            </a:r>
            <a:endParaRPr kumimoji="1" lang="ja-JP" altLang="en-US" sz="1600" b="1" dirty="0"/>
          </a:p>
        </p:txBody>
      </p:sp>
      <p:sp>
        <p:nvSpPr>
          <p:cNvPr id="9" name="テキスト ボックス 8">
            <a:extLst>
              <a:ext uri="{FF2B5EF4-FFF2-40B4-BE49-F238E27FC236}">
                <a16:creationId xmlns:a16="http://schemas.microsoft.com/office/drawing/2014/main" id="{0067D5CB-C4E9-58F6-B0A5-79A1C18241B9}"/>
              </a:ext>
            </a:extLst>
          </p:cNvPr>
          <p:cNvSpPr txBox="1"/>
          <p:nvPr/>
        </p:nvSpPr>
        <p:spPr>
          <a:xfrm>
            <a:off x="6683677" y="2552715"/>
            <a:ext cx="2663142" cy="338554"/>
          </a:xfrm>
          <a:prstGeom prst="rect">
            <a:avLst/>
          </a:prstGeom>
          <a:noFill/>
        </p:spPr>
        <p:txBody>
          <a:bodyPr wrap="square" rtlCol="0">
            <a:spAutoFit/>
          </a:bodyPr>
          <a:lstStyle/>
          <a:p>
            <a:r>
              <a:rPr kumimoji="1" lang="en-US" altLang="ja-JP" sz="1600" b="1" dirty="0"/>
              <a:t>【</a:t>
            </a:r>
            <a:r>
              <a:rPr kumimoji="1" lang="ja-JP" altLang="en-US" sz="1600" b="1" dirty="0"/>
              <a:t>実印と印鑑証明を照合</a:t>
            </a:r>
            <a:r>
              <a:rPr kumimoji="1" lang="en-US" altLang="ja-JP" sz="1600" b="1" dirty="0"/>
              <a:t>】</a:t>
            </a:r>
            <a:endParaRPr kumimoji="1" lang="ja-JP" altLang="en-US" sz="1600" b="1" dirty="0"/>
          </a:p>
        </p:txBody>
      </p:sp>
      <p:sp>
        <p:nvSpPr>
          <p:cNvPr id="10" name="正方形/長方形 9">
            <a:extLst>
              <a:ext uri="{FF2B5EF4-FFF2-40B4-BE49-F238E27FC236}">
                <a16:creationId xmlns:a16="http://schemas.microsoft.com/office/drawing/2014/main" id="{AF07D415-9738-610C-6DF8-6E0ED39EA061}"/>
              </a:ext>
            </a:extLst>
          </p:cNvPr>
          <p:cNvSpPr/>
          <p:nvPr/>
        </p:nvSpPr>
        <p:spPr>
          <a:xfrm>
            <a:off x="2581662" y="3992829"/>
            <a:ext cx="1267890" cy="3907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遺言者の</a:t>
            </a:r>
          </a:p>
        </p:txBody>
      </p:sp>
      <p:sp>
        <p:nvSpPr>
          <p:cNvPr id="11" name="テキスト ボックス 10">
            <a:extLst>
              <a:ext uri="{FF2B5EF4-FFF2-40B4-BE49-F238E27FC236}">
                <a16:creationId xmlns:a16="http://schemas.microsoft.com/office/drawing/2014/main" id="{08F09DB8-18DF-02EE-36F8-F398BF1A2A5E}"/>
              </a:ext>
            </a:extLst>
          </p:cNvPr>
          <p:cNvSpPr txBox="1"/>
          <p:nvPr/>
        </p:nvSpPr>
        <p:spPr>
          <a:xfrm>
            <a:off x="7683181" y="3343845"/>
            <a:ext cx="2007896" cy="584775"/>
          </a:xfrm>
          <a:prstGeom prst="rect">
            <a:avLst/>
          </a:prstGeom>
          <a:noFill/>
        </p:spPr>
        <p:txBody>
          <a:bodyPr wrap="square" rtlCol="0">
            <a:spAutoFit/>
          </a:bodyPr>
          <a:lstStyle/>
          <a:p>
            <a:r>
              <a:rPr kumimoji="1" lang="ja-JP" altLang="en-US" sz="1600" b="1" dirty="0"/>
              <a:t>氏名・住所を書いた紙に実印を押す</a:t>
            </a:r>
          </a:p>
        </p:txBody>
      </p:sp>
      <p:sp>
        <p:nvSpPr>
          <p:cNvPr id="12" name="テキスト ボックス 11">
            <a:extLst>
              <a:ext uri="{FF2B5EF4-FFF2-40B4-BE49-F238E27FC236}">
                <a16:creationId xmlns:a16="http://schemas.microsoft.com/office/drawing/2014/main" id="{28B43AC6-71D7-FC65-0EC0-749F1C843426}"/>
              </a:ext>
            </a:extLst>
          </p:cNvPr>
          <p:cNvSpPr txBox="1"/>
          <p:nvPr/>
        </p:nvSpPr>
        <p:spPr>
          <a:xfrm>
            <a:off x="382954" y="300875"/>
            <a:ext cx="9308123" cy="2308324"/>
          </a:xfrm>
          <a:prstGeom prst="rect">
            <a:avLst/>
          </a:prstGeom>
          <a:noFill/>
        </p:spPr>
        <p:txBody>
          <a:bodyPr wrap="square" rtlCol="0">
            <a:spAutoFit/>
          </a:bodyPr>
          <a:lstStyle/>
          <a:p>
            <a:pPr algn="l"/>
            <a:r>
              <a:rPr kumimoji="1" lang="ja-JP" altLang="en-US" sz="2400" dirty="0"/>
              <a:t>（２）</a:t>
            </a:r>
            <a:r>
              <a:rPr lang="ja-JP" altLang="en-US" sz="2400" b="0" i="0" dirty="0">
                <a:effectLst/>
                <a:latin typeface="UD デジタル 教科書体 N-R" panose="02020400000000000000" pitchFamily="17" charset="-128"/>
                <a:ea typeface="UD デジタル 教科書体 N-R" panose="02020400000000000000" pitchFamily="17" charset="-128"/>
              </a:rPr>
              <a:t>最初に、遺言者に対して氏名・住所や生年月日の質問がなされ、</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印鑑証明書などの本人確認書類の提出がなされます。その際、</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遺言者は用紙に氏名や生年月日の記載を求められることがあ</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り、持参した実印の印影の確認などもされます。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2" name="録音したサウンド">
            <a:hlinkClick r:id="" action="ppaction://media"/>
            <a:extLst>
              <a:ext uri="{FF2B5EF4-FFF2-40B4-BE49-F238E27FC236}">
                <a16:creationId xmlns:a16="http://schemas.microsoft.com/office/drawing/2014/main" id="{DA5D424D-A734-DEC0-24D6-DAB0EEE4E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9387" y="1455037"/>
            <a:ext cx="487363" cy="487363"/>
          </a:xfrm>
          <a:prstGeom prst="rect">
            <a:avLst/>
          </a:prstGeom>
        </p:spPr>
      </p:pic>
    </p:spTree>
    <p:extLst>
      <p:ext uri="{BB962C8B-B14F-4D97-AF65-F5344CB8AC3E}">
        <p14:creationId xmlns:p14="http://schemas.microsoft.com/office/powerpoint/2010/main" val="6484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143E7F-353C-CE60-6CC4-D5A5924AB7A3}"/>
              </a:ext>
            </a:extLst>
          </p:cNvPr>
          <p:cNvSpPr txBox="1"/>
          <p:nvPr/>
        </p:nvSpPr>
        <p:spPr>
          <a:xfrm>
            <a:off x="589816" y="213939"/>
            <a:ext cx="9448800" cy="2308324"/>
          </a:xfrm>
          <a:prstGeom prst="rect">
            <a:avLst/>
          </a:prstGeom>
          <a:noFill/>
        </p:spPr>
        <p:txBody>
          <a:bodyPr wrap="square" rtlCol="0">
            <a:spAutoFit/>
          </a:bodyPr>
          <a:lstStyle/>
          <a:p>
            <a:pPr algn="l"/>
            <a:r>
              <a:rPr kumimoji="1" lang="ja-JP" altLang="en-US" sz="2400" dirty="0"/>
              <a:t>（３）</a:t>
            </a:r>
            <a:r>
              <a:rPr lang="ja-JP" altLang="en-US" sz="2400" dirty="0">
                <a:latin typeface="UD デジタル 教科書体 N-R" panose="02020400000000000000" pitchFamily="17" charset="-128"/>
                <a:ea typeface="UD デジタル 教科書体 N-R" panose="02020400000000000000" pitchFamily="17" charset="-128"/>
              </a:rPr>
              <a:t>公証人から、遺言者に質問などがあります。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pPr algn="l"/>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どの財産を誰に相続させたいか質問があります。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具体的には、長女、次女に何を相続させるか。</a:t>
            </a:r>
            <a:endParaRPr lang="en-US" altLang="ja-JP" sz="2400" dirty="0">
              <a:latin typeface="UD デジタル 教科書体 N-R" panose="02020400000000000000" pitchFamily="17" charset="-128"/>
              <a:ea typeface="UD デジタル 教科書体 N-R" panose="02020400000000000000" pitchFamily="17" charset="-128"/>
            </a:endParaRPr>
          </a:p>
          <a:p>
            <a:pPr algn="l"/>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Picture 20" descr="対面で相談するシニア女性のイラストレーション">
            <a:extLst>
              <a:ext uri="{FF2B5EF4-FFF2-40B4-BE49-F238E27FC236}">
                <a16:creationId xmlns:a16="http://schemas.microsoft.com/office/drawing/2014/main" id="{607B601B-280E-2900-E27A-F47E60B74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967" y="2478284"/>
            <a:ext cx="3055409" cy="2417169"/>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円形 3">
            <a:extLst>
              <a:ext uri="{FF2B5EF4-FFF2-40B4-BE49-F238E27FC236}">
                <a16:creationId xmlns:a16="http://schemas.microsoft.com/office/drawing/2014/main" id="{F0382019-112D-3DAB-8F7B-489F115B3AD3}"/>
              </a:ext>
            </a:extLst>
          </p:cNvPr>
          <p:cNvSpPr/>
          <p:nvPr/>
        </p:nvSpPr>
        <p:spPr>
          <a:xfrm>
            <a:off x="7799787" y="2731512"/>
            <a:ext cx="1861009" cy="812823"/>
          </a:xfrm>
          <a:prstGeom prst="wedgeEllipseCallout">
            <a:avLst>
              <a:gd name="adj1" fmla="val -53834"/>
              <a:gd name="adj2" fmla="val 15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遺言の内容を聞く</a:t>
            </a:r>
            <a:r>
              <a:rPr kumimoji="1" lang="en-US" altLang="ja-JP" sz="1600" b="1" dirty="0">
                <a:solidFill>
                  <a:schemeClr val="tx1"/>
                </a:solidFill>
              </a:rPr>
              <a:t> </a:t>
            </a:r>
            <a:endParaRPr kumimoji="1" lang="ja-JP" altLang="en-US" sz="1600" b="1" dirty="0">
              <a:solidFill>
                <a:schemeClr val="tx1"/>
              </a:solidFill>
            </a:endParaRPr>
          </a:p>
        </p:txBody>
      </p:sp>
      <p:sp>
        <p:nvSpPr>
          <p:cNvPr id="5" name="吹き出し: 円形 4">
            <a:extLst>
              <a:ext uri="{FF2B5EF4-FFF2-40B4-BE49-F238E27FC236}">
                <a16:creationId xmlns:a16="http://schemas.microsoft.com/office/drawing/2014/main" id="{0A63FB95-D878-B0E5-AD61-CCF6B2A19F1D}"/>
              </a:ext>
            </a:extLst>
          </p:cNvPr>
          <p:cNvSpPr/>
          <p:nvPr/>
        </p:nvSpPr>
        <p:spPr>
          <a:xfrm>
            <a:off x="3665417" y="2517964"/>
            <a:ext cx="1782024" cy="755588"/>
          </a:xfrm>
          <a:prstGeom prst="wedgeEllipseCallout">
            <a:avLst>
              <a:gd name="adj1" fmla="val 83793"/>
              <a:gd name="adj2" fmla="val -149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遺言の内容を伝える</a:t>
            </a:r>
          </a:p>
        </p:txBody>
      </p:sp>
      <p:sp>
        <p:nvSpPr>
          <p:cNvPr id="6" name="フローチャート: 書類 5">
            <a:extLst>
              <a:ext uri="{FF2B5EF4-FFF2-40B4-BE49-F238E27FC236}">
                <a16:creationId xmlns:a16="http://schemas.microsoft.com/office/drawing/2014/main" id="{99E06D92-0A4C-D69A-CEC0-077E1D3F2F91}"/>
              </a:ext>
            </a:extLst>
          </p:cNvPr>
          <p:cNvSpPr/>
          <p:nvPr/>
        </p:nvSpPr>
        <p:spPr>
          <a:xfrm>
            <a:off x="828431" y="2113750"/>
            <a:ext cx="2784799" cy="1606373"/>
          </a:xfrm>
          <a:prstGeom prst="flowChart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遺言の内容</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①　土地・建物は長女に</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②　預金は長女と次女がそ</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れぞれ</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2</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分の</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1</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ずつ分け</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る</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吹き出し: 折線 6">
            <a:extLst>
              <a:ext uri="{FF2B5EF4-FFF2-40B4-BE49-F238E27FC236}">
                <a16:creationId xmlns:a16="http://schemas.microsoft.com/office/drawing/2014/main" id="{DD68C665-82CB-C4AF-CEDE-8B9BF8F412AD}"/>
              </a:ext>
            </a:extLst>
          </p:cNvPr>
          <p:cNvSpPr/>
          <p:nvPr/>
        </p:nvSpPr>
        <p:spPr>
          <a:xfrm>
            <a:off x="7659295" y="2156843"/>
            <a:ext cx="1561912" cy="429534"/>
          </a:xfrm>
          <a:prstGeom prst="borderCallout2">
            <a:avLst>
              <a:gd name="adj1" fmla="val 18750"/>
              <a:gd name="adj2" fmla="val -8333"/>
              <a:gd name="adj3" fmla="val 18750"/>
              <a:gd name="adj4" fmla="val -16667"/>
              <a:gd name="adj5" fmla="val 134334"/>
              <a:gd name="adj6" fmla="val -341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公証人</a:t>
            </a:r>
          </a:p>
        </p:txBody>
      </p:sp>
      <p:sp>
        <p:nvSpPr>
          <p:cNvPr id="8" name="正方形/長方形 7">
            <a:extLst>
              <a:ext uri="{FF2B5EF4-FFF2-40B4-BE49-F238E27FC236}">
                <a16:creationId xmlns:a16="http://schemas.microsoft.com/office/drawing/2014/main" id="{4D856AA5-7899-133A-8E8A-7364CD92D8E1}"/>
              </a:ext>
            </a:extLst>
          </p:cNvPr>
          <p:cNvSpPr/>
          <p:nvPr/>
        </p:nvSpPr>
        <p:spPr>
          <a:xfrm>
            <a:off x="4178430" y="2086707"/>
            <a:ext cx="1144813" cy="2464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遺言者</a:t>
            </a:r>
          </a:p>
        </p:txBody>
      </p:sp>
      <p:cxnSp>
        <p:nvCxnSpPr>
          <p:cNvPr id="9" name="直線コネクタ 8">
            <a:extLst>
              <a:ext uri="{FF2B5EF4-FFF2-40B4-BE49-F238E27FC236}">
                <a16:creationId xmlns:a16="http://schemas.microsoft.com/office/drawing/2014/main" id="{17A92A6F-DF28-A2D6-EAC5-A9DEB7381645}"/>
              </a:ext>
            </a:extLst>
          </p:cNvPr>
          <p:cNvCxnSpPr>
            <a:cxnSpLocks/>
            <a:stCxn id="8" idx="3"/>
          </p:cNvCxnSpPr>
          <p:nvPr/>
        </p:nvCxnSpPr>
        <p:spPr>
          <a:xfrm>
            <a:off x="5323243" y="2209928"/>
            <a:ext cx="611355" cy="458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0EF4198F-BA03-B706-B2D5-CAFA687A35C8}"/>
              </a:ext>
            </a:extLst>
          </p:cNvPr>
          <p:cNvSpPr/>
          <p:nvPr/>
        </p:nvSpPr>
        <p:spPr>
          <a:xfrm>
            <a:off x="6174154" y="4634523"/>
            <a:ext cx="2469947" cy="4295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公証役場</a:t>
            </a:r>
          </a:p>
        </p:txBody>
      </p:sp>
      <p:pic>
        <p:nvPicPr>
          <p:cNvPr id="10" name="録音したサウンド">
            <a:hlinkClick r:id="" action="ppaction://media"/>
            <a:extLst>
              <a:ext uri="{FF2B5EF4-FFF2-40B4-BE49-F238E27FC236}">
                <a16:creationId xmlns:a16="http://schemas.microsoft.com/office/drawing/2014/main" id="{14564E2F-2B6D-525C-174B-A372AE35C0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9127" y="260411"/>
            <a:ext cx="487363" cy="487363"/>
          </a:xfrm>
          <a:prstGeom prst="rect">
            <a:avLst/>
          </a:prstGeom>
        </p:spPr>
      </p:pic>
    </p:spTree>
    <p:extLst>
      <p:ext uri="{BB962C8B-B14F-4D97-AF65-F5344CB8AC3E}">
        <p14:creationId xmlns:p14="http://schemas.microsoft.com/office/powerpoint/2010/main" val="37587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文書を読む人イラストの画像">
            <a:extLst>
              <a:ext uri="{FF2B5EF4-FFF2-40B4-BE49-F238E27FC236}">
                <a16:creationId xmlns:a16="http://schemas.microsoft.com/office/drawing/2014/main" id="{5E5CE89B-6148-E987-C497-4FEC95851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424" y="3395313"/>
            <a:ext cx="1105270" cy="140461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F4A4B83-5C80-C1C1-7209-2CF9C8D5E777}"/>
              </a:ext>
            </a:extLst>
          </p:cNvPr>
          <p:cNvSpPr txBox="1"/>
          <p:nvPr/>
        </p:nvSpPr>
        <p:spPr>
          <a:xfrm>
            <a:off x="1116480" y="2765710"/>
            <a:ext cx="2464726" cy="338554"/>
          </a:xfrm>
          <a:prstGeom prst="rect">
            <a:avLst/>
          </a:prstGeom>
          <a:noFill/>
        </p:spPr>
        <p:txBody>
          <a:bodyPr wrap="square" rtlCol="0">
            <a:spAutoFit/>
          </a:bodyPr>
          <a:lstStyle/>
          <a:p>
            <a:r>
              <a:rPr kumimoji="1" lang="en-US" altLang="ja-JP" sz="1600" b="1" dirty="0">
                <a:latin typeface="UD デジタル 教科書体 N-R" panose="02020400000000000000" pitchFamily="17" charset="-128"/>
                <a:ea typeface="UD デジタル 教科書体 N-R" panose="02020400000000000000" pitchFamily="17" charset="-128"/>
              </a:rPr>
              <a:t>【</a:t>
            </a:r>
            <a:r>
              <a:rPr kumimoji="1" lang="ja-JP" altLang="en-US" sz="1600" b="1" dirty="0">
                <a:latin typeface="UD デジタル 教科書体 N-R" panose="02020400000000000000" pitchFamily="17" charset="-128"/>
                <a:ea typeface="UD デジタル 教科書体 N-R" panose="02020400000000000000" pitchFamily="17" charset="-128"/>
              </a:rPr>
              <a:t>公証人が遺言を読む</a:t>
            </a:r>
            <a:r>
              <a:rPr kumimoji="1" lang="en-US" altLang="ja-JP" sz="1600" b="1" dirty="0">
                <a:latin typeface="UD デジタル 教科書体 N-R" panose="02020400000000000000" pitchFamily="17" charset="-128"/>
                <a:ea typeface="UD デジタル 教科書体 N-R" panose="02020400000000000000" pitchFamily="17" charset="-128"/>
              </a:rPr>
              <a:t>】</a:t>
            </a:r>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363A3EA1-A7F6-E18F-310A-D05F0D3585A0}"/>
              </a:ext>
            </a:extLst>
          </p:cNvPr>
          <p:cNvSpPr txBox="1"/>
          <p:nvPr/>
        </p:nvSpPr>
        <p:spPr>
          <a:xfrm>
            <a:off x="3876326" y="2725872"/>
            <a:ext cx="2464726" cy="338554"/>
          </a:xfrm>
          <a:prstGeom prst="rect">
            <a:avLst/>
          </a:prstGeom>
          <a:noFill/>
        </p:spPr>
        <p:txBody>
          <a:bodyPr wrap="square" rtlCol="0">
            <a:spAutoFit/>
          </a:bodyPr>
          <a:lstStyle/>
          <a:p>
            <a:r>
              <a:rPr kumimoji="1" lang="en-US" altLang="ja-JP" sz="1600" b="1" dirty="0">
                <a:latin typeface="UD デジタル 教科書体 N-R" panose="02020400000000000000" pitchFamily="17" charset="-128"/>
                <a:ea typeface="UD デジタル 教科書体 N-R" panose="02020400000000000000" pitchFamily="17" charset="-128"/>
              </a:rPr>
              <a:t>【</a:t>
            </a:r>
            <a:r>
              <a:rPr kumimoji="1" lang="ja-JP" altLang="en-US" sz="1600" b="1" dirty="0">
                <a:latin typeface="UD デジタル 教科書体 N-R" panose="02020400000000000000" pitchFamily="17" charset="-128"/>
                <a:ea typeface="UD デジタル 教科書体 N-R" panose="02020400000000000000" pitchFamily="17" charset="-128"/>
              </a:rPr>
              <a:t>まちがいありません</a:t>
            </a:r>
            <a:r>
              <a:rPr kumimoji="1" lang="en-US" altLang="ja-JP" sz="1600" b="1" dirty="0">
                <a:latin typeface="UD デジタル 教科書体 N-R" panose="02020400000000000000" pitchFamily="17" charset="-128"/>
                <a:ea typeface="UD デジタル 教科書体 N-R" panose="02020400000000000000" pitchFamily="17" charset="-128"/>
              </a:rPr>
              <a:t>】</a:t>
            </a:r>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319430D7-3418-0748-9553-768A1C41EFBA}"/>
              </a:ext>
            </a:extLst>
          </p:cNvPr>
          <p:cNvSpPr txBox="1"/>
          <p:nvPr/>
        </p:nvSpPr>
        <p:spPr>
          <a:xfrm>
            <a:off x="7115113" y="2725872"/>
            <a:ext cx="2013255" cy="338554"/>
          </a:xfrm>
          <a:prstGeom prst="rect">
            <a:avLst/>
          </a:prstGeom>
          <a:noFill/>
        </p:spPr>
        <p:txBody>
          <a:bodyPr wrap="square" rtlCol="0">
            <a:spAutoFit/>
          </a:bodyPr>
          <a:lstStyle/>
          <a:p>
            <a:r>
              <a:rPr kumimoji="1" lang="en-US" altLang="ja-JP" sz="1600" b="1" dirty="0">
                <a:latin typeface="UD デジタル 教科書体 N-R" panose="02020400000000000000" pitchFamily="17" charset="-128"/>
                <a:ea typeface="UD デジタル 教科書体 N-R" panose="02020400000000000000" pitchFamily="17" charset="-128"/>
              </a:rPr>
              <a:t>【</a:t>
            </a:r>
            <a:r>
              <a:rPr kumimoji="1" lang="ja-JP" altLang="en-US" sz="1600" b="1" dirty="0">
                <a:latin typeface="UD デジタル 教科書体 N-R" panose="02020400000000000000" pitchFamily="17" charset="-128"/>
                <a:ea typeface="UD デジタル 教科書体 N-R" panose="02020400000000000000" pitchFamily="17" charset="-128"/>
              </a:rPr>
              <a:t>署名・押印</a:t>
            </a:r>
            <a:r>
              <a:rPr kumimoji="1" lang="en-US" altLang="ja-JP" sz="1600" b="1" dirty="0">
                <a:latin typeface="UD デジタル 教科書体 N-R" panose="02020400000000000000" pitchFamily="17" charset="-128"/>
                <a:ea typeface="UD デジタル 教科書体 N-R" panose="02020400000000000000" pitchFamily="17" charset="-128"/>
              </a:rPr>
              <a:t>】</a:t>
            </a:r>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sp>
        <p:nvSpPr>
          <p:cNvPr id="6" name="矢印: 右 5">
            <a:extLst>
              <a:ext uri="{FF2B5EF4-FFF2-40B4-BE49-F238E27FC236}">
                <a16:creationId xmlns:a16="http://schemas.microsoft.com/office/drawing/2014/main" id="{3C4C5B03-38BB-B102-A7D4-DDA7816A88F5}"/>
              </a:ext>
            </a:extLst>
          </p:cNvPr>
          <p:cNvSpPr/>
          <p:nvPr/>
        </p:nvSpPr>
        <p:spPr>
          <a:xfrm>
            <a:off x="2683998" y="3910053"/>
            <a:ext cx="897208" cy="468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矢印: 右 6">
            <a:extLst>
              <a:ext uri="{FF2B5EF4-FFF2-40B4-BE49-F238E27FC236}">
                <a16:creationId xmlns:a16="http://schemas.microsoft.com/office/drawing/2014/main" id="{8150E228-29EB-B656-F92A-B71B76794075}"/>
              </a:ext>
            </a:extLst>
          </p:cNvPr>
          <p:cNvSpPr/>
          <p:nvPr/>
        </p:nvSpPr>
        <p:spPr>
          <a:xfrm>
            <a:off x="5361878" y="3793575"/>
            <a:ext cx="1056082" cy="512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正方形/長方形 7">
            <a:extLst>
              <a:ext uri="{FF2B5EF4-FFF2-40B4-BE49-F238E27FC236}">
                <a16:creationId xmlns:a16="http://schemas.microsoft.com/office/drawing/2014/main" id="{92C35E28-208E-14E2-F350-40BEA4D778B1}"/>
              </a:ext>
            </a:extLst>
          </p:cNvPr>
          <p:cNvSpPr/>
          <p:nvPr/>
        </p:nvSpPr>
        <p:spPr>
          <a:xfrm>
            <a:off x="4529774" y="3283422"/>
            <a:ext cx="1056083" cy="3317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遺言者</a:t>
            </a:r>
          </a:p>
        </p:txBody>
      </p:sp>
      <p:pic>
        <p:nvPicPr>
          <p:cNvPr id="9" name="Picture 2" descr="うなずくおばあちゃんのイラスト">
            <a:extLst>
              <a:ext uri="{FF2B5EF4-FFF2-40B4-BE49-F238E27FC236}">
                <a16:creationId xmlns:a16="http://schemas.microsoft.com/office/drawing/2014/main" id="{35A2FECF-60D4-C78C-C79C-4B17AC9E9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452" y="3200524"/>
            <a:ext cx="1398232" cy="15994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日本の印鑑文化と電子サインの比喩表現">
            <a:extLst>
              <a:ext uri="{FF2B5EF4-FFF2-40B4-BE49-F238E27FC236}">
                <a16:creationId xmlns:a16="http://schemas.microsoft.com/office/drawing/2014/main" id="{9A9BB64E-59C3-D856-7EBD-EAB6BCC72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867" y="3545049"/>
            <a:ext cx="1641103" cy="105056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421AEA62-BC2F-7430-0EC2-357D093EF440}"/>
              </a:ext>
            </a:extLst>
          </p:cNvPr>
          <p:cNvSpPr/>
          <p:nvPr/>
        </p:nvSpPr>
        <p:spPr>
          <a:xfrm>
            <a:off x="8218925" y="3608183"/>
            <a:ext cx="1381464" cy="2991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rPr>
              <a:t>遺言者</a:t>
            </a:r>
          </a:p>
        </p:txBody>
      </p:sp>
      <p:sp>
        <p:nvSpPr>
          <p:cNvPr id="13" name="テキスト ボックス 12">
            <a:extLst>
              <a:ext uri="{FF2B5EF4-FFF2-40B4-BE49-F238E27FC236}">
                <a16:creationId xmlns:a16="http://schemas.microsoft.com/office/drawing/2014/main" id="{A5E233D7-3C87-BDA1-E84A-4E98B4AAEE2B}"/>
              </a:ext>
            </a:extLst>
          </p:cNvPr>
          <p:cNvSpPr txBox="1"/>
          <p:nvPr/>
        </p:nvSpPr>
        <p:spPr>
          <a:xfrm>
            <a:off x="353661" y="323399"/>
            <a:ext cx="8555878" cy="1938992"/>
          </a:xfrm>
          <a:prstGeom prst="rect">
            <a:avLst/>
          </a:prstGeom>
          <a:noFill/>
        </p:spPr>
        <p:txBody>
          <a:bodyPr wrap="square">
            <a:spAutoFit/>
          </a:bodyPr>
          <a:lstStyle/>
          <a:p>
            <a:pPr algn="l"/>
            <a:r>
              <a:rPr lang="ja-JP" altLang="en-US" sz="2400" dirty="0">
                <a:latin typeface="UD デジタル 教科書体 N-R" panose="02020400000000000000" pitchFamily="17" charset="-128"/>
                <a:ea typeface="UD デジタル 教科書体 N-R" panose="02020400000000000000" pitchFamily="17" charset="-128"/>
              </a:rPr>
              <a:t>（４）大まかな内容の確認が終わると、公証人が遺言書全文　</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を読みます。</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内容に間違いないかを確認しますので、間違いありま</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せんと答える。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そして、遺言書に署名し実印を押す。</a:t>
            </a:r>
            <a:endParaRPr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12" name="録音したサウンド">
            <a:hlinkClick r:id="" action="ppaction://media"/>
            <a:extLst>
              <a:ext uri="{FF2B5EF4-FFF2-40B4-BE49-F238E27FC236}">
                <a16:creationId xmlns:a16="http://schemas.microsoft.com/office/drawing/2014/main" id="{598F3BCB-F35D-FA1D-31A2-95F7758D56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81867" y="1816902"/>
            <a:ext cx="487363" cy="487363"/>
          </a:xfrm>
          <a:prstGeom prst="rect">
            <a:avLst/>
          </a:prstGeom>
        </p:spPr>
      </p:pic>
    </p:spTree>
    <p:extLst>
      <p:ext uri="{BB962C8B-B14F-4D97-AF65-F5344CB8AC3E}">
        <p14:creationId xmlns:p14="http://schemas.microsoft.com/office/powerpoint/2010/main" val="171543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D8791F66-14C3-BD66-B40C-6D99CD523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456" y="2557495"/>
            <a:ext cx="2367836" cy="1651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24D87AB4-C307-589E-BA60-7015EA1AB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150" y="2464059"/>
            <a:ext cx="1871119" cy="187111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0ADF298-9ED0-8A5D-B1B4-8CC8DFE1F3B2}"/>
              </a:ext>
            </a:extLst>
          </p:cNvPr>
          <p:cNvSpPr txBox="1"/>
          <p:nvPr/>
        </p:nvSpPr>
        <p:spPr>
          <a:xfrm>
            <a:off x="1309456" y="1691807"/>
            <a:ext cx="2568902" cy="338554"/>
          </a:xfrm>
          <a:prstGeom prst="rect">
            <a:avLst/>
          </a:prstGeom>
          <a:noFill/>
        </p:spPr>
        <p:txBody>
          <a:bodyPr wrap="square" rtlCol="0">
            <a:spAutoFit/>
          </a:bodyPr>
          <a:lstStyle/>
          <a:p>
            <a:r>
              <a:rPr kumimoji="1" lang="en-US" altLang="ja-JP" sz="1600" b="1" dirty="0"/>
              <a:t>【</a:t>
            </a:r>
            <a:r>
              <a:rPr kumimoji="1" lang="ja-JP" altLang="en-US" sz="1600" b="1" dirty="0"/>
              <a:t>謄本・正本を渡す</a:t>
            </a:r>
            <a:r>
              <a:rPr kumimoji="1" lang="en-US" altLang="ja-JP" sz="1600" b="1" dirty="0"/>
              <a:t>】</a:t>
            </a:r>
            <a:endParaRPr kumimoji="1" lang="ja-JP" altLang="en-US" sz="1600" b="1" dirty="0"/>
          </a:p>
        </p:txBody>
      </p:sp>
      <p:sp>
        <p:nvSpPr>
          <p:cNvPr id="5" name="テキスト ボックス 4">
            <a:extLst>
              <a:ext uri="{FF2B5EF4-FFF2-40B4-BE49-F238E27FC236}">
                <a16:creationId xmlns:a16="http://schemas.microsoft.com/office/drawing/2014/main" id="{EA0D0852-B3AB-2F77-47F4-48778C83FCD4}"/>
              </a:ext>
            </a:extLst>
          </p:cNvPr>
          <p:cNvSpPr txBox="1"/>
          <p:nvPr/>
        </p:nvSpPr>
        <p:spPr>
          <a:xfrm>
            <a:off x="4908061" y="1691807"/>
            <a:ext cx="2568902" cy="338554"/>
          </a:xfrm>
          <a:prstGeom prst="rect">
            <a:avLst/>
          </a:prstGeom>
          <a:noFill/>
        </p:spPr>
        <p:txBody>
          <a:bodyPr wrap="square" rtlCol="0">
            <a:spAutoFit/>
          </a:bodyPr>
          <a:lstStyle/>
          <a:p>
            <a:r>
              <a:rPr kumimoji="1" lang="en-US" altLang="ja-JP" sz="1600" b="1" dirty="0"/>
              <a:t>【</a:t>
            </a:r>
            <a:r>
              <a:rPr kumimoji="1" lang="ja-JP" altLang="en-US" sz="1600" b="1" dirty="0"/>
              <a:t>お支払いをする</a:t>
            </a:r>
            <a:r>
              <a:rPr kumimoji="1" lang="en-US" altLang="ja-JP" sz="1600" b="1" dirty="0"/>
              <a:t>】</a:t>
            </a:r>
            <a:endParaRPr kumimoji="1" lang="ja-JP" altLang="en-US" sz="1600" b="1" dirty="0"/>
          </a:p>
        </p:txBody>
      </p:sp>
      <p:sp>
        <p:nvSpPr>
          <p:cNvPr id="7" name="テキスト ボックス 6">
            <a:extLst>
              <a:ext uri="{FF2B5EF4-FFF2-40B4-BE49-F238E27FC236}">
                <a16:creationId xmlns:a16="http://schemas.microsoft.com/office/drawing/2014/main" id="{DBA425BD-D9DC-587E-0EB7-3EA69B9D5DA6}"/>
              </a:ext>
            </a:extLst>
          </p:cNvPr>
          <p:cNvSpPr txBox="1"/>
          <p:nvPr/>
        </p:nvSpPr>
        <p:spPr>
          <a:xfrm>
            <a:off x="296985" y="427112"/>
            <a:ext cx="9222153" cy="830997"/>
          </a:xfrm>
          <a:prstGeom prst="rect">
            <a:avLst/>
          </a:prstGeom>
          <a:noFill/>
        </p:spPr>
        <p:txBody>
          <a:bodyPr wrap="square">
            <a:spAutoFit/>
          </a:bodyPr>
          <a:lstStyle/>
          <a:p>
            <a:pPr algn="l"/>
            <a:r>
              <a:rPr lang="ja-JP" altLang="en-US" sz="2400" dirty="0">
                <a:latin typeface="UD デジタル 教科書体 N-R" panose="02020400000000000000" pitchFamily="17" charset="-128"/>
                <a:ea typeface="UD デジタル 教科書体 N-R" panose="02020400000000000000" pitchFamily="17" charset="-128"/>
              </a:rPr>
              <a:t>（５）最後に公正証書の正本や謄本を受け取り、公証人へ費用の</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支払いをして終了です。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p:txBody>
      </p:sp>
      <p:pic>
        <p:nvPicPr>
          <p:cNvPr id="6" name="録音したサウンド">
            <a:hlinkClick r:id="" action="ppaction://media"/>
            <a:extLst>
              <a:ext uri="{FF2B5EF4-FFF2-40B4-BE49-F238E27FC236}">
                <a16:creationId xmlns:a16="http://schemas.microsoft.com/office/drawing/2014/main" id="{0AB0C686-23BB-DBD3-C29B-58CE9879D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9468" y="770746"/>
            <a:ext cx="487363" cy="487363"/>
          </a:xfrm>
          <a:prstGeom prst="rect">
            <a:avLst/>
          </a:prstGeom>
        </p:spPr>
      </p:pic>
    </p:spTree>
    <p:extLst>
      <p:ext uri="{BB962C8B-B14F-4D97-AF65-F5344CB8AC3E}">
        <p14:creationId xmlns:p14="http://schemas.microsoft.com/office/powerpoint/2010/main" val="34666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8712ECE-BBCB-1CE7-ED80-1C1F4BEE7263}"/>
              </a:ext>
            </a:extLst>
          </p:cNvPr>
          <p:cNvSpPr txBox="1"/>
          <p:nvPr/>
        </p:nvSpPr>
        <p:spPr>
          <a:xfrm>
            <a:off x="148492" y="187569"/>
            <a:ext cx="9456616"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１．遺言能力について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遺言書を有効に作成するためには、まず遺言者自身の判断能</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力があることが前提となります。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遺言者の判断能力とは、「遺言の内容を理解して、意思決定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ができるか」という点が重要となります。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遺言は、遺言者の意思で遺言の内容や効果を理解して、遺言</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内容を決定することが必要です。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高齢者で、判断能力が少し課題の場合、複雑な遺言より、単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純な内容の方が理解しやすいということになりますので、この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点に注意しておく必要があります。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33D19DCC-A7EC-D5AD-8C0B-4F1A4F2FC1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34802" y="193431"/>
            <a:ext cx="487363" cy="487363"/>
          </a:xfrm>
          <a:prstGeom prst="rect">
            <a:avLst/>
          </a:prstGeom>
        </p:spPr>
      </p:pic>
    </p:spTree>
    <p:extLst>
      <p:ext uri="{BB962C8B-B14F-4D97-AF65-F5344CB8AC3E}">
        <p14:creationId xmlns:p14="http://schemas.microsoft.com/office/powerpoint/2010/main" val="291259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6E3B69C-B723-6153-46FF-4DDD53A096FB}"/>
              </a:ext>
            </a:extLst>
          </p:cNvPr>
          <p:cNvSpPr txBox="1"/>
          <p:nvPr/>
        </p:nvSpPr>
        <p:spPr>
          <a:xfrm>
            <a:off x="304800" y="211015"/>
            <a:ext cx="9440985"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遺言能力があること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遺言能力とは、遺言の内容を理解し、判断する能力というこ</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とになります。遺言するには、遺言時点で「遺言能力」を備え</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ていることが必要です。遺言能力のない者が作成した遺言は、</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裁判で無効とされてしまいます。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①　遺言ができる年齢について、民法</a:t>
            </a:r>
            <a:r>
              <a:rPr lang="en-US" altLang="ja-JP" sz="2400" b="1" dirty="0">
                <a:latin typeface="UD デジタル 教科書体 N-R" panose="02020400000000000000" pitchFamily="17" charset="-128"/>
                <a:ea typeface="UD デジタル 教科書体 N-R" panose="02020400000000000000" pitchFamily="17" charset="-128"/>
              </a:rPr>
              <a:t>961</a:t>
            </a:r>
            <a:r>
              <a:rPr lang="ja-JP" altLang="en-US" sz="2400" b="1" dirty="0">
                <a:latin typeface="UD デジタル 教科書体 N-R" panose="02020400000000000000" pitchFamily="17" charset="-128"/>
                <a:ea typeface="UD デジタル 教科書体 N-R" panose="02020400000000000000" pitchFamily="17" charset="-128"/>
              </a:rPr>
              <a:t>条では「</a:t>
            </a:r>
            <a:r>
              <a:rPr lang="en-US" altLang="ja-JP" sz="2400" b="1" dirty="0">
                <a:latin typeface="UD デジタル 教科書体 N-R" panose="02020400000000000000" pitchFamily="17" charset="-128"/>
                <a:ea typeface="UD デジタル 教科書体 N-R" panose="02020400000000000000" pitchFamily="17" charset="-128"/>
              </a:rPr>
              <a:t>15</a:t>
            </a:r>
            <a:r>
              <a:rPr lang="ja-JP" altLang="en-US" sz="2400" b="1" dirty="0">
                <a:latin typeface="UD デジタル 教科書体 N-R" panose="02020400000000000000" pitchFamily="17" charset="-128"/>
                <a:ea typeface="UD デジタル 教科書体 N-R" panose="02020400000000000000" pitchFamily="17" charset="-128"/>
              </a:rPr>
              <a:t>歳に達し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た者は、遺言をすることができる」とされていますので、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en-US" altLang="ja-JP" sz="2400" b="1" dirty="0">
                <a:latin typeface="UD デジタル 教科書体 N-R" panose="02020400000000000000" pitchFamily="17" charset="-128"/>
                <a:ea typeface="UD デジタル 教科書体 N-R" panose="02020400000000000000" pitchFamily="17" charset="-128"/>
              </a:rPr>
              <a:t>14</a:t>
            </a:r>
            <a:r>
              <a:rPr lang="ja-JP" altLang="en-US" sz="2400" b="1" dirty="0">
                <a:latin typeface="UD デジタル 教科書体 N-R" panose="02020400000000000000" pitchFamily="17" charset="-128"/>
                <a:ea typeface="UD デジタル 教科書体 N-R" panose="02020400000000000000" pitchFamily="17" charset="-128"/>
              </a:rPr>
              <a:t>歳未満の者がした遺言はそれだけで無効となります。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遺言者は、遺言をするときにおいてその能力を有しなけれ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ばならない（</a:t>
            </a:r>
            <a:r>
              <a:rPr lang="en-US" altLang="ja-JP" sz="2400" b="1" dirty="0">
                <a:latin typeface="UD デジタル 教科書体 N-R" panose="02020400000000000000" pitchFamily="17" charset="-128"/>
                <a:ea typeface="UD デジタル 教科書体 N-R" panose="02020400000000000000" pitchFamily="17" charset="-128"/>
              </a:rPr>
              <a:t>963</a:t>
            </a:r>
            <a:r>
              <a:rPr lang="ja-JP" altLang="en-US" sz="2400" b="1" dirty="0">
                <a:latin typeface="UD デジタル 教科書体 N-R" panose="02020400000000000000" pitchFamily="17" charset="-128"/>
                <a:ea typeface="UD デジタル 教科書体 N-R" panose="02020400000000000000" pitchFamily="17" charset="-128"/>
              </a:rPr>
              <a:t>条）。</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遺言書の作成はタイミングが大切で、判断能力のあるうち</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に作成しましょう。</a:t>
            </a:r>
            <a:br>
              <a:rPr lang="ja-JP" altLang="en-US" sz="2400" b="1" dirty="0"/>
            </a:br>
            <a:endParaRPr lang="ja-JP" altLang="en-US" sz="2400" b="1" dirty="0"/>
          </a:p>
          <a:p>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9BF0748-C368-53B6-606D-944AC8C00F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0525" y="211015"/>
            <a:ext cx="487363" cy="487363"/>
          </a:xfrm>
          <a:prstGeom prst="rect">
            <a:avLst/>
          </a:prstGeom>
        </p:spPr>
      </p:pic>
    </p:spTree>
    <p:extLst>
      <p:ext uri="{BB962C8B-B14F-4D97-AF65-F5344CB8AC3E}">
        <p14:creationId xmlns:p14="http://schemas.microsoft.com/office/powerpoint/2010/main" val="22407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87DD0B-DA60-81C6-4474-9B9AB254AD48}"/>
              </a:ext>
            </a:extLst>
          </p:cNvPr>
          <p:cNvSpPr txBox="1"/>
          <p:nvPr/>
        </p:nvSpPr>
        <p:spPr>
          <a:xfrm>
            <a:off x="457200" y="350196"/>
            <a:ext cx="9182911" cy="3416320"/>
          </a:xfrm>
          <a:prstGeom prst="rect">
            <a:avLst/>
          </a:prstGeom>
          <a:noFill/>
        </p:spPr>
        <p:txBody>
          <a:bodyPr wrap="square" rtlCol="0">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　</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実務上での判断</a:t>
            </a:r>
            <a:r>
              <a:rPr lang="en-US" altLang="ja-JP" sz="2400" b="0" i="0" dirty="0">
                <a:effectLst/>
                <a:latin typeface="UD デジタル 教科書体 N-R" panose="02020400000000000000" pitchFamily="17" charset="-128"/>
                <a:ea typeface="UD デジタル 教科書体 N-R" panose="02020400000000000000" pitchFamily="17" charset="-128"/>
              </a:rPr>
              <a:t>】</a:t>
            </a:r>
          </a:p>
          <a:p>
            <a:pPr algn="l"/>
            <a:r>
              <a:rPr lang="ja-JP" altLang="en-US" sz="2400" dirty="0">
                <a:latin typeface="UD デジタル 教科書体 N-R" panose="02020400000000000000" pitchFamily="17" charset="-128"/>
                <a:ea typeface="UD デジタル 教科書体 N-R" panose="02020400000000000000" pitchFamily="17" charset="-128"/>
              </a:rPr>
              <a:t>　　実際の実務では遺言者本人に以下の項目内容をチェックして</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おります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①　遺言書を作成する意思（必要性の理解）があるか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②　遺言の法的効果を理解しているか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➂　不動産等の財産を誰に何を相続させたいか明確であるか</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（財産内容を把握しているか）</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④　遺言の内容を専門家・公証人などに伝える能力があるか</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16444FA9-570B-D71C-7FEF-A8A49B7E1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8833" y="285017"/>
            <a:ext cx="487363" cy="487363"/>
          </a:xfrm>
          <a:prstGeom prst="rect">
            <a:avLst/>
          </a:prstGeom>
        </p:spPr>
      </p:pic>
    </p:spTree>
    <p:extLst>
      <p:ext uri="{BB962C8B-B14F-4D97-AF65-F5344CB8AC3E}">
        <p14:creationId xmlns:p14="http://schemas.microsoft.com/office/powerpoint/2010/main" val="356997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12A029F-C038-2BCE-9486-67E2CD630B13}"/>
              </a:ext>
            </a:extLst>
          </p:cNvPr>
          <p:cNvSpPr txBox="1"/>
          <p:nvPr/>
        </p:nvSpPr>
        <p:spPr>
          <a:xfrm>
            <a:off x="165370" y="194553"/>
            <a:ext cx="9552562"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２．高齢者の遺言作成にあたっての留意点</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自分でつくる自筆証書遺言は秘密裏に作成することができます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ので、高齢者でない方が作成した遺言書でも法的要件の不足など</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で無効となってしまう可能性があります。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そのため少しでも判断能力に不安がある方は、遺言書の法的要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件に関して安心できる遺言公正証書を作成することをお勧めしま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）遺言公正証書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遺言公正証書</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とは、遺言書を公証人が公正証書として作成す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る遺言です。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作成自体が公証人によって行われるため、もっとも安全で確</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実な遺言方法として知られています。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原本が公証役場に保管されることから、紛失、偽造、隠ぺい</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などのリスクがなく、相続トラブルを未然に防ぎたい人にもお</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勧めの方法です。</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A24FCCD2-2653-D82E-CF0B-3DC0BA2DC9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7602" y="230917"/>
            <a:ext cx="487363" cy="487363"/>
          </a:xfrm>
          <a:prstGeom prst="rect">
            <a:avLst/>
          </a:prstGeom>
        </p:spPr>
      </p:pic>
    </p:spTree>
    <p:extLst>
      <p:ext uri="{BB962C8B-B14F-4D97-AF65-F5344CB8AC3E}">
        <p14:creationId xmlns:p14="http://schemas.microsoft.com/office/powerpoint/2010/main" val="5914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D28220-3256-3AD1-04AD-E78C4079266E}"/>
              </a:ext>
            </a:extLst>
          </p:cNvPr>
          <p:cNvSpPr txBox="1"/>
          <p:nvPr/>
        </p:nvSpPr>
        <p:spPr>
          <a:xfrm>
            <a:off x="187569" y="296985"/>
            <a:ext cx="9503508" cy="2308324"/>
          </a:xfrm>
          <a:prstGeom prst="rect">
            <a:avLst/>
          </a:prstGeom>
          <a:noFill/>
        </p:spPr>
        <p:txBody>
          <a:bodyPr wrap="square" rtlCol="0">
            <a:spAutoFit/>
          </a:bodyPr>
          <a:lstStyle/>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また、法的強制力があるので、裁判所の判決と同様の効力を</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持ちます。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そして、</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家庭裁判所における検認が不要で、読み上げるスタ</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イルで遺言が残せることから、字が書けない状態でも遺言が可</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能です。</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B5A4F79F-DA4B-B04D-A48F-2286C5BF72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03541" y="597633"/>
            <a:ext cx="487363" cy="487363"/>
          </a:xfrm>
          <a:prstGeom prst="rect">
            <a:avLst/>
          </a:prstGeom>
        </p:spPr>
      </p:pic>
    </p:spTree>
    <p:extLst>
      <p:ext uri="{BB962C8B-B14F-4D97-AF65-F5344CB8AC3E}">
        <p14:creationId xmlns:p14="http://schemas.microsoft.com/office/powerpoint/2010/main" val="13377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B60EBD0-E048-3AA2-A40A-A1F3873E5B9B}"/>
              </a:ext>
            </a:extLst>
          </p:cNvPr>
          <p:cNvSpPr txBox="1"/>
          <p:nvPr/>
        </p:nvSpPr>
        <p:spPr>
          <a:xfrm>
            <a:off x="422031" y="281354"/>
            <a:ext cx="9081477" cy="526297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３．遺言書作成に関する説明事例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説明資料</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200" dirty="0">
                <a:latin typeface="UD デジタル 教科書体 N-R" panose="02020400000000000000" pitchFamily="17" charset="-128"/>
                <a:ea typeface="UD デジタル 教科書体 N-R" panose="02020400000000000000" pitchFamily="17" charset="-128"/>
              </a:rPr>
              <a:t>　（</a:t>
            </a:r>
            <a:r>
              <a:rPr kumimoji="1" lang="en-US" altLang="ja-JP" sz="2200" dirty="0">
                <a:latin typeface="UD デジタル 教科書体 N-R" panose="02020400000000000000" pitchFamily="17" charset="-128"/>
                <a:ea typeface="UD デジタル 教科書体 N-R" panose="02020400000000000000" pitchFamily="17" charset="-128"/>
              </a:rPr>
              <a:t>1</a:t>
            </a:r>
            <a:r>
              <a:rPr kumimoji="1" lang="ja-JP" altLang="en-US" sz="2200" dirty="0">
                <a:latin typeface="UD デジタル 教科書体 N-R" panose="02020400000000000000" pitchFamily="17" charset="-128"/>
                <a:ea typeface="UD デジタル 教科書体 N-R" panose="02020400000000000000" pitchFamily="17" charset="-128"/>
              </a:rPr>
              <a:t>）遺言書作成する目的</a:t>
            </a:r>
            <a:r>
              <a:rPr kumimoji="1" lang="en-US" altLang="ja-JP" sz="2200" dirty="0">
                <a:latin typeface="UD デジタル 教科書体 N-R" panose="02020400000000000000" pitchFamily="17" charset="-128"/>
                <a:ea typeface="UD デジタル 教科書体 N-R" panose="02020400000000000000" pitchFamily="17" charset="-128"/>
              </a:rPr>
              <a:t>	</a:t>
            </a:r>
          </a:p>
          <a:p>
            <a:r>
              <a:rPr kumimoji="1" lang="ja-JP" altLang="en-US" sz="2200" dirty="0">
                <a:latin typeface="UD デジタル 教科書体 N-R" panose="02020400000000000000" pitchFamily="17" charset="-128"/>
                <a:ea typeface="UD デジタル 教科書体 N-R" panose="02020400000000000000" pitchFamily="17" charset="-128"/>
              </a:rPr>
              <a:t>　　　①　遺言書作成に積極的であり（その気になること）、自分の</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意思が遺言書に反映できること。</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②　遺言の実行を確実にすること。（遺言執行者の指定、公正</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証書にすること）</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③　相続財産の承継（相続）を円滑にすること</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④　不動産の承継を特定させること</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⑤　判断能力が低下する前に作成すること（判断能力がない時</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に作成した遺言書は無効）</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⑥　その他（祭祀承継等）</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B68BC51E-327D-C8C8-F7AA-2322A65F5A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5294" y="1011848"/>
            <a:ext cx="487363" cy="487363"/>
          </a:xfrm>
          <a:prstGeom prst="rect">
            <a:avLst/>
          </a:prstGeom>
        </p:spPr>
      </p:pic>
    </p:spTree>
    <p:extLst>
      <p:ext uri="{BB962C8B-B14F-4D97-AF65-F5344CB8AC3E}">
        <p14:creationId xmlns:p14="http://schemas.microsoft.com/office/powerpoint/2010/main" val="248631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185DCD2-C74C-905A-6F53-D973D3578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486" y="2845636"/>
            <a:ext cx="617542" cy="604837"/>
          </a:xfrm>
          <a:prstGeom prst="rect">
            <a:avLst/>
          </a:prstGeom>
        </p:spPr>
      </p:pic>
      <p:pic>
        <p:nvPicPr>
          <p:cNvPr id="3" name="図 2">
            <a:extLst>
              <a:ext uri="{FF2B5EF4-FFF2-40B4-BE49-F238E27FC236}">
                <a16:creationId xmlns:a16="http://schemas.microsoft.com/office/drawing/2014/main" id="{A9053BC8-D5BA-4C3E-1A55-6CA18F0D3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699" y="2857187"/>
            <a:ext cx="606394" cy="533309"/>
          </a:xfrm>
          <a:prstGeom prst="rect">
            <a:avLst/>
          </a:prstGeom>
        </p:spPr>
      </p:pic>
      <p:pic>
        <p:nvPicPr>
          <p:cNvPr id="4" name="図 3">
            <a:extLst>
              <a:ext uri="{FF2B5EF4-FFF2-40B4-BE49-F238E27FC236}">
                <a16:creationId xmlns:a16="http://schemas.microsoft.com/office/drawing/2014/main" id="{8A45AE19-B1C3-31E7-A9A5-4B28E2B2D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249" y="2875340"/>
            <a:ext cx="606394" cy="608224"/>
          </a:xfrm>
          <a:prstGeom prst="rect">
            <a:avLst/>
          </a:prstGeom>
        </p:spPr>
      </p:pic>
      <p:sp>
        <p:nvSpPr>
          <p:cNvPr id="5" name="テキスト ボックス 4">
            <a:extLst>
              <a:ext uri="{FF2B5EF4-FFF2-40B4-BE49-F238E27FC236}">
                <a16:creationId xmlns:a16="http://schemas.microsoft.com/office/drawing/2014/main" id="{9634B88E-B6EE-4FC8-36B1-5E3EC64ABBBF}"/>
              </a:ext>
            </a:extLst>
          </p:cNvPr>
          <p:cNvSpPr txBox="1"/>
          <p:nvPr/>
        </p:nvSpPr>
        <p:spPr>
          <a:xfrm>
            <a:off x="2227596" y="3480503"/>
            <a:ext cx="3509863"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　土地・建物　　貸家　　預貯金・現金</a:t>
            </a:r>
          </a:p>
        </p:txBody>
      </p:sp>
      <p:sp>
        <p:nvSpPr>
          <p:cNvPr id="6" name="テキスト ボックス 5">
            <a:extLst>
              <a:ext uri="{FF2B5EF4-FFF2-40B4-BE49-F238E27FC236}">
                <a16:creationId xmlns:a16="http://schemas.microsoft.com/office/drawing/2014/main" id="{EB2C8DCB-6112-B010-F10A-6CF05DC7315F}"/>
              </a:ext>
            </a:extLst>
          </p:cNvPr>
          <p:cNvSpPr txBox="1"/>
          <p:nvPr/>
        </p:nvSpPr>
        <p:spPr>
          <a:xfrm>
            <a:off x="2955930" y="2528471"/>
            <a:ext cx="1642453"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財産の円滑な承継</a:t>
            </a:r>
          </a:p>
        </p:txBody>
      </p:sp>
      <p:pic>
        <p:nvPicPr>
          <p:cNvPr id="7" name="Picture 14" descr="おばあちゃん２">
            <a:extLst>
              <a:ext uri="{FF2B5EF4-FFF2-40B4-BE49-F238E27FC236}">
                <a16:creationId xmlns:a16="http://schemas.microsoft.com/office/drawing/2014/main" id="{EF363FF7-0839-F9EB-DDD5-99C210811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068" y="1298456"/>
            <a:ext cx="1199338" cy="961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木のお仏壇のイラスト">
            <a:extLst>
              <a:ext uri="{FF2B5EF4-FFF2-40B4-BE49-F238E27FC236}">
                <a16:creationId xmlns:a16="http://schemas.microsoft.com/office/drawing/2014/main" id="{C2C9CD61-1F0C-AB1B-148B-1133725AFD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5170" y="4692992"/>
            <a:ext cx="998239" cy="82989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579024E-7C40-F37F-CD29-540ECE7C07B5}"/>
              </a:ext>
            </a:extLst>
          </p:cNvPr>
          <p:cNvSpPr txBox="1"/>
          <p:nvPr/>
        </p:nvSpPr>
        <p:spPr>
          <a:xfrm>
            <a:off x="2242198" y="4431331"/>
            <a:ext cx="126035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祭祀承継</a:t>
            </a:r>
          </a:p>
        </p:txBody>
      </p:sp>
      <p:sp>
        <p:nvSpPr>
          <p:cNvPr id="10" name="テキスト ボックス 9">
            <a:extLst>
              <a:ext uri="{FF2B5EF4-FFF2-40B4-BE49-F238E27FC236}">
                <a16:creationId xmlns:a16="http://schemas.microsoft.com/office/drawing/2014/main" id="{8586159D-8648-2315-0051-10274F8A44DB}"/>
              </a:ext>
            </a:extLst>
          </p:cNvPr>
          <p:cNvSpPr txBox="1"/>
          <p:nvPr/>
        </p:nvSpPr>
        <p:spPr>
          <a:xfrm>
            <a:off x="1206977" y="1012180"/>
            <a:ext cx="693420" cy="307777"/>
          </a:xfrm>
          <a:prstGeom prst="rect">
            <a:avLst/>
          </a:prstGeom>
          <a:noFill/>
        </p:spPr>
        <p:txBody>
          <a:bodyPr wrap="square" rtlCol="0">
            <a:spAutoFit/>
          </a:bodyPr>
          <a:lstStyle/>
          <a:p>
            <a:r>
              <a:rPr kumimoji="1" lang="ja-JP" altLang="en-US" sz="1400" b="1" dirty="0"/>
              <a:t>母親</a:t>
            </a:r>
          </a:p>
        </p:txBody>
      </p:sp>
      <p:sp>
        <p:nvSpPr>
          <p:cNvPr id="11" name="吹き出し: 角を丸めた四角形 10">
            <a:extLst>
              <a:ext uri="{FF2B5EF4-FFF2-40B4-BE49-F238E27FC236}">
                <a16:creationId xmlns:a16="http://schemas.microsoft.com/office/drawing/2014/main" id="{7461E6CD-AB98-E969-8B22-7A44B2BF64FF}"/>
              </a:ext>
            </a:extLst>
          </p:cNvPr>
          <p:cNvSpPr/>
          <p:nvPr/>
        </p:nvSpPr>
        <p:spPr>
          <a:xfrm>
            <a:off x="2340588" y="641113"/>
            <a:ext cx="4154039" cy="1557869"/>
          </a:xfrm>
          <a:prstGeom prst="wedgeRoundRectCallout">
            <a:avLst>
              <a:gd name="adj1" fmla="val -62397"/>
              <a:gd name="adj2" fmla="val 3222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t" anchorCtr="0"/>
          <a:lstStyle/>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・相続財産の承継を円滑にしておこう</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・老後の面倒をみてもらう親族に特別に分与を考</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　えよう</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・不動産の承継を特定させる</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・遺言の実行が確実にできるようにしよう</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・元気なうちに遺言書を作成しておこう</a:t>
            </a:r>
            <a:endParaRPr kumimoji="1" lang="ja-JP" altLang="en-US" sz="1400" b="1" dirty="0">
              <a:latin typeface="UD デジタル 教科書体 N-R" panose="02020400000000000000" pitchFamily="17" charset="-128"/>
              <a:ea typeface="UD デジタル 教科書体 N-R" panose="02020400000000000000" pitchFamily="17" charset="-128"/>
            </a:endParaRPr>
          </a:p>
        </p:txBody>
      </p:sp>
      <p:sp>
        <p:nvSpPr>
          <p:cNvPr id="12" name="楕円 11">
            <a:extLst>
              <a:ext uri="{FF2B5EF4-FFF2-40B4-BE49-F238E27FC236}">
                <a16:creationId xmlns:a16="http://schemas.microsoft.com/office/drawing/2014/main" id="{35389CB7-4AD7-1340-229F-A9D377FABEB7}"/>
              </a:ext>
            </a:extLst>
          </p:cNvPr>
          <p:cNvSpPr/>
          <p:nvPr/>
        </p:nvSpPr>
        <p:spPr>
          <a:xfrm>
            <a:off x="6642725" y="449623"/>
            <a:ext cx="2688843" cy="14783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誰に」「何を」「どれだけ」相続させよう</a:t>
            </a:r>
          </a:p>
        </p:txBody>
      </p:sp>
      <p:sp>
        <p:nvSpPr>
          <p:cNvPr id="13" name="テキスト ボックス 12">
            <a:extLst>
              <a:ext uri="{FF2B5EF4-FFF2-40B4-BE49-F238E27FC236}">
                <a16:creationId xmlns:a16="http://schemas.microsoft.com/office/drawing/2014/main" id="{EF7060F9-D2E8-1A13-7716-41623903EC4C}"/>
              </a:ext>
            </a:extLst>
          </p:cNvPr>
          <p:cNvSpPr txBox="1"/>
          <p:nvPr/>
        </p:nvSpPr>
        <p:spPr>
          <a:xfrm>
            <a:off x="7094941" y="1998101"/>
            <a:ext cx="1380613"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長女Ａ</a:t>
            </a:r>
          </a:p>
        </p:txBody>
      </p:sp>
      <p:pic>
        <p:nvPicPr>
          <p:cNvPr id="14" name="Picture 2" descr="穏やかな女の子のイラスト">
            <a:extLst>
              <a:ext uri="{FF2B5EF4-FFF2-40B4-BE49-F238E27FC236}">
                <a16:creationId xmlns:a16="http://schemas.microsoft.com/office/drawing/2014/main" id="{8A17CC97-525E-C841-2E13-FBDCBC06A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1019" y="1152599"/>
            <a:ext cx="786398" cy="858681"/>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9D251300-61B7-620F-776A-86865EC25441}"/>
              </a:ext>
            </a:extLst>
          </p:cNvPr>
          <p:cNvSpPr txBox="1"/>
          <p:nvPr/>
        </p:nvSpPr>
        <p:spPr>
          <a:xfrm>
            <a:off x="8237111" y="1990262"/>
            <a:ext cx="1380613"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二女Ｂ</a:t>
            </a:r>
          </a:p>
        </p:txBody>
      </p:sp>
      <p:sp>
        <p:nvSpPr>
          <p:cNvPr id="16" name="吹き出し: 円形 15">
            <a:extLst>
              <a:ext uri="{FF2B5EF4-FFF2-40B4-BE49-F238E27FC236}">
                <a16:creationId xmlns:a16="http://schemas.microsoft.com/office/drawing/2014/main" id="{FF366F7D-6CCD-878A-C0C8-8439DDEFEFC6}"/>
              </a:ext>
            </a:extLst>
          </p:cNvPr>
          <p:cNvSpPr/>
          <p:nvPr/>
        </p:nvSpPr>
        <p:spPr>
          <a:xfrm>
            <a:off x="2158404" y="2433715"/>
            <a:ext cx="3648248" cy="1592393"/>
          </a:xfrm>
          <a:prstGeom prst="wedgeEllipseCallout">
            <a:avLst>
              <a:gd name="adj1" fmla="val -45906"/>
              <a:gd name="adj2" fmla="val -581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F4BE9AC-CD0C-6CB9-34A3-63617BD73D0F}"/>
              </a:ext>
            </a:extLst>
          </p:cNvPr>
          <p:cNvSpPr txBox="1"/>
          <p:nvPr/>
        </p:nvSpPr>
        <p:spPr>
          <a:xfrm>
            <a:off x="132186" y="4114245"/>
            <a:ext cx="3981816" cy="307777"/>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　　遺言執行者の指定　仏壇やお墓や葬儀</a:t>
            </a:r>
          </a:p>
        </p:txBody>
      </p:sp>
      <p:sp>
        <p:nvSpPr>
          <p:cNvPr id="18" name="吹き出し: 円形 17">
            <a:extLst>
              <a:ext uri="{FF2B5EF4-FFF2-40B4-BE49-F238E27FC236}">
                <a16:creationId xmlns:a16="http://schemas.microsoft.com/office/drawing/2014/main" id="{7BF496E0-EBD7-C954-D470-96DCA2B4BC95}"/>
              </a:ext>
            </a:extLst>
          </p:cNvPr>
          <p:cNvSpPr/>
          <p:nvPr/>
        </p:nvSpPr>
        <p:spPr>
          <a:xfrm>
            <a:off x="147395" y="3869125"/>
            <a:ext cx="3951954" cy="1954371"/>
          </a:xfrm>
          <a:prstGeom prst="wedgeEllipseCallout">
            <a:avLst>
              <a:gd name="adj1" fmla="val -12235"/>
              <a:gd name="adj2" fmla="val -996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9" name="テキスト ボックス 18">
            <a:extLst>
              <a:ext uri="{FF2B5EF4-FFF2-40B4-BE49-F238E27FC236}">
                <a16:creationId xmlns:a16="http://schemas.microsoft.com/office/drawing/2014/main" id="{26E7D99B-3D65-1644-6EC0-A6286C194251}"/>
              </a:ext>
            </a:extLst>
          </p:cNvPr>
          <p:cNvSpPr txBox="1"/>
          <p:nvPr/>
        </p:nvSpPr>
        <p:spPr>
          <a:xfrm>
            <a:off x="375138" y="2308672"/>
            <a:ext cx="1971935"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元気なうちに自分の思いを遺そう</a:t>
            </a:r>
          </a:p>
        </p:txBody>
      </p:sp>
      <p:sp>
        <p:nvSpPr>
          <p:cNvPr id="20" name="正方形/長方形 19">
            <a:extLst>
              <a:ext uri="{FF2B5EF4-FFF2-40B4-BE49-F238E27FC236}">
                <a16:creationId xmlns:a16="http://schemas.microsoft.com/office/drawing/2014/main" id="{19A25C2E-D9B1-03AC-1F89-32DBDF7EFA7C}"/>
              </a:ext>
            </a:extLst>
          </p:cNvPr>
          <p:cNvSpPr/>
          <p:nvPr/>
        </p:nvSpPr>
        <p:spPr>
          <a:xfrm>
            <a:off x="5806652" y="2313718"/>
            <a:ext cx="3811072" cy="388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t" anchorCtr="0"/>
          <a:lstStyle/>
          <a:p>
            <a:pPr algn="ctr"/>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遺言書</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遺言者〇〇は次のとおり遺言する</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１．長女Ａ（昭和〇〇年△△月</a:t>
            </a:r>
            <a:r>
              <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日生）に下記の土</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地を相続させる</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所在：今治市〇〇町</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地番：〇〇番地〇号</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地目：宅地</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地積：</a:t>
            </a:r>
            <a:r>
              <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rPr>
              <a:t>320</a:t>
            </a:r>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平方メートル</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２．現金のうち、金〇〇〇円を長女Ｂ（昭和〇〇年　</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△△月</a:t>
            </a:r>
            <a:r>
              <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日生）を相続させる</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令和４年８月</a:t>
            </a:r>
            <a:r>
              <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rPr>
              <a:t>16</a:t>
            </a:r>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日</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愛媛県今治市〇〇町〇〇番地〇号</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遺言者　　　Ｃ　　　　印</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四角形: 角を丸くする 20">
            <a:extLst>
              <a:ext uri="{FF2B5EF4-FFF2-40B4-BE49-F238E27FC236}">
                <a16:creationId xmlns:a16="http://schemas.microsoft.com/office/drawing/2014/main" id="{8901CE5D-137C-7C70-DBD2-84B6A004218F}"/>
              </a:ext>
            </a:extLst>
          </p:cNvPr>
          <p:cNvSpPr/>
          <p:nvPr/>
        </p:nvSpPr>
        <p:spPr>
          <a:xfrm>
            <a:off x="7094941" y="3015024"/>
            <a:ext cx="2117816" cy="1821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0" dirty="0">
                <a:solidFill>
                  <a:schemeClr val="tx1"/>
                </a:solidFill>
                <a:latin typeface="UD デジタル 教科書体 N-R" panose="02020400000000000000" pitchFamily="17" charset="-128"/>
                <a:ea typeface="UD デジタル 教科書体 N-R" panose="02020400000000000000" pitchFamily="17" charset="-128"/>
              </a:rPr>
              <a:t>　遺言者の意思で書いたか</a:t>
            </a:r>
            <a:r>
              <a:rPr kumimoji="1" lang="en-US" altLang="ja-JP" sz="1050" dirty="0">
                <a:latin typeface="UD デジタル 教科書体 N-R" panose="02020400000000000000" pitchFamily="17" charset="-128"/>
                <a:ea typeface="UD デジタル 教科書体 N-R" panose="02020400000000000000" pitchFamily="17" charset="-128"/>
              </a:rPr>
              <a:t>1</a:t>
            </a:r>
            <a:endParaRPr kumimoji="1" lang="ja-JP" altLang="en-US" sz="1050" dirty="0">
              <a:latin typeface="UD デジタル 教科書体 N-R" panose="02020400000000000000" pitchFamily="17" charset="-128"/>
              <a:ea typeface="UD デジタル 教科書体 N-R" panose="02020400000000000000" pitchFamily="17" charset="-128"/>
            </a:endParaRPr>
          </a:p>
        </p:txBody>
      </p:sp>
      <p:sp>
        <p:nvSpPr>
          <p:cNvPr id="23" name="四角形: 角を丸くする 22">
            <a:extLst>
              <a:ext uri="{FF2B5EF4-FFF2-40B4-BE49-F238E27FC236}">
                <a16:creationId xmlns:a16="http://schemas.microsoft.com/office/drawing/2014/main" id="{08CCF4D2-BC49-0498-2C5A-3D467400AC88}"/>
              </a:ext>
            </a:extLst>
          </p:cNvPr>
          <p:cNvSpPr/>
          <p:nvPr/>
        </p:nvSpPr>
        <p:spPr>
          <a:xfrm>
            <a:off x="7439918" y="5373415"/>
            <a:ext cx="2117816" cy="1821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0" dirty="0">
                <a:solidFill>
                  <a:schemeClr val="tx1"/>
                </a:solidFill>
                <a:latin typeface="UD デジタル 教科書体 N-R" panose="02020400000000000000" pitchFamily="17" charset="-128"/>
                <a:ea typeface="UD デジタル 教科書体 N-R" panose="02020400000000000000" pitchFamily="17" charset="-128"/>
              </a:rPr>
              <a:t>　鮮明な署名と実印の押印</a:t>
            </a:r>
            <a:endParaRPr kumimoji="1" lang="ja-JP" altLang="en-US" sz="1050" dirty="0">
              <a:latin typeface="UD デジタル 教科書体 N-R" panose="02020400000000000000" pitchFamily="17" charset="-128"/>
              <a:ea typeface="UD デジタル 教科書体 N-R" panose="02020400000000000000" pitchFamily="17" charset="-128"/>
            </a:endParaRPr>
          </a:p>
        </p:txBody>
      </p:sp>
      <p:sp>
        <p:nvSpPr>
          <p:cNvPr id="24" name="四角形: 角を丸くする 23">
            <a:extLst>
              <a:ext uri="{FF2B5EF4-FFF2-40B4-BE49-F238E27FC236}">
                <a16:creationId xmlns:a16="http://schemas.microsoft.com/office/drawing/2014/main" id="{F748815A-1FEF-A7BD-4BD7-856FA2B57C2E}"/>
              </a:ext>
            </a:extLst>
          </p:cNvPr>
          <p:cNvSpPr/>
          <p:nvPr/>
        </p:nvSpPr>
        <p:spPr>
          <a:xfrm>
            <a:off x="7439918" y="4948099"/>
            <a:ext cx="2117816" cy="2499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0" dirty="0">
                <a:solidFill>
                  <a:schemeClr val="tx1"/>
                </a:solidFill>
                <a:latin typeface="UD デジタル 教科書体 N-R" panose="02020400000000000000" pitchFamily="17" charset="-128"/>
                <a:ea typeface="UD デジタル 教科書体 N-R" panose="02020400000000000000" pitchFamily="17" charset="-128"/>
              </a:rPr>
              <a:t>　年月日付を明記すること</a:t>
            </a:r>
            <a:endParaRPr kumimoji="1" lang="ja-JP" altLang="en-US" sz="1050" dirty="0">
              <a:latin typeface="UD デジタル 教科書体 N-R" panose="02020400000000000000" pitchFamily="17" charset="-128"/>
              <a:ea typeface="UD デジタル 教科書体 N-R" panose="02020400000000000000" pitchFamily="17" charset="-128"/>
            </a:endParaRPr>
          </a:p>
        </p:txBody>
      </p:sp>
      <p:pic>
        <p:nvPicPr>
          <p:cNvPr id="25" name="Picture 4" descr="若いおばあさんのイラスト">
            <a:extLst>
              <a:ext uri="{FF2B5EF4-FFF2-40B4-BE49-F238E27FC236}">
                <a16:creationId xmlns:a16="http://schemas.microsoft.com/office/drawing/2014/main" id="{B72E235A-EFAD-69C7-3320-4020AD54C9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067" y="1124950"/>
            <a:ext cx="863703" cy="86370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矢印コネクタ 25">
            <a:extLst>
              <a:ext uri="{FF2B5EF4-FFF2-40B4-BE49-F238E27FC236}">
                <a16:creationId xmlns:a16="http://schemas.microsoft.com/office/drawing/2014/main" id="{CF718C7C-ED28-A580-33F1-B0CC97FCEDCC}"/>
              </a:ext>
            </a:extLst>
          </p:cNvPr>
          <p:cNvCxnSpPr>
            <a:cxnSpLocks/>
          </p:cNvCxnSpPr>
          <p:nvPr/>
        </p:nvCxnSpPr>
        <p:spPr>
          <a:xfrm flipH="1" flipV="1">
            <a:off x="7245345" y="3862294"/>
            <a:ext cx="739140" cy="420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844B223-5CE5-6750-0FA3-1807978428B2}"/>
              </a:ext>
            </a:extLst>
          </p:cNvPr>
          <p:cNvCxnSpPr>
            <a:cxnSpLocks/>
          </p:cNvCxnSpPr>
          <p:nvPr/>
        </p:nvCxnSpPr>
        <p:spPr>
          <a:xfrm>
            <a:off x="7094941" y="4312414"/>
            <a:ext cx="98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131836C-97E4-9074-0543-1736C66A1902}"/>
              </a:ext>
            </a:extLst>
          </p:cNvPr>
          <p:cNvCxnSpPr>
            <a:cxnSpLocks/>
          </p:cNvCxnSpPr>
          <p:nvPr/>
        </p:nvCxnSpPr>
        <p:spPr>
          <a:xfrm>
            <a:off x="6529065" y="4327114"/>
            <a:ext cx="0" cy="184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0AB726EA-7630-44B6-2842-5B6A4EEEA022}"/>
              </a:ext>
            </a:extLst>
          </p:cNvPr>
          <p:cNvSpPr txBox="1"/>
          <p:nvPr/>
        </p:nvSpPr>
        <p:spPr>
          <a:xfrm>
            <a:off x="888249" y="5368995"/>
            <a:ext cx="854405"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長女Ａ</a:t>
            </a:r>
          </a:p>
        </p:txBody>
      </p:sp>
      <p:sp>
        <p:nvSpPr>
          <p:cNvPr id="31" name="テキスト ボックス 30">
            <a:extLst>
              <a:ext uri="{FF2B5EF4-FFF2-40B4-BE49-F238E27FC236}">
                <a16:creationId xmlns:a16="http://schemas.microsoft.com/office/drawing/2014/main" id="{E5651CDA-FB9A-567C-BFAF-CE0F1F7DCE58}"/>
              </a:ext>
            </a:extLst>
          </p:cNvPr>
          <p:cNvSpPr txBox="1"/>
          <p:nvPr/>
        </p:nvSpPr>
        <p:spPr>
          <a:xfrm>
            <a:off x="574432" y="210226"/>
            <a:ext cx="6239727" cy="430887"/>
          </a:xfrm>
          <a:prstGeom prst="rect">
            <a:avLst/>
          </a:prstGeom>
          <a:noFill/>
        </p:spPr>
        <p:txBody>
          <a:bodyPr wrap="square" rtlCol="0">
            <a:spAutoFit/>
          </a:bodyPr>
          <a:lstStyle/>
          <a:p>
            <a:r>
              <a:rPr kumimoji="1" lang="ja-JP" altLang="en-US" sz="2200" dirty="0"/>
              <a:t>（２）遺言書作成イメージ</a:t>
            </a:r>
          </a:p>
        </p:txBody>
      </p:sp>
      <p:pic>
        <p:nvPicPr>
          <p:cNvPr id="38" name="Picture 4" descr="若いおばあさんのイラスト">
            <a:extLst>
              <a:ext uri="{FF2B5EF4-FFF2-40B4-BE49-F238E27FC236}">
                <a16:creationId xmlns:a16="http://schemas.microsoft.com/office/drawing/2014/main" id="{5FEC3732-7137-B1D0-B177-77FF11D1C6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816" y="4463609"/>
            <a:ext cx="863703" cy="863703"/>
          </a:xfrm>
          <a:prstGeom prst="rect">
            <a:avLst/>
          </a:prstGeom>
          <a:noFill/>
          <a:extLst>
            <a:ext uri="{909E8E84-426E-40DD-AFC4-6F175D3DCCD1}">
              <a14:hiddenFill xmlns:a14="http://schemas.microsoft.com/office/drawing/2010/main">
                <a:solidFill>
                  <a:srgbClr val="FFFFFF"/>
                </a:solidFill>
              </a14:hiddenFill>
            </a:ext>
          </a:extLst>
        </p:spPr>
      </p:pic>
      <p:sp>
        <p:nvSpPr>
          <p:cNvPr id="22" name="四角形: 角を丸くする 21">
            <a:extLst>
              <a:ext uri="{FF2B5EF4-FFF2-40B4-BE49-F238E27FC236}">
                <a16:creationId xmlns:a16="http://schemas.microsoft.com/office/drawing/2014/main" id="{57C0298E-F73A-D7C3-5F08-6E5BEFCECDAE}"/>
              </a:ext>
            </a:extLst>
          </p:cNvPr>
          <p:cNvSpPr/>
          <p:nvPr/>
        </p:nvSpPr>
        <p:spPr>
          <a:xfrm>
            <a:off x="7640789" y="4164587"/>
            <a:ext cx="1779941" cy="1847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0" dirty="0">
                <a:solidFill>
                  <a:schemeClr val="tx1"/>
                </a:solidFill>
                <a:latin typeface="UD デジタル 教科書体 N-R" panose="02020400000000000000" pitchFamily="17" charset="-128"/>
                <a:ea typeface="UD デジタル 教科書体 N-R" panose="02020400000000000000" pitchFamily="17" charset="-128"/>
              </a:rPr>
              <a:t>　財産が特定できるか</a:t>
            </a:r>
            <a:endParaRPr kumimoji="1" lang="ja-JP" altLang="en-US" sz="1050" dirty="0">
              <a:latin typeface="UD デジタル 教科書体 N-R" panose="02020400000000000000" pitchFamily="17" charset="-128"/>
              <a:ea typeface="UD デジタル 教科書体 N-R" panose="02020400000000000000" pitchFamily="17" charset="-128"/>
            </a:endParaRPr>
          </a:p>
        </p:txBody>
      </p:sp>
      <p:pic>
        <p:nvPicPr>
          <p:cNvPr id="29" name="録音したサウンド">
            <a:hlinkClick r:id="" action="ppaction://media"/>
            <a:extLst>
              <a:ext uri="{FF2B5EF4-FFF2-40B4-BE49-F238E27FC236}">
                <a16:creationId xmlns:a16="http://schemas.microsoft.com/office/drawing/2014/main" id="{8FE9E9DD-497F-F1F8-B033-4564E248FA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94310" y="52116"/>
            <a:ext cx="487363" cy="487363"/>
          </a:xfrm>
          <a:prstGeom prst="rect">
            <a:avLst/>
          </a:prstGeom>
        </p:spPr>
      </p:pic>
    </p:spTree>
    <p:extLst>
      <p:ext uri="{BB962C8B-B14F-4D97-AF65-F5344CB8AC3E}">
        <p14:creationId xmlns:p14="http://schemas.microsoft.com/office/powerpoint/2010/main" val="36711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2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2C886C8-D4F9-A204-07FC-B13958CB1582}"/>
              </a:ext>
            </a:extLst>
          </p:cNvPr>
          <p:cNvSpPr txBox="1"/>
          <p:nvPr/>
        </p:nvSpPr>
        <p:spPr>
          <a:xfrm>
            <a:off x="531446" y="273538"/>
            <a:ext cx="9081477" cy="5170646"/>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（３）留意点</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①　遺言書では、判断能力が低下した場合の対策ができない</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・老後の安心安全（介護、財産保護）</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・自分の財産管理が不安（貸家の管理・契約更新、</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自宅の維持管理等）</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・預貯金の引出しができない</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②　ご自分の生活の維持管理</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・現在の生活の維持管理の保障の対策ができない　</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③　遺留分対策（相続人が相続財額を請求できる権利）をしてお　</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くこと（本件事例では遺留分は１／４の財産額）</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遺言書自身にとって、生前の生活維持が大切であり、これらに対</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する対策を取っておく必要があります。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27D76DF8-F2AF-1494-CA36-D332B29CA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09571" y="175602"/>
            <a:ext cx="487363" cy="487363"/>
          </a:xfrm>
          <a:prstGeom prst="rect">
            <a:avLst/>
          </a:prstGeom>
        </p:spPr>
      </p:pic>
    </p:spTree>
    <p:extLst>
      <p:ext uri="{BB962C8B-B14F-4D97-AF65-F5344CB8AC3E}">
        <p14:creationId xmlns:p14="http://schemas.microsoft.com/office/powerpoint/2010/main" val="12326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241</TotalTime>
  <Words>2133</Words>
  <Application>Microsoft Office PowerPoint</Application>
  <PresentationFormat>A4 210 x 297 mm</PresentationFormat>
  <Paragraphs>245</Paragraphs>
  <Slides>17</Slides>
  <Notes>0</Notes>
  <HiddenSlides>0</HiddenSlides>
  <MMClips>17</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17</vt:i4>
      </vt:variant>
    </vt:vector>
  </HeadingPairs>
  <TitlesOfParts>
    <vt:vector size="22" baseType="lpstr">
      <vt:lpstr>HGS創英角ﾎﾟｯﾌﾟ体</vt: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dc:creator>
  <cp:lastModifiedBy>基文</cp:lastModifiedBy>
  <cp:revision>9</cp:revision>
  <dcterms:created xsi:type="dcterms:W3CDTF">2023-04-13T12:46:29Z</dcterms:created>
  <dcterms:modified xsi:type="dcterms:W3CDTF">2023-04-30T12:21:02Z</dcterms:modified>
</cp:coreProperties>
</file>