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66" r:id="rId4"/>
    <p:sldId id="268" r:id="rId5"/>
    <p:sldId id="267" r:id="rId6"/>
    <p:sldId id="269" r:id="rId7"/>
    <p:sldId id="274" r:id="rId8"/>
    <p:sldId id="270" r:id="rId9"/>
    <p:sldId id="271" r:id="rId10"/>
    <p:sldId id="272" r:id="rId11"/>
    <p:sldId id="258" r:id="rId12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71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5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758952"/>
            <a:ext cx="817245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791" y="4455621"/>
            <a:ext cx="817245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BA233-D2CE-465C-BFB4-7F6B9C3985A7}" type="datetimeFigureOut">
              <a:rPr kumimoji="1" lang="ja-JP" altLang="en-US" smtClean="0"/>
              <a:t>2022/11/25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50DD-E288-45EB-B6BF-72EF465E2D06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2878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BA233-D2CE-465C-BFB4-7F6B9C3985A7}" type="datetimeFigureOut">
              <a:rPr kumimoji="1" lang="ja-JP" altLang="en-US" smtClean="0"/>
              <a:t>2022/11/25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50DD-E288-45EB-B6BF-72EF465E2D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5408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412302"/>
            <a:ext cx="2135981" cy="575989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412302"/>
            <a:ext cx="6284119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BA233-D2CE-465C-BFB4-7F6B9C3985A7}" type="datetimeFigureOut">
              <a:rPr kumimoji="1" lang="ja-JP" altLang="en-US" smtClean="0"/>
              <a:t>2022/11/25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50DD-E288-45EB-B6BF-72EF465E2D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1391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BA233-D2CE-465C-BFB4-7F6B9C3985A7}" type="datetimeFigureOut">
              <a:rPr kumimoji="1" lang="ja-JP" altLang="en-US" smtClean="0"/>
              <a:t>2022/11/25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50DD-E288-45EB-B6BF-72EF465E2D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8740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758952"/>
            <a:ext cx="817245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4453128"/>
            <a:ext cx="817245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BA233-D2CE-465C-BFB4-7F6B9C3985A7}" type="datetimeFigureOut">
              <a:rPr kumimoji="1" lang="ja-JP" altLang="en-US" smtClean="0"/>
              <a:t>2022/11/25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50DD-E288-45EB-B6BF-72EF465E2D06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8897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540" y="1845734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2060" y="1845735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BA233-D2CE-465C-BFB4-7F6B9C3985A7}" type="datetimeFigureOut">
              <a:rPr kumimoji="1" lang="ja-JP" altLang="en-US" smtClean="0"/>
              <a:t>2022/11/25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50DD-E288-45EB-B6BF-72EF465E2D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8967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4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5206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206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BA233-D2CE-465C-BFB4-7F6B9C3985A7}" type="datetimeFigureOut">
              <a:rPr kumimoji="1" lang="ja-JP" altLang="en-US" smtClean="0"/>
              <a:t>2022/11/25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50DD-E288-45EB-B6BF-72EF465E2D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9474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BA233-D2CE-465C-BFB4-7F6B9C3985A7}" type="datetimeFigureOut">
              <a:rPr kumimoji="1" lang="ja-JP" altLang="en-US" smtClean="0"/>
              <a:t>2022/11/25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50DD-E288-45EB-B6BF-72EF465E2D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2977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BA233-D2CE-465C-BFB4-7F6B9C3985A7}" type="datetimeFigureOut">
              <a:rPr kumimoji="1" lang="ja-JP" altLang="en-US" smtClean="0"/>
              <a:t>2022/11/25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50DD-E288-45EB-B6BF-72EF465E2D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5652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291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282557" y="0"/>
            <a:ext cx="5200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594359"/>
            <a:ext cx="2600325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488" y="731520"/>
            <a:ext cx="5274945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1475" y="2926080"/>
            <a:ext cx="2600325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8229" y="6459787"/>
            <a:ext cx="2127540" cy="365125"/>
          </a:xfrm>
        </p:spPr>
        <p:txBody>
          <a:bodyPr/>
          <a:lstStyle>
            <a:lvl1pPr algn="l">
              <a:defRPr/>
            </a:lvl1pPr>
          </a:lstStyle>
          <a:p>
            <a:fld id="{7E5BA233-D2CE-465C-BFB4-7F6B9C3985A7}" type="datetimeFigureOut">
              <a:rPr kumimoji="1" lang="ja-JP" altLang="en-US" smtClean="0"/>
              <a:t>2022/11/25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00487" y="6459787"/>
            <a:ext cx="3776663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A6650DD-E288-45EB-B6BF-72EF465E2D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2785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903421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5074920"/>
            <a:ext cx="8217337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0"/>
            <a:ext cx="9905988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1540" y="5907024"/>
            <a:ext cx="822198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BA233-D2CE-465C-BFB4-7F6B9C3985A7}" type="datetimeFigureOut">
              <a:rPr kumimoji="1" lang="ja-JP" altLang="en-US" smtClean="0"/>
              <a:t>2022/11/25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50DD-E288-45EB-B6BF-72EF465E2D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2807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906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9906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39" y="1845734"/>
            <a:ext cx="817245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542" y="6459787"/>
            <a:ext cx="200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E5BA233-D2CE-465C-BFB4-7F6B9C3985A7}" type="datetimeFigureOut">
              <a:rPr kumimoji="1" lang="ja-JP" altLang="en-US" smtClean="0"/>
              <a:t>2022/11/25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5026" y="6459787"/>
            <a:ext cx="3918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4123" y="6459787"/>
            <a:ext cx="1066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A6650DD-E288-45EB-B6BF-72EF465E2D06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969745" y="1737845"/>
            <a:ext cx="809815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114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63D0DA2-9908-9E29-89EC-6F400C2304B1}"/>
              </a:ext>
            </a:extLst>
          </p:cNvPr>
          <p:cNvSpPr/>
          <p:nvPr/>
        </p:nvSpPr>
        <p:spPr>
          <a:xfrm>
            <a:off x="396631" y="2107641"/>
            <a:ext cx="911273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新たな財産が発覚した場合</a:t>
            </a:r>
            <a:endParaRPr lang="en-US" altLang="ja-JP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ja-JP" alt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の遺産分割協議</a:t>
            </a:r>
            <a:endParaRPr lang="en-US" altLang="ja-JP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endParaRPr lang="ja-JP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2A38EC25-67FE-3343-EE50-19D971BC1E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7141" y="3382717"/>
            <a:ext cx="487363" cy="487363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381AC25-E038-6E75-E1C2-9B943504716C}"/>
              </a:ext>
            </a:extLst>
          </p:cNvPr>
          <p:cNvSpPr/>
          <p:nvPr/>
        </p:nvSpPr>
        <p:spPr>
          <a:xfrm>
            <a:off x="278977" y="6448161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812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730DCE3-B8A6-9658-B436-02CA905EE03D}"/>
              </a:ext>
            </a:extLst>
          </p:cNvPr>
          <p:cNvSpPr txBox="1"/>
          <p:nvPr/>
        </p:nvSpPr>
        <p:spPr>
          <a:xfrm>
            <a:off x="367323" y="187569"/>
            <a:ext cx="9370646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４．トラブルを避けるためには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（１）しっかりと財産調査をする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まずは漏れの無いようにしっかり財産調査を行いましょう。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財産調査が不十分で後から遺産が出てきたら「誰が取得する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か」という問題が発生してしまうからです。</a:t>
            </a:r>
          </a:p>
          <a:p>
            <a:pPr algn="l"/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不動産、預貯金、株式、現金その他の動産、さらには負債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も含めて確実に調べます。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endParaRPr kumimoji="1" lang="en-US" altLang="ja-JP" sz="2400" dirty="0">
              <a:solidFill>
                <a:srgbClr val="333333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（２）</a:t>
            </a:r>
            <a:r>
              <a:rPr lang="ja-JP" altLang="en-US" sz="2400" b="1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新たに遺産が出てきたときの対処法について合意しておく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遺産分割協議をするとき「万一後から新たな遺産が出てきた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らどのように対処するか」を決めておく方法も有効です。</a:t>
            </a:r>
          </a:p>
          <a:p>
            <a:pPr algn="l"/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例えば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u="sng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➀　</a:t>
            </a:r>
            <a:r>
              <a:rPr lang="ja-JP" altLang="en-US" sz="2400" b="0" i="0" u="sng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新たな遺産が出てきたら相続人〇〇が取得する</a:t>
            </a:r>
            <a:endParaRPr lang="en-US" altLang="ja-JP" sz="2400" b="0" i="0" u="sng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・メリット：新たな財産発見時に争いとなりにくい</a:t>
            </a:r>
            <a:endParaRPr lang="en-US" altLang="ja-JP" sz="2400" dirty="0">
              <a:solidFill>
                <a:srgbClr val="333333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・デメリット：当初の遺産分割協議がまとまりにくい</a:t>
            </a:r>
            <a:endParaRPr lang="en-US" altLang="ja-JP" sz="2400" dirty="0">
              <a:solidFill>
                <a:srgbClr val="333333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96922A68-D001-91B3-0C51-2BF699BAC7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99479" y="237901"/>
            <a:ext cx="487363" cy="48736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9B3AEBE-FACB-A0D1-BC10-E38915E077FA}"/>
              </a:ext>
            </a:extLst>
          </p:cNvPr>
          <p:cNvSpPr/>
          <p:nvPr/>
        </p:nvSpPr>
        <p:spPr>
          <a:xfrm>
            <a:off x="278977" y="6448161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631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19F90BC-F263-F705-11AB-69A9BCCF6BBC}"/>
              </a:ext>
            </a:extLst>
          </p:cNvPr>
          <p:cNvSpPr txBox="1"/>
          <p:nvPr/>
        </p:nvSpPr>
        <p:spPr>
          <a:xfrm>
            <a:off x="429846" y="211015"/>
            <a:ext cx="922215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新たな遺産が出てきたらその部分だけ速やかに再協議し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て分ける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・公平感があるため当初の遺産分割協議は成立しやすい</a:t>
            </a:r>
            <a:endParaRPr lang="en-US" altLang="ja-JP" sz="2400" dirty="0">
              <a:solidFill>
                <a:srgbClr val="333333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・新たな財産発見時にトラブルの可能性がある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➂　新たな財産について取得割合を決めておく。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・取得割合が法定相続分であれば納得感があるため当初の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遺産分割が成立しやすい。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・新たな財産が不動産の場合、共有となるため複雑となる。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④　新たな財産の価格が〇〇万円以下であれば〇〇が取得す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る。〇〇万円以上であれば再協議する。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・金額による分割のため納得感があるため当初の遺産分割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が成立しやすい。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・金銭以外の不動産などの評価でトラブルの可能性がある。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DE14B97D-5720-15B9-DED3-647499CC93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98741" y="613264"/>
            <a:ext cx="487363" cy="48736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8746C70-7773-5821-B95E-0E042E302148}"/>
              </a:ext>
            </a:extLst>
          </p:cNvPr>
          <p:cNvSpPr/>
          <p:nvPr/>
        </p:nvSpPr>
        <p:spPr>
          <a:xfrm>
            <a:off x="278977" y="6448161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489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9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2F22E51-8BE2-D44B-0656-AF702FDDD386}"/>
              </a:ext>
            </a:extLst>
          </p:cNvPr>
          <p:cNvSpPr txBox="1"/>
          <p:nvPr/>
        </p:nvSpPr>
        <p:spPr>
          <a:xfrm>
            <a:off x="226646" y="242277"/>
            <a:ext cx="9495692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１．相続財産の調査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相続人の間で相続財産を分割するためには、亡くなられた方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の財産がどのくらいの額であるかをできるだけ正確に把握しな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ければなりません。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遺産分割協議でまず最初に進めたいのは相続財産調査です。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生前に被相続人が、財産を明確に書き残しているか、相続人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が介護・同居などを通して財産を把握している場合はよいので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すが、遠方に住んでいる相続人代表者等は把握していない場合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が多いと思います。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主な相続財産の調査は以下の財産を対象に行います。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➀～➂はプラス財産、④はマイナス財産となります。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①　預貯金等（預貯金・現金）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②　有価証券（株式・債権・投資信託等）　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③　不動産（土地・家屋）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④　負債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C2CD2CE8-1B12-6638-59F8-BBF10875BA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64463" y="308843"/>
            <a:ext cx="487363" cy="48736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0644CCA-73B9-02AA-2B70-F1FCD8F6C8EF}"/>
              </a:ext>
            </a:extLst>
          </p:cNvPr>
          <p:cNvSpPr/>
          <p:nvPr/>
        </p:nvSpPr>
        <p:spPr>
          <a:xfrm>
            <a:off x="278977" y="6448161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995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750235D-F599-F2BC-B3F0-426F280286DF}"/>
              </a:ext>
            </a:extLst>
          </p:cNvPr>
          <p:cNvSpPr txBox="1"/>
          <p:nvPr/>
        </p:nvSpPr>
        <p:spPr>
          <a:xfrm>
            <a:off x="289166" y="257908"/>
            <a:ext cx="931593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２．相続財産の調査方法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（１）預貯金の確認方法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金庫、タンス、仏壇などに通帳や現金がしまってあるか確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認をします。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次に金融機関から被相続人宛ての郵便物がに残っている場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合等を調べます。さらに近くの金融機関や取引があった可能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性が高い金融機関等を調査対象に含めた方が良いでしょう。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これら金融機関を対象に、被相続人の預貯金の有無及び残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高証明の発行を依頼することによって、判明することとなり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金融機関によって、「取引店・口座番号等開示依頼書」等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様式が異なります。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調査対象の日付は、相続開始日（亡くなった日）とします。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52732995-A7D2-6E90-DF2D-43D9CBEBEB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95910" y="216877"/>
            <a:ext cx="487363" cy="48736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D75641A-1C17-D583-3DA7-E0FEB063F186}"/>
              </a:ext>
            </a:extLst>
          </p:cNvPr>
          <p:cNvSpPr/>
          <p:nvPr/>
        </p:nvSpPr>
        <p:spPr>
          <a:xfrm>
            <a:off x="278977" y="6448161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23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1CA94C0-A491-9B13-CB26-91E6A27AE54B}"/>
              </a:ext>
            </a:extLst>
          </p:cNvPr>
          <p:cNvSpPr txBox="1"/>
          <p:nvPr/>
        </p:nvSpPr>
        <p:spPr>
          <a:xfrm>
            <a:off x="375137" y="281354"/>
            <a:ext cx="928815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（２）有価証券（株式・債権・投資信託等）の確認方法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上場株式・上場投資信託等の有価証券は、通常、証券会社　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を通して購入され、証券会社に開設された口座にて管理され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ています。証券会社は投資家に対し、定期的に「取引報告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書」を送付しているので、自宅に、株主宛てに送られてきた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郵便物がないか探してみましょう。銀行の通帳の履歴をた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どってみることも方法の一つです。配当金の入金や証券口座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との入出金の記録がないかを調べてみてください。 </a:t>
            </a:r>
          </a:p>
          <a:p>
            <a:pPr algn="l"/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被相続人名義の証券口座のある証券会社と支店を特定する　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ことができれば、そこへ問い合わせ、相続発生日における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「取引残高報告書」（「残高証明書」）の発行を請求できま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す。</a:t>
            </a:r>
          </a:p>
          <a:p>
            <a:pPr algn="l"/>
            <a:endParaRPr lang="ja-JP" altLang="en-US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B8DC0C8D-85A0-A2A2-EDAF-CEAEE6E601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64525" y="331321"/>
            <a:ext cx="487363" cy="487363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17A529C-9645-EE33-5ABA-B5D6EF3968C9}"/>
              </a:ext>
            </a:extLst>
          </p:cNvPr>
          <p:cNvSpPr/>
          <p:nvPr/>
        </p:nvSpPr>
        <p:spPr>
          <a:xfrm>
            <a:off x="278977" y="6448161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331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5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C0B93F9-4C79-662E-7CCC-5E8D9575945C}"/>
              </a:ext>
            </a:extLst>
          </p:cNvPr>
          <p:cNvSpPr txBox="1"/>
          <p:nvPr/>
        </p:nvSpPr>
        <p:spPr>
          <a:xfrm>
            <a:off x="359506" y="265723"/>
            <a:ext cx="933157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（３）不動産の確認方法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市町村で「固定資産記載事項証明書」申請において、被相続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人の所有する不動産の「全資産」を指定し、その一覧表をもと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に不動産を確認します。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複数の市町村に保有不動産がある場合は、各市町村で取得が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必要です。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農地については、農家台帳閲覧申請により確認します。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さらに上記の資料を基に、不動産登記簿（全部事項証明書）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を取得し、名義人や抵当権設定等の有無を確認します。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51EDD4D3-6E00-59E7-DC8D-0B3C54723B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11355" y="159971"/>
            <a:ext cx="487363" cy="48736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29A1319-3E5C-9B3A-211C-524FD9EA3743}"/>
              </a:ext>
            </a:extLst>
          </p:cNvPr>
          <p:cNvSpPr/>
          <p:nvPr/>
        </p:nvSpPr>
        <p:spPr>
          <a:xfrm>
            <a:off x="278977" y="6448161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083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4EE7FEB-648B-FCD2-F71D-005581E3FB84}"/>
              </a:ext>
            </a:extLst>
          </p:cNvPr>
          <p:cNvSpPr txBox="1"/>
          <p:nvPr/>
        </p:nvSpPr>
        <p:spPr>
          <a:xfrm>
            <a:off x="312614" y="203200"/>
            <a:ext cx="941753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（４）借入金の調査方法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消費者金融や信販会社からの借り入れがある場合、遺品から　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「契約書」・「利用明細」・「キャッシュカード」などが見つ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かるかもしれません。被相続人宛ての督促状が届くこともあり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ます。</a:t>
            </a:r>
          </a:p>
          <a:p>
            <a:pPr algn="l"/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また銀行やクレジット会社からの借り入れがある場合、毎月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指定の口座から引き落とされていることがほとんどですので、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通帳の履歴から確認できるでしょう。</a:t>
            </a:r>
          </a:p>
          <a:p>
            <a:pPr algn="l"/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遺品を調査し、借り入れの事実が判明できたなら、もっと正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確に借り入れの状況を把握する方法があります。</a:t>
            </a: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銀行やクレジット会社、消費者金融などは、信用情報機関に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加盟し、債務者の信用情報を一括して共有・管理しています。　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本人や相続人であれば、信用情報の開示請求を行うことがで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きます。</a:t>
            </a: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18F0DFEE-F5D8-77D0-8757-01048CA75B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3048" y="203200"/>
            <a:ext cx="487363" cy="48736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259DA0F-7829-CD50-491F-10A8754B8146}"/>
              </a:ext>
            </a:extLst>
          </p:cNvPr>
          <p:cNvSpPr/>
          <p:nvPr/>
        </p:nvSpPr>
        <p:spPr>
          <a:xfrm>
            <a:off x="278977" y="6448161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448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5ACFA1E-80FA-FD7F-2F9F-E2344CAC5A22}"/>
              </a:ext>
            </a:extLst>
          </p:cNvPr>
          <p:cNvSpPr txBox="1"/>
          <p:nvPr/>
        </p:nvSpPr>
        <p:spPr>
          <a:xfrm>
            <a:off x="320431" y="250092"/>
            <a:ext cx="9284677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相続財産における負債について</a:t>
            </a:r>
            <a:r>
              <a:rPr kumimoji="1" lang="en-US" altLang="ja-JP" sz="24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</a:p>
          <a:p>
            <a:r>
              <a:rPr kumimoji="1" lang="ja-JP" altLang="en-US" sz="24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プラスの相続財産から相続時における負債のマイナス財産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を控除することができます。税法上認められている負債は以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下のとおりです。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➀　負債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相続開始の時に、被相続人がまだ支払っていなかったマイ　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ホームのローンやクレジットの残高、税金、入院費用など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の債務のほか、お通夜やお葬式の費用も「債務控除」と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いって、相続財産の価額から差し引くことができます。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</a:p>
          <a:p>
            <a:pPr algn="l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②　負債として認められない費用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kumimoji="1"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香典返しのためにかかった費用</a:t>
            </a: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墓石や墓地の買入れのためにかかった費用や墓地を借りる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ためにかかった費用</a:t>
            </a: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・初七日や法事などのためにかかった費用</a:t>
            </a: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・永代供養等の費用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・相続手続に関する費用等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2174EAEE-D437-2975-5408-459816C9A7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05694" y="250092"/>
            <a:ext cx="487363" cy="48736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E647631-9AC9-D2B3-21CC-65D391D012F6}"/>
              </a:ext>
            </a:extLst>
          </p:cNvPr>
          <p:cNvSpPr/>
          <p:nvPr/>
        </p:nvSpPr>
        <p:spPr>
          <a:xfrm>
            <a:off x="278977" y="6448161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910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FE553AB-23BB-1328-CDE6-205C69257ECE}"/>
              </a:ext>
            </a:extLst>
          </p:cNvPr>
          <p:cNvSpPr txBox="1"/>
          <p:nvPr/>
        </p:nvSpPr>
        <p:spPr>
          <a:xfrm>
            <a:off x="250092" y="234462"/>
            <a:ext cx="9487877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３．遺産分割協議後に見つかった新たな相続財産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これまでの相続財産の調査をもとに遺産分割を行った後に、新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たな財産が見るかることもあります。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このような場合、原則的には遺産分割をやり直す必要はありま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せん。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新たな遺産と以前から判明していた遺産が別個のもので関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連性がなければ、以前の遺産分割に影響はなく無効にする必要性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がないからです。</a:t>
            </a:r>
          </a:p>
          <a:p>
            <a:pPr algn="l"/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新たな遺産について相続人たちがあらためて話し合い、新たな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遺産の分割方法のみを決めれば良いことになります。</a:t>
            </a:r>
          </a:p>
          <a:p>
            <a:pPr algn="l"/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ただ、新たな遺産の分け方について合意できなければその遺産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を巡ってトラブルになる可能性はあります。</a:t>
            </a: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1F81FDB3-4068-C880-C4ED-92A2E9914C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05202" y="167786"/>
            <a:ext cx="487363" cy="48736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25253DC-AE73-9280-F501-B36E75E5E99E}"/>
              </a:ext>
            </a:extLst>
          </p:cNvPr>
          <p:cNvSpPr/>
          <p:nvPr/>
        </p:nvSpPr>
        <p:spPr>
          <a:xfrm>
            <a:off x="278977" y="6448161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139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C175DE0-6D43-B1A6-1E02-88CC2FB21AD7}"/>
              </a:ext>
            </a:extLst>
          </p:cNvPr>
          <p:cNvSpPr txBox="1"/>
          <p:nvPr/>
        </p:nvSpPr>
        <p:spPr>
          <a:xfrm>
            <a:off x="365369" y="296985"/>
            <a:ext cx="917526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（１）遺産分割協議をやり直すべき場合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新たに見つかった遺産が遺産分割に影響する場合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新たに発見され遺産の価値が高く「もしもその遺産が当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初から判明していれば、相続人は以前にしたような方法で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遺産分割をしなかった」と言える場合は、相続人が錯誤無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効を主張して遺産分割の効果を失わせることが可能です。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この場合、新たな遺産を含めて全部の遺産について再度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遺産分割のやり直しとなりますので注意が必要です。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相続人が遺産を隠していた場合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このような場合、他の相続人から「詐欺取消」や「錯誤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無効」を主張できます。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これら他の相続人が納得しなければ、遺産分割は無効と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なり、全部についてやり直しが必要となります。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CC7C0AB6-FD8C-2833-255C-4DAC6E3CE6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68402" y="279400"/>
            <a:ext cx="487363" cy="48736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D18D7CA-F993-A26C-481B-450225512814}"/>
              </a:ext>
            </a:extLst>
          </p:cNvPr>
          <p:cNvSpPr/>
          <p:nvPr/>
        </p:nvSpPr>
        <p:spPr>
          <a:xfrm>
            <a:off x="278977" y="6448161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014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403</TotalTime>
  <Words>1922</Words>
  <Application>Microsoft Office PowerPoint</Application>
  <PresentationFormat>A4 210 x 297 mm</PresentationFormat>
  <Paragraphs>156</Paragraphs>
  <Slides>11</Slides>
  <Notes>0</Notes>
  <HiddenSlides>0</HiddenSlides>
  <MMClips>11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15" baseType="lpstr">
      <vt:lpstr>UD デジタル 教科書体 N-R</vt:lpstr>
      <vt:lpstr>Calibri</vt:lpstr>
      <vt:lpstr>Calibri Light</vt:lpstr>
      <vt:lpstr>レトロスペクト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基文</dc:creator>
  <cp:lastModifiedBy>基文</cp:lastModifiedBy>
  <cp:revision>9</cp:revision>
  <dcterms:created xsi:type="dcterms:W3CDTF">2022-10-19T00:30:10Z</dcterms:created>
  <dcterms:modified xsi:type="dcterms:W3CDTF">2022-11-25T01:53:39Z</dcterms:modified>
</cp:coreProperties>
</file>