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3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2B80C-35EB-439F-AD83-96CFA077F2AF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6A6D-CC5A-48B6-B1D8-6E9251866C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445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2B80C-35EB-439F-AD83-96CFA077F2AF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6A6D-CC5A-48B6-B1D8-6E9251866C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67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2B80C-35EB-439F-AD83-96CFA077F2AF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6A6D-CC5A-48B6-B1D8-6E9251866C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7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2B80C-35EB-439F-AD83-96CFA077F2AF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6A6D-CC5A-48B6-B1D8-6E9251866C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232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2B80C-35EB-439F-AD83-96CFA077F2AF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6A6D-CC5A-48B6-B1D8-6E9251866C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13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2B80C-35EB-439F-AD83-96CFA077F2AF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6A6D-CC5A-48B6-B1D8-6E9251866C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110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2B80C-35EB-439F-AD83-96CFA077F2AF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6A6D-CC5A-48B6-B1D8-6E9251866C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549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2B80C-35EB-439F-AD83-96CFA077F2AF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6A6D-CC5A-48B6-B1D8-6E9251866C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762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2B80C-35EB-439F-AD83-96CFA077F2AF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6A6D-CC5A-48B6-B1D8-6E9251866C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504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6142B80C-35EB-439F-AD83-96CFA077F2AF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146A6D-CC5A-48B6-B1D8-6E9251866C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41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2B80C-35EB-439F-AD83-96CFA077F2AF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6A6D-CC5A-48B6-B1D8-6E9251866C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454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142B80C-35EB-439F-AD83-96CFA077F2AF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146A6D-CC5A-48B6-B1D8-6E9251866C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15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B9C84E-5A58-9FB4-FB15-454D951FDB47}"/>
              </a:ext>
            </a:extLst>
          </p:cNvPr>
          <p:cNvSpPr txBox="1"/>
          <p:nvPr/>
        </p:nvSpPr>
        <p:spPr>
          <a:xfrm>
            <a:off x="537882" y="1590801"/>
            <a:ext cx="90543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所有者不明土地問題に関する</a:t>
            </a:r>
            <a:endParaRPr lang="en-US" altLang="ja-JP" sz="5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民法改正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9994F40-596B-3243-5106-574BC3AB07B8}"/>
              </a:ext>
            </a:extLst>
          </p:cNvPr>
          <p:cNvSpPr/>
          <p:nvPr/>
        </p:nvSpPr>
        <p:spPr>
          <a:xfrm>
            <a:off x="1533482" y="3496253"/>
            <a:ext cx="706315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第４回　相続制度の見直し</a:t>
            </a:r>
            <a:br>
              <a:rPr lang="en-US" altLang="ja-JP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en-US" altLang="ja-JP" sz="1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（令和５年４月１日施行）</a:t>
            </a:r>
          </a:p>
          <a:p>
            <a:pPr algn="ctr"/>
            <a:endParaRPr lang="ja-JP" altLang="en-US" sz="4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A8EFD04-26DE-23F6-98F8-98E271153395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A1C864D-051D-45E6-5A1B-69DC07EF5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4548" y="2547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4503557-311A-02DC-B4F0-5065BB4FF0CE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E75BF4-AC81-1DBA-01FA-EFB280143FAE}"/>
              </a:ext>
            </a:extLst>
          </p:cNvPr>
          <p:cNvSpPr txBox="1"/>
          <p:nvPr/>
        </p:nvSpPr>
        <p:spPr>
          <a:xfrm>
            <a:off x="475129" y="331694"/>
            <a:ext cx="929949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１．相続制度の民法改正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近年、相続しても不動産の遺産分割協議や土地の名義変更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をせずに放置される事例が増加し、所有者不明土地が数多く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発生して社会問題化していました。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そこで、なるべく早く遺産分割協議が行われて土地の名義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変更などが行われるように、今回は以下の５つの内容につい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て法改正が行われました。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>
              <a:lnSpc>
                <a:spcPct val="150000"/>
              </a:lnSpc>
            </a:pP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①　長期間経過後の遺産分割の見直し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遺産共有持分が含まれる共有物の分割手続の見直し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③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相続財産の管理に関する規律の見直し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④　相続放棄と相続財産管理制度の見直し　　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>
              <a:lnSpc>
                <a:spcPct val="150000"/>
              </a:lnSpc>
            </a:pP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⑤　相続財産の精算に関する規律の見直し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DAB182A-64DA-06AB-EC26-A6E0E45AE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9318" y="331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FF193BD-022F-B315-DA1D-C35F7E96F2CD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C3F021-36B8-8A55-FAB4-4ECAEE690A4B}"/>
              </a:ext>
            </a:extLst>
          </p:cNvPr>
          <p:cNvSpPr txBox="1"/>
          <p:nvPr/>
        </p:nvSpPr>
        <p:spPr>
          <a:xfrm>
            <a:off x="430306" y="268941"/>
            <a:ext cx="927847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２．</a:t>
            </a:r>
            <a:r>
              <a:rPr lang="ja-JP" altLang="en-US" sz="28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長期間経過後の遺産分割の見直し</a:t>
            </a:r>
            <a:endParaRPr lang="en-US" altLang="ja-JP" sz="28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所有者不明土地の中には、遺産分割がなされないまま長期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間経過し、再度の相続が生じたり、相続に関する証拠等が散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逸したりすることで遺産分割がより困難になり、そのまま放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置されているものも数多くあります。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そのため、今回の改正では、相続開始から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年を一つの契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機として、遺産分割を促進する仕組みを創設しています。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具体的には、原則として、相続開始時から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年経過した後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は、法定相続分又は指定相続分を分割の基準とし、具体的相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続分を適用しないこととなりました。（民法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904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</a:p>
          <a:p>
            <a:pPr algn="l"/>
            <a:r>
              <a:rPr kumimoji="1" lang="ja-JP" altLang="en-US" sz="2400" dirty="0"/>
              <a:t>　</a:t>
            </a:r>
            <a:r>
              <a:rPr kumimoji="1" lang="ja-JP" altLang="en-US" sz="2000" dirty="0"/>
              <a:t>　　＊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法定相続分⇒法律が定めた遺産の取得割合（たとえば妻が</a:t>
            </a:r>
            <a:r>
              <a:rPr lang="en-US" altLang="ja-JP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分の</a:t>
            </a:r>
            <a:r>
              <a:rPr lang="en-US" altLang="ja-JP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r>
              <a:rPr lang="en-US" altLang="ja-JP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</a:t>
            </a:r>
            <a:endParaRPr lang="en-US" altLang="ja-JP" sz="20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0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　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の子どもたちがそれぞれ</a:t>
            </a:r>
            <a:r>
              <a:rPr lang="en-US" altLang="ja-JP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分の</a:t>
            </a:r>
            <a:r>
              <a:rPr lang="en-US" altLang="ja-JP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ずつ取得する場合）</a:t>
            </a:r>
            <a:b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000" dirty="0"/>
              <a:t> ＊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指定相続分⇒遺言によって指定された遺産の取得割合</a:t>
            </a:r>
            <a:b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000" dirty="0"/>
              <a:t> ＊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具体的相続分⇒被相続人が死亡するまで介護したり高額な生前贈与を受　</a:t>
            </a:r>
            <a:r>
              <a:rPr lang="ja-JP" altLang="en-US" sz="20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</a:t>
            </a:r>
            <a:endParaRPr lang="en-US" altLang="ja-JP" sz="20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　けたりして、個別の事情がある場合にそういった事情を</a:t>
            </a:r>
            <a:endParaRPr lang="en-US" altLang="ja-JP" sz="20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0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　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考慮した遺産の取得割合</a:t>
            </a:r>
            <a:endParaRPr kumimoji="1" lang="ja-JP" altLang="en-US" sz="2000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298AC86-64EF-8005-3214-6177B8139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5937" y="237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8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D30503E-0875-3D3F-EAFD-B55AF39F8C57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50DD115-4549-B542-8AAC-CECB79D0CEF7}"/>
              </a:ext>
            </a:extLst>
          </p:cNvPr>
          <p:cNvSpPr txBox="1"/>
          <p:nvPr/>
        </p:nvSpPr>
        <p:spPr>
          <a:xfrm>
            <a:off x="443754" y="322731"/>
            <a:ext cx="927398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ただし、以下のような場合には具体的相続分による分割が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可能です（民法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904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号）。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➀　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年が経過する前に、相続人が家庭裁判所に遺産分割請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求をしたとき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年が経過する前の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か月以内に、遺産分割請求をするこ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とができないやむを得ない事由が相続人にあった場合で、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その事由が消滅したときから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か月経過前に、相続人が家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庭裁判所に遺産の分割請求をしたとき 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相続人全員が特別受益や寄与分などを考慮した具体的相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続分によって遺産分割することに合意した場合にも、特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別受益や寄与分を考慮して遺産分割できます。</a:t>
            </a:r>
          </a:p>
          <a:p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400" b="1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en-US" altLang="ja-JP" sz="20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0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経過措置</a:t>
            </a:r>
            <a:r>
              <a:rPr lang="en-US" altLang="ja-JP" sz="20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lang="ja-JP" altLang="en-US" sz="20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0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改正法の施行日（令和</a:t>
            </a:r>
            <a:r>
              <a:rPr lang="en-US" altLang="ja-JP" sz="20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lang="ja-JP" altLang="en-US" sz="20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0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lang="ja-JP" altLang="en-US" sz="20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0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0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日）前に被相続人が死亡した場合の遺産分割　</a:t>
            </a:r>
            <a:endParaRPr lang="en-US" altLang="ja-JP" sz="20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0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0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についても、</a:t>
            </a:r>
            <a:r>
              <a:rPr lang="ja-JP" altLang="en-US" sz="20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新法</a:t>
            </a:r>
            <a:r>
              <a:rPr lang="ja-JP" altLang="en-US" sz="20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のルールが適用されます（附則</a:t>
            </a:r>
            <a:r>
              <a:rPr lang="en-US" altLang="ja-JP" sz="20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0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条）。</a:t>
            </a:r>
            <a:endParaRPr lang="en-US" altLang="ja-JP" sz="20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0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ただし、経過措置により、</a:t>
            </a:r>
            <a:r>
              <a:rPr lang="ja-JP" altLang="en-US" sz="20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少なくとも施行時から</a:t>
            </a:r>
            <a:r>
              <a:rPr lang="en-US" altLang="ja-JP" sz="20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lang="ja-JP" altLang="en-US" sz="20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年の猶予期間</a:t>
            </a:r>
            <a:r>
              <a:rPr lang="ja-JP" altLang="en-US" sz="20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が設けられ</a:t>
            </a:r>
            <a:endParaRPr lang="en-US" altLang="ja-JP" sz="20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0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0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ます。</a:t>
            </a:r>
            <a:endParaRPr kumimoji="1" lang="ja-JP" altLang="en-US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C9D830B-1A11-33C4-E1E1-020B7CA40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9372" y="692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7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62135C9-B117-D530-1F37-8B0D5B3ACB5F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798974-9575-DC05-924F-2DE46B8D0120}"/>
              </a:ext>
            </a:extLst>
          </p:cNvPr>
          <p:cNvSpPr txBox="1"/>
          <p:nvPr/>
        </p:nvSpPr>
        <p:spPr>
          <a:xfrm>
            <a:off x="430306" y="268941"/>
            <a:ext cx="927847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３．</a:t>
            </a:r>
            <a:r>
              <a:rPr lang="ja-JP" altLang="en-US" sz="28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遺産共有持分が含まれる共有物の分割手続の見直し</a:t>
            </a:r>
            <a:endParaRPr lang="en-US" altLang="ja-JP" sz="28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改正民法では、相続によって土地や建物が共有となった場合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の取扱いにも変更が加えられています。</a:t>
            </a:r>
            <a:b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相続が発生すると、相続開始時から遺産分割が終了するまで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の間には、相続された不動産などの遺産は「相続人間での共有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状態」になります。これを「遺産共有」といいます。</a:t>
            </a:r>
            <a:b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一方、一般的な不動産の共有状態を「通常共有」といい、遺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産共有状態とは異なるものと理解されています。</a:t>
            </a: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遺産共有状態と通常共有状態が併存する場合、旧民法では、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まずは遺産分割を行って遺産共有状態を解消してから共有物分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割請求をしないと、共有物の分割ができませんでした。</a:t>
            </a:r>
          </a:p>
          <a:p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遺産共有状態と通常共有状態が併存する場合とは</a:t>
            </a:r>
          </a:p>
          <a:p>
            <a:pPr algn="l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たとえば、ある物件を兄弟が持分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分の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ずつで共有してい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たところ（通常共有）、兄が死亡して兄の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人の子どもが相続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した場合を考えてみましょう。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4B7836D-390B-8A38-2116-2F33F3F5F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4196" y="9343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55C96F8-3DE9-20F2-1850-BF5B31A403B1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2CABC58-2F3F-961D-5A0E-04FBDBC2EAD2}"/>
              </a:ext>
            </a:extLst>
          </p:cNvPr>
          <p:cNvSpPr txBox="1"/>
          <p:nvPr/>
        </p:nvSpPr>
        <p:spPr>
          <a:xfrm>
            <a:off x="448235" y="216075"/>
            <a:ext cx="924261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この場合、兄の持分については子どもたち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人に引き継がれ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ずつの遺産共有となり、弟の持分との関係では通常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共有となります。これが遺産共有と通常共有の併存する状態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です。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）改正法の内容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遺産分割協議を経ないと共有物分割ができないとすると、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共有不動産を分割するのに二度手間になってしまい、当事者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に負担が及びます。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そこで今回の民法改正により、相続開始から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年が経過す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ると、相続人から異議等がない限り「共有物分割訴訟」のみ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によって共有持分の分割請求できるようになりました（民法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258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項）。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なお共有物分割請求をする場合の分割割合については、特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別受益や寄与分を考慮した具体的相続分ではなく、法定相続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分や指定相続分が基準となります（民法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898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355729F-3FC9-5471-8BED-CA0358182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654" y="1508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3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70194C-32C8-8440-189A-CCE22D599ACC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E309687-BA2B-B47D-C6A0-F7119CE5794E}"/>
              </a:ext>
            </a:extLst>
          </p:cNvPr>
          <p:cNvSpPr txBox="1"/>
          <p:nvPr/>
        </p:nvSpPr>
        <p:spPr>
          <a:xfrm>
            <a:off x="313765" y="321493"/>
            <a:ext cx="927847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</a:t>
            </a:r>
            <a:r>
              <a:rPr lang="ja-JP" altLang="en-US" sz="28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相続財産の管理に関する規律の見直し</a:t>
            </a:r>
            <a:endParaRPr lang="en-US" altLang="ja-JP" sz="28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旧民法では、相続人が不明の場合や、相続人が判明してい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る場合でも、相続人が単純承認してから遺産分割できるまで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の期間は、相続人に代わって保存行為などを行う財産管理制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度を利用できませんでした。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そのため、相続人が適切な保存行為を行わないことで近隣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不動産の所有者等が被害を受けることがありました。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そこで、今回の改正では、相続の発生から相続に関する手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続が終了するまでのすべての場面で利用できる統一的な保存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型相続財産管理制度が創設されました。（民法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897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</a:p>
          <a:p>
            <a:pPr algn="l"/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単純承認とは、故人の相続財産（プラス財産とマイナス財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産）を無条件で全て相続することです。特別な手続きは不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要です。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CAB6B6E-6530-58F4-86ED-BE9E435E4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8573" y="3580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5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7CF35D-8623-57FA-A947-9C25DD88B8B3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1C7C92-3EE8-AEAE-1094-221BB47C8EF9}"/>
              </a:ext>
            </a:extLst>
          </p:cNvPr>
          <p:cNvSpPr txBox="1"/>
          <p:nvPr/>
        </p:nvSpPr>
        <p:spPr>
          <a:xfrm>
            <a:off x="313765" y="321493"/>
            <a:ext cx="927847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</a:t>
            </a:r>
            <a:r>
              <a:rPr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相続放棄と相続財産管理制度の見直し</a:t>
            </a:r>
            <a:endParaRPr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旧民法では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、相続放棄した人は相続財産を他の相続人や相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続財産管理人へ引き渡すまで相続財産についての管理義務が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ある、と規定されていました。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しかし、管理継続義務の発生要件や内容が明らかでないた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め、相続の放棄をしたのに過剰な負担を強いられるケースも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ありました。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そこで改正法では、相続人が相続放棄時に「相続財産を現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に占有しているとき」に限り、相続財産の管理義務を負うこ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とが明記されました（民法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940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改正法施行後は、相続財産を現に占有していない相続人の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場合、相続放棄しても財産を管理すべき義務を負いません。</a:t>
            </a:r>
            <a:endParaRPr lang="ja-JP" altLang="en-US" sz="2400" b="1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175C897-6FA8-7438-196E-A40D34BD6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3709" y="321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3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4BF519-825A-DB25-4A86-5681C1DE608D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7A123A-BF9E-4289-E5AE-490C66750E54}"/>
              </a:ext>
            </a:extLst>
          </p:cNvPr>
          <p:cNvSpPr txBox="1"/>
          <p:nvPr/>
        </p:nvSpPr>
        <p:spPr>
          <a:xfrm>
            <a:off x="358588" y="103558"/>
            <a:ext cx="944880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６．</a:t>
            </a:r>
            <a:r>
              <a:rPr lang="ja-JP" altLang="en-US" sz="28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相続財産の精算に関する規律の見直し</a:t>
            </a:r>
            <a:endParaRPr lang="en-US" altLang="ja-JP" sz="28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改正民法では、相続財産管理人が遺産を清算する場合の手続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きも見直されます。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旧民法では、相続財産管理人が遺産の清算を行う際に非常に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長い時間と手間がかかっていました。　　　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具体的には清算までの間に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回も公告手続（管理人選任の公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告、請求申し出の公告、相続人捜索の公告）をしなければなら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ず、権利関係を確定までに最低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か月以上かかっている状況で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した。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このような手続きは非効率なので、今回の改正でより効率的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な方法へと変更されています。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改正法では公告の手続も合理化され、相続財産管理人が選任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されてから最低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か月の期間で権利関係を確定できるように変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わります（民法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952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項、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957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項）。</a:t>
            </a:r>
          </a:p>
          <a:p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＊「民法の改正（所有者不明土地関係）の主な改正項目について」（法務省）参照</a:t>
            </a:r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＊「民法等の一部を改正する法律」（法務省）参照</a:t>
            </a:r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620D239-4189-71C0-8947-027B961E6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5183" y="1214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220</TotalTime>
  <Words>1894</Words>
  <Application>Microsoft Office PowerPoint</Application>
  <PresentationFormat>A4 210 x 297 mm</PresentationFormat>
  <Paragraphs>120</Paragraphs>
  <Slides>9</Slides>
  <Notes>0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基文 栂村</dc:creator>
  <cp:lastModifiedBy>基文 栂村</cp:lastModifiedBy>
  <cp:revision>12</cp:revision>
  <dcterms:created xsi:type="dcterms:W3CDTF">2024-02-17T02:18:01Z</dcterms:created>
  <dcterms:modified xsi:type="dcterms:W3CDTF">2024-09-20T02:50:01Z</dcterms:modified>
</cp:coreProperties>
</file>