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6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6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870B-9386-4EE1-8D72-583ADB1929F1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134-8BC3-447A-8605-5011AA6931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646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870B-9386-4EE1-8D72-583ADB1929F1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134-8BC3-447A-8605-5011AA6931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72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870B-9386-4EE1-8D72-583ADB1929F1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134-8BC3-447A-8605-5011AA6931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527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870B-9386-4EE1-8D72-583ADB1929F1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134-8BC3-447A-8605-5011AA6931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227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870B-9386-4EE1-8D72-583ADB1929F1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134-8BC3-447A-8605-5011AA6931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991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870B-9386-4EE1-8D72-583ADB1929F1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134-8BC3-447A-8605-5011AA6931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771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870B-9386-4EE1-8D72-583ADB1929F1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134-8BC3-447A-8605-5011AA6931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5539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870B-9386-4EE1-8D72-583ADB1929F1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134-8BC3-447A-8605-5011AA6931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651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870B-9386-4EE1-8D72-583ADB1929F1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134-8BC3-447A-8605-5011AA6931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5614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B1CB870B-9386-4EE1-8D72-583ADB1929F1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205134-8BC3-447A-8605-5011AA6931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6907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B870B-9386-4EE1-8D72-583ADB1929F1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05134-8BC3-447A-8605-5011AA6931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16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1CB870B-9386-4EE1-8D72-583ADB1929F1}" type="datetimeFigureOut">
              <a:rPr kumimoji="1" lang="ja-JP" altLang="en-US" smtClean="0"/>
              <a:t>2024/9/2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7205134-8BC3-447A-8605-5011AA6931D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39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686737-6B33-93FD-FF43-C2C22862D2B1}"/>
              </a:ext>
            </a:extLst>
          </p:cNvPr>
          <p:cNvSpPr txBox="1"/>
          <p:nvPr/>
        </p:nvSpPr>
        <p:spPr>
          <a:xfrm>
            <a:off x="555812" y="1501153"/>
            <a:ext cx="90543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5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所有者不明土地問題に関する</a:t>
            </a:r>
            <a:endParaRPr lang="en-US" altLang="ja-JP" sz="5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民法改正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BA645B2-CF05-5766-7AF8-298CE1F91776}"/>
              </a:ext>
            </a:extLst>
          </p:cNvPr>
          <p:cNvSpPr/>
          <p:nvPr/>
        </p:nvSpPr>
        <p:spPr>
          <a:xfrm>
            <a:off x="131007" y="3555120"/>
            <a:ext cx="9643986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第３回</a:t>
            </a:r>
            <a:r>
              <a:rPr lang="ja-JP" altLang="en-US" sz="3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　</a:t>
            </a:r>
            <a:r>
              <a:rPr lang="ja-JP" altLang="en-US" sz="3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eiryoUIBold"/>
              </a:rPr>
              <a:t>所有者</a:t>
            </a:r>
            <a:r>
              <a:rPr lang="ja-JP" altLang="en-US" sz="3800" b="1" i="0" u="none" strike="noStrike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eiryoUIBold"/>
              </a:rPr>
              <a:t>不明土地等管理制度等の創設</a:t>
            </a:r>
            <a:endParaRPr lang="en-US" altLang="ja-JP" sz="3800" b="1" i="0" u="none" strike="noStrike" baseline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eiryoUIBold"/>
            </a:endParaRPr>
          </a:p>
          <a:p>
            <a:pPr algn="ctr"/>
            <a:endParaRPr lang="en-US" altLang="ja-JP" sz="1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eiryoUIBold"/>
            </a:endParaRPr>
          </a:p>
          <a:p>
            <a:pPr algn="ctr"/>
            <a:r>
              <a:rPr lang="ja-JP" altLang="en-US" sz="3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（令和５年４月１日施行）</a:t>
            </a:r>
          </a:p>
          <a:p>
            <a:pPr algn="ctr"/>
            <a:endParaRPr lang="ja-JP" altLang="en-US" sz="3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ACB7BFB-7DA9-27FB-D566-D738E7DBA780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A9E2917-62EB-5EEB-A5BE-F0AC9E7BB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2478" y="25541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3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9E40032-4317-BC65-200B-7D250472B3D3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C8298F-0378-AADA-2C29-21850A99389F}"/>
              </a:ext>
            </a:extLst>
          </p:cNvPr>
          <p:cNvSpPr txBox="1"/>
          <p:nvPr/>
        </p:nvSpPr>
        <p:spPr>
          <a:xfrm>
            <a:off x="264071" y="272533"/>
            <a:ext cx="9557845" cy="621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）管理人の権限（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裁判所の許可を得ることなく行える行為</a:t>
            </a:r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 保存行為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 対象土地等の性質を変えない範囲内での利用・改良行為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/>
              <a:t>　②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裁判所の許可を得たうえで行う行為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「保存行為」「性質を変えない範囲内での利用・改良行為」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以外の行為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管理人が行う管理行為の例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・ひび割れ・破損が生じている擁壁の補修工事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・ゴミの撤去、害虫の駆除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0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2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＊対象の土地等について処分行為を行うためには、所有者の同意が必</a:t>
            </a:r>
            <a:endParaRPr lang="en-US" altLang="ja-JP" sz="22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2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2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要です。</a:t>
            </a:r>
            <a:endParaRPr lang="en-US" altLang="ja-JP" sz="22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2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＊所有者は従来通り、対象の土地・建物の管理や処分を行うことがで</a:t>
            </a:r>
            <a:endParaRPr lang="en-US" altLang="ja-JP" sz="22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2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きます。</a:t>
            </a:r>
            <a:endParaRPr lang="en-US" altLang="ja-JP" sz="22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lang="en-US" altLang="ja-JP" sz="22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ja-JP" altLang="en-US" sz="2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B6C37DC-C89D-13DC-0F9D-825D4ED11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9311" y="2680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3B4A892-E53C-5F41-449F-27694D72467F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8BD627-E4FE-48AE-C263-0C21E561BA3C}"/>
              </a:ext>
            </a:extLst>
          </p:cNvPr>
          <p:cNvSpPr txBox="1"/>
          <p:nvPr/>
        </p:nvSpPr>
        <p:spPr>
          <a:xfrm>
            <a:off x="515007" y="356616"/>
            <a:ext cx="904940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管理人の義務（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14Ⅳ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所有者に対する善管注意義務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数人の共有者の共有持分に係る管理人は、その対象となる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共有者全員のために誠実公平義務を負う</a:t>
            </a:r>
            <a:r>
              <a:rPr lang="ja-JP" altLang="en-US" sz="2400" b="0" i="0" u="none" strike="noStrike" baseline="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endParaRPr lang="en-US" altLang="ja-JP" sz="2400" b="0" i="0" u="none" strike="noStrike" baseline="0" dirty="0">
              <a:solidFill>
                <a:srgbClr val="262626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solidFill>
                <a:srgbClr val="262626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）管理人の報酬（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13Ⅰ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Ⅱ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14Ⅳ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管理人は、管理不全土地等（予納金を含む）から、裁判所が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定める額の費用の前払・報酬を受ける（管理費用・報酬は、所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有者の負担）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FC8174-A944-9164-69ED-6E105271A629}"/>
              </a:ext>
            </a:extLst>
          </p:cNvPr>
          <p:cNvSpPr txBox="1"/>
          <p:nvPr/>
        </p:nvSpPr>
        <p:spPr>
          <a:xfrm>
            <a:off x="825228" y="3880944"/>
            <a:ext cx="92174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＊「民法の改正（所有者不明土地関係）の主な改正項目について」（法務省）参照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＊「民法等の一部を改正する法律」（法務省）参照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　民法・不動産登記法部会資料（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43</a:t>
            </a:r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）参照</a:t>
            </a:r>
            <a:endParaRPr kumimoji="1" lang="en-US" altLang="ja-JP" sz="1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　民法・不動産登記法部会資料（</a:t>
            </a:r>
            <a:r>
              <a:rPr kumimoji="1" lang="en-US" altLang="ja-JP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50</a:t>
            </a:r>
            <a:r>
              <a:rPr kumimoji="1" lang="ja-JP" altLang="en-US" sz="1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）参照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DC3F167-DF17-349B-AC88-F3FA68571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2478" y="2486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841E48C-A0CC-F436-8111-41E71D039AC2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C66307-3376-B73E-E00A-DADAF39C3F25}"/>
              </a:ext>
            </a:extLst>
          </p:cNvPr>
          <p:cNvSpPr txBox="1"/>
          <p:nvPr/>
        </p:nvSpPr>
        <p:spPr>
          <a:xfrm>
            <a:off x="576523" y="263068"/>
            <a:ext cx="9071974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１．所有者不明土地等の管理に関する課題と民法改正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）所有者不明土地・建物管理制度の創設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旧民法では、財産を管理する人が不在の場合の財産管理制度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として、不在者財産管理人制度や相続財産管理人制度が設けら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れていました。</a:t>
            </a: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しかし、これらの制度は人単位で財産全般を管理することか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ら、個々の不動産の管理にまで目が行き届かない場合があり、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また、所有者が管理を放置しているような事案には適用されな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いため、土地・建物が管理されないまま放置されることによっ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て危険な状態になることもありました。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今回の改正法では、特定の土地・建物のみに特化して管理を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行う所有者不明土地管理制度及び所有者不明建物管理制度を創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設し（新民法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～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）、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裁判所により選任された管理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人が管理されていない土地や建物を管理することを可能としま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した。</a:t>
            </a: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59C0722-D52E-11E2-62F0-3BFC519EF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313" y="7013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AA8EE41-DA2B-96F8-D42B-7514543F2D1B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2A8059-A0DB-F0F9-23EB-DAE3513E62AF}"/>
              </a:ext>
            </a:extLst>
          </p:cNvPr>
          <p:cNvSpPr txBox="1"/>
          <p:nvPr/>
        </p:nvSpPr>
        <p:spPr>
          <a:xfrm>
            <a:off x="528608" y="121462"/>
            <a:ext cx="910195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（２）管理不全土地・建物管理制度の創設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所有者による管理が適切に行われず、荒廃・老朽化等に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よって危険を生じさせる管理不全状態にある土地・建物は、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近隣に悪影響を与えることとなっています。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このような土地・建物は、所有者の所在が判明して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いる場合でも問題となります。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旧民法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では、危険な管理不全土地・建物については、物権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的請求権や不法行為に基づく損害賠償請求権等の権利に基づ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き、訴えを提起して判決を得、強制執行をすることによって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対応することとしています。しかし、管理不全状態にある不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動産の所有者に代わって管理を行う仕組みが存在しないため、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対応が困難となっていました。</a:t>
            </a:r>
            <a:endParaRPr kumimoji="1" lang="en-US" altLang="ja-JP" sz="240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今回の民法改正では、裁判所への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請求により、管理人によ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る管理を命ずる処分を可能とする管理不全土地・建物管理制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度を創設（新民法</a:t>
            </a:r>
            <a:r>
              <a:rPr lang="en-US" altLang="ja-JP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lang="en-US" altLang="ja-JP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～</a:t>
            </a:r>
            <a:r>
              <a:rPr lang="en-US" altLang="ja-JP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lang="en-US" altLang="ja-JP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14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）しました。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裁判所により選任された管理人を通じて適切な管理を行い、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管理不全状態を解消することが可能となりました。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0113C83-96D4-D7D6-AD77-95FB5159D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6949" y="1214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92D84C-BFCF-32F7-31FB-3ECD241B1637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C83B0E-FD66-6661-E352-70715B2D459F}"/>
              </a:ext>
            </a:extLst>
          </p:cNvPr>
          <p:cNvSpPr txBox="1"/>
          <p:nvPr/>
        </p:nvSpPr>
        <p:spPr>
          <a:xfrm>
            <a:off x="294290" y="73578"/>
            <a:ext cx="942777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２．所有者不明土地等管理制度（所有者不明土地・建物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管理制度）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新設された所有者不明土地等管理制度は、所有者不明（所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有者の所在が不明）の土地・建物（以下「土地等」）につい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て、管理の必要があると認められる場合に、裁判所が管理人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を選任する制度です。（民法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～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）申立て権者</a:t>
            </a: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選任を請求できるのは、所有者不明土地等の管理について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利害関係を有する「利害関係人」であり、具体的には、以下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に該当する者などです。（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土地等の管理不全により不利益を被るおそれがある隣接地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の所有者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②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土地等を時効取得したと主張する者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③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土地等を取得してより適切な管理をしようとする公共事業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の実施者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endParaRPr kumimoji="1" lang="ja-JP" altLang="en-US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0071B15-F2E7-1AD7-7551-AAC08A8B0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6972" y="5220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5876724-3BC6-755A-3A56-EB6A1977FE3A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C39EF02-C49B-9E34-358D-49BF713679B8}"/>
              </a:ext>
            </a:extLst>
          </p:cNvPr>
          <p:cNvSpPr txBox="1"/>
          <p:nvPr/>
        </p:nvSpPr>
        <p:spPr>
          <a:xfrm>
            <a:off x="564776" y="170329"/>
            <a:ext cx="912607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④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土地等を取得してより適切な管理をしようとする民間の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買受希望者</a:t>
            </a:r>
            <a:endParaRPr kumimoji="1"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）管理対象範囲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項、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項、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</a:t>
            </a:r>
          </a:p>
          <a:p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項）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選任された管理人の管理の対象となる範囲は、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所有者不明土地・建物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土地等にある所有者の動産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管理人が得た金銭等の財産（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売却代金等）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建物の場合は、借地権等の敷地権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）管理人の権限（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3Ⅱ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8Ⅴ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裁判所の許可を得ることなく行える行為</a:t>
            </a:r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 保存行為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 対象土地等の性質を変えない範囲内での利用・改良行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01DEEA76-C512-C158-C0BF-1E300996C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8619" y="620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CF934F6-95C5-CA5E-B327-CE59D5BD23D0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88973D5-3890-B902-AD6A-6E7DFC38535F}"/>
              </a:ext>
            </a:extLst>
          </p:cNvPr>
          <p:cNvSpPr txBox="1"/>
          <p:nvPr/>
        </p:nvSpPr>
        <p:spPr>
          <a:xfrm>
            <a:off x="546847" y="295835"/>
            <a:ext cx="898263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　　②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裁判所の許可を得たうえで行う行為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 売却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 債務の弁済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 訴えの提起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・（所有者不明建物管理人について）建物の取壊し</a:t>
            </a:r>
            <a:endParaRPr lang="en-US" altLang="ja-JP" sz="240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0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管理人の義務（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8Ⅴ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所有者に対する善管注意義務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・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数人の共有者の共有持分に係る管理人は、その対象とな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る共有者全員のために誠実公平義務を負う</a:t>
            </a:r>
            <a:r>
              <a:rPr lang="ja-JP" altLang="en-US" sz="2400" b="0" i="0" u="none" strike="noStrike" baseline="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endParaRPr lang="en-US" altLang="ja-JP" sz="2400" b="0" i="0" u="none" strike="noStrike" baseline="0" dirty="0">
              <a:solidFill>
                <a:srgbClr val="262626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solidFill>
                <a:srgbClr val="262626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240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）管理人の報酬（</a:t>
            </a:r>
            <a:r>
              <a:rPr kumimoji="1" lang="en-US" altLang="ja-JP" sz="240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kumimoji="1" lang="ja-JP" altLang="en-US" sz="240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kumimoji="1" lang="en-US" altLang="ja-JP" sz="240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7Ⅰ</a:t>
            </a:r>
            <a:r>
              <a:rPr kumimoji="1" lang="ja-JP" altLang="en-US" sz="240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</a:t>
            </a:r>
            <a:r>
              <a:rPr kumimoji="1" lang="en-US" altLang="ja-JP" sz="240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Ⅱ</a:t>
            </a:r>
            <a:r>
              <a:rPr kumimoji="1" lang="ja-JP" altLang="en-US" sz="240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kumimoji="1" lang="en-US" altLang="ja-JP" sz="2400" dirty="0">
              <a:solidFill>
                <a:srgbClr val="262626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管理人は、所有者不明土地等</a:t>
            </a:r>
            <a:r>
              <a:rPr lang="en-US" altLang="ja-JP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予納金を含む</a:t>
            </a:r>
            <a:r>
              <a:rPr lang="en-US" altLang="ja-JP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から、裁判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所が定める額の費用の前払・報酬を受ける</a:t>
            </a:r>
            <a:r>
              <a:rPr lang="en-US" altLang="ja-JP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費用・報酬は所　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有者の負担</a:t>
            </a:r>
            <a:r>
              <a:rPr lang="en-US" altLang="ja-JP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9C4699B-00E2-DFD0-75FD-29C4D9F6B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97302" y="255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9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B681B3F-38B0-6365-4E3E-33004DF49547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9CB0CC-4B1C-B60B-321A-0E54B8A5B321}"/>
              </a:ext>
            </a:extLst>
          </p:cNvPr>
          <p:cNvSpPr txBox="1"/>
          <p:nvPr/>
        </p:nvSpPr>
        <p:spPr>
          <a:xfrm>
            <a:off x="515007" y="294290"/>
            <a:ext cx="90283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）売却代金等の金銭管理（非訴訟法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90Ⅷ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</a:t>
            </a:r>
            <a:r>
              <a:rPr kumimoji="1" lang="en-US" altLang="ja-JP" sz="2400" dirty="0" err="1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ⅩⅥ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土地・建物の売却等により金銭が生じたときは、管理人は、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供託をすることができ、その場合は、その旨を公告しなけばな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らない。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）金銭管理（非訴訟法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91Ⅴ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Ⅹ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金銭が生じたときは、管理人がその金銭を供託をした場合、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その旨を公告しなければならない。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3320E7F-2759-57AC-440A-552A8CDC7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4454" y="2718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2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ABE230A-3DD4-41BB-E9FC-C1E0CAEFFDD5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7A06E2-507C-F893-71C3-EB7DA54A4C4B}"/>
              </a:ext>
            </a:extLst>
          </p:cNvPr>
          <p:cNvSpPr txBox="1"/>
          <p:nvPr/>
        </p:nvSpPr>
        <p:spPr>
          <a:xfrm>
            <a:off x="329993" y="378680"/>
            <a:ext cx="924601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３．管理不全土地等管理制度（管理不全土地管理制度・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管理不全建物管理制度）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新設された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管理不全土地等管理制度は、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所有者による管理が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適切に行われず、他者への権利侵害があるかそのおそれがある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土地について、裁判所が管理人を選任する制度です。（民法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～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</a:p>
          <a:p>
            <a:pPr algn="l"/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）管理不全土地・建物の例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</a:t>
            </a:r>
            <a:r>
              <a:rPr lang="ja-JP" altLang="en-US" sz="2400" b="0" i="0" u="none" strike="noStrike" baseline="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ひび割れ・破損が生じている擁壁を土地所有者が放置して</a:t>
            </a:r>
            <a:endParaRPr lang="en-US" altLang="ja-JP" sz="2400" b="0" i="0" u="none" strike="noStrike" baseline="0" dirty="0">
              <a:solidFill>
                <a:srgbClr val="262626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u="none" strike="noStrike" baseline="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おり、隣地に倒壊するおそれがあるケース</a:t>
            </a:r>
          </a:p>
          <a:p>
            <a:pPr algn="l"/>
            <a:r>
              <a:rPr lang="ja-JP" altLang="en-US" sz="240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</a:t>
            </a:r>
            <a:r>
              <a:rPr lang="ja-JP" altLang="en-US" sz="2400" b="0" i="0" u="none" strike="noStrike" baseline="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ゴミが不法投棄された土地を所有者が放置しており、臭気</a:t>
            </a:r>
            <a:endParaRPr lang="en-US" altLang="ja-JP" sz="2400" b="0" i="0" u="none" strike="noStrike" baseline="0" dirty="0">
              <a:solidFill>
                <a:srgbClr val="262626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u="none" strike="noStrike" baseline="0" dirty="0">
                <a:solidFill>
                  <a:srgbClr val="262626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や害虫発生による健康被害を生じているケース</a:t>
            </a:r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8409D84-344E-3A2E-98BA-E3093E98B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8831" y="952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7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43024BB-2072-D5C2-0CAB-30D6B13EDDDB}"/>
              </a:ext>
            </a:extLst>
          </p:cNvPr>
          <p:cNvSpPr/>
          <p:nvPr/>
        </p:nvSpPr>
        <p:spPr>
          <a:xfrm>
            <a:off x="1092603" y="6486404"/>
            <a:ext cx="7595287" cy="250134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138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138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138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B8D0FC-CEE2-9D23-7DBE-08EAC745CBA4}"/>
              </a:ext>
            </a:extLst>
          </p:cNvPr>
          <p:cNvSpPr txBox="1"/>
          <p:nvPr/>
        </p:nvSpPr>
        <p:spPr>
          <a:xfrm>
            <a:off x="420415" y="333051"/>
            <a:ext cx="915451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申立て権者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選任を請求できる「利害関係人」は、管理不全土地等の管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理に利害関係を有する「利害関係人」をいい、具体的には、　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（</a:t>
            </a:r>
            <a:r>
              <a:rPr lang="en-US" altLang="ja-JP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）に該当する関係者で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以下などが該当します。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民法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264</a:t>
            </a: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9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,264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14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第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</a:t>
            </a:r>
            <a:r>
              <a:rPr lang="en-US" altLang="ja-JP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endParaRPr lang="ja-JP" altLang="en-US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solidFill>
                  <a:srgbClr val="000000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倒壊のおそれが生じている隣地所有者</a:t>
            </a:r>
            <a:endParaRPr lang="en-US" altLang="ja-JP" sz="2400" b="0" i="0" dirty="0">
              <a:solidFill>
                <a:srgbClr val="000000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被害を受けている者</a:t>
            </a:r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lang="en-US" altLang="ja-JP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2400" dirty="0">
                <a:solidFill>
                  <a:srgbClr val="000000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）管理の対象となる財産</a:t>
            </a:r>
            <a:endParaRPr lang="en-US" altLang="ja-JP" sz="2400" dirty="0">
              <a:solidFill>
                <a:srgbClr val="000000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➀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管理不全土地（建物）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土地（建物）にある所有者の動産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管理人が得た金銭等の財産（売却代金等）</a:t>
            </a:r>
            <a:endParaRPr lang="en-US" altLang="ja-JP" sz="24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</a:t>
            </a:r>
            <a:r>
              <a:rPr lang="ja-JP" altLang="en-US" sz="24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建物の場合はその敷地利用権（借地権等）にも及ぶ</a:t>
            </a:r>
          </a:p>
          <a:p>
            <a:pPr algn="l"/>
            <a:r>
              <a:rPr lang="ja-JP" altLang="en-US" sz="20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0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※</a:t>
            </a:r>
            <a:r>
              <a:rPr lang="ja-JP" altLang="en-US" sz="20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管理不全土地上に管理不全建物があるケースで、土地・建物両方を管理命</a:t>
            </a:r>
            <a:endParaRPr lang="en-US" altLang="ja-JP" sz="20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0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令の対象とするためには、土地管理命令と建物管理命令の双方を申し立て</a:t>
            </a:r>
            <a:endParaRPr lang="en-US" altLang="ja-JP" sz="2000" i="0" u="none" strike="noStrike" baseline="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000" i="0" u="none" strike="noStrike" baseline="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る必要があります。</a:t>
            </a:r>
            <a:endParaRPr lang="ja-JP" altLang="en-US" sz="20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326C84F-6ABD-E41B-2A3B-7F5F4DAE4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125" y="2528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2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486</TotalTime>
  <Words>2029</Words>
  <Application>Microsoft Office PowerPoint</Application>
  <PresentationFormat>A4 210 x 297 mm</PresentationFormat>
  <Paragraphs>153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6" baseType="lpstr">
      <vt:lpstr>MeiryoUIBold</vt:lpstr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基文 栂村</dc:creator>
  <cp:lastModifiedBy>基文 栂村</cp:lastModifiedBy>
  <cp:revision>10</cp:revision>
  <dcterms:created xsi:type="dcterms:W3CDTF">2024-02-14T06:53:16Z</dcterms:created>
  <dcterms:modified xsi:type="dcterms:W3CDTF">2024-09-02T01:26:36Z</dcterms:modified>
</cp:coreProperties>
</file>