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71" r:id="rId11"/>
    <p:sldId id="275" r:id="rId12"/>
    <p:sldId id="265" r:id="rId13"/>
    <p:sldId id="267" r:id="rId14"/>
    <p:sldId id="272" r:id="rId15"/>
    <p:sldId id="266" r:id="rId16"/>
    <p:sldId id="274" r:id="rId17"/>
    <p:sldId id="273" r:id="rId18"/>
    <p:sldId id="269" r:id="rId19"/>
    <p:sldId id="268" r:id="rId20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650" autoAdjust="0"/>
    <p:restoredTop sz="94660"/>
  </p:normalViewPr>
  <p:slideViewPr>
    <p:cSldViewPr snapToGrid="0">
      <p:cViewPr varScale="1">
        <p:scale>
          <a:sx n="88" d="100"/>
          <a:sy n="88" d="100"/>
        </p:scale>
        <p:origin x="96" y="3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758952"/>
            <a:ext cx="817245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791" y="4455621"/>
            <a:ext cx="817245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789D0-7DB9-49F1-A1E8-CE585846330B}" type="datetimeFigureOut">
              <a:rPr kumimoji="1" lang="ja-JP" altLang="en-US" smtClean="0"/>
              <a:t>2021/5/1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5E738-4310-4967-8539-D00AD45D3B6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3796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789D0-7DB9-49F1-A1E8-CE585846330B}" type="datetimeFigureOut">
              <a:rPr kumimoji="1" lang="ja-JP" altLang="en-US" smtClean="0"/>
              <a:t>2021/5/1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5E738-4310-4967-8539-D00AD45D3B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9946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412302"/>
            <a:ext cx="2135981" cy="575989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412302"/>
            <a:ext cx="6284119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789D0-7DB9-49F1-A1E8-CE585846330B}" type="datetimeFigureOut">
              <a:rPr kumimoji="1" lang="ja-JP" altLang="en-US" smtClean="0"/>
              <a:t>2021/5/1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5E738-4310-4967-8539-D00AD45D3B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3785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789D0-7DB9-49F1-A1E8-CE585846330B}" type="datetimeFigureOut">
              <a:rPr kumimoji="1" lang="ja-JP" altLang="en-US" smtClean="0"/>
              <a:t>2021/5/1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5E738-4310-4967-8539-D00AD45D3B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6591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758952"/>
            <a:ext cx="817245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4453128"/>
            <a:ext cx="817245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789D0-7DB9-49F1-A1E8-CE585846330B}" type="datetimeFigureOut">
              <a:rPr kumimoji="1" lang="ja-JP" altLang="en-US" smtClean="0"/>
              <a:t>2021/5/1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5E738-4310-4967-8539-D00AD45D3B6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1380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540" y="1845734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2060" y="1845735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789D0-7DB9-49F1-A1E8-CE585846330B}" type="datetimeFigureOut">
              <a:rPr kumimoji="1" lang="ja-JP" altLang="en-US" smtClean="0"/>
              <a:t>2021/5/1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5E738-4310-4967-8539-D00AD45D3B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6085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4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5206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206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789D0-7DB9-49F1-A1E8-CE585846330B}" type="datetimeFigureOut">
              <a:rPr kumimoji="1" lang="ja-JP" altLang="en-US" smtClean="0"/>
              <a:t>2021/5/1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5E738-4310-4967-8539-D00AD45D3B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9237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789D0-7DB9-49F1-A1E8-CE585846330B}" type="datetimeFigureOut">
              <a:rPr kumimoji="1" lang="ja-JP" altLang="en-US" smtClean="0"/>
              <a:t>2021/5/1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5E738-4310-4967-8539-D00AD45D3B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4023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789D0-7DB9-49F1-A1E8-CE585846330B}" type="datetimeFigureOut">
              <a:rPr kumimoji="1" lang="ja-JP" altLang="en-US" smtClean="0"/>
              <a:t>2021/5/1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5E738-4310-4967-8539-D00AD45D3B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8967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291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282557" y="0"/>
            <a:ext cx="5200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594359"/>
            <a:ext cx="2600325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488" y="731520"/>
            <a:ext cx="5274945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1475" y="2926080"/>
            <a:ext cx="2600325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8229" y="6459787"/>
            <a:ext cx="2127540" cy="365125"/>
          </a:xfrm>
        </p:spPr>
        <p:txBody>
          <a:bodyPr/>
          <a:lstStyle>
            <a:lvl1pPr algn="l">
              <a:defRPr/>
            </a:lvl1pPr>
          </a:lstStyle>
          <a:p>
            <a:fld id="{58A789D0-7DB9-49F1-A1E8-CE585846330B}" type="datetimeFigureOut">
              <a:rPr kumimoji="1" lang="ja-JP" altLang="en-US" smtClean="0"/>
              <a:t>2021/5/1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00487" y="6459787"/>
            <a:ext cx="3776663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2A5E738-4310-4967-8539-D00AD45D3B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0463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903421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5074920"/>
            <a:ext cx="8217337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0"/>
            <a:ext cx="9905988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1540" y="5907024"/>
            <a:ext cx="822198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789D0-7DB9-49F1-A1E8-CE585846330B}" type="datetimeFigureOut">
              <a:rPr kumimoji="1" lang="ja-JP" altLang="en-US" smtClean="0"/>
              <a:t>2021/5/1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5E738-4310-4967-8539-D00AD45D3B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9299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906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9906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39" y="1845734"/>
            <a:ext cx="817245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542" y="6459787"/>
            <a:ext cx="2008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8A789D0-7DB9-49F1-A1E8-CE585846330B}" type="datetimeFigureOut">
              <a:rPr kumimoji="1" lang="ja-JP" altLang="en-US" smtClean="0"/>
              <a:t>2021/5/1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5026" y="6459787"/>
            <a:ext cx="3918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4123" y="6459787"/>
            <a:ext cx="1066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2A5E738-4310-4967-8539-D00AD45D3B6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969745" y="1737845"/>
            <a:ext cx="809815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448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BE68B16-8BCE-43B6-89F5-73CF6C763E5C}"/>
              </a:ext>
            </a:extLst>
          </p:cNvPr>
          <p:cNvSpPr/>
          <p:nvPr/>
        </p:nvSpPr>
        <p:spPr>
          <a:xfrm>
            <a:off x="463828" y="1777727"/>
            <a:ext cx="8800807" cy="276998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成年後見制度の課題と</a:t>
            </a:r>
            <a:endParaRPr lang="en-US" altLang="ja-JP" sz="5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ja-JP" altLang="en-US" sz="5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状況に応じた様々な</a:t>
            </a:r>
            <a:r>
              <a:rPr lang="ja-JP" altLang="en-US" sz="5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選択肢</a:t>
            </a:r>
            <a:endParaRPr lang="en-US" altLang="ja-JP" sz="5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endParaRPr lang="en-US" altLang="ja-JP" sz="5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2F2AF407-DD34-4594-9431-05F0EDEAE6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77272" y="2057061"/>
            <a:ext cx="487363" cy="487363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6B60066-574B-4047-9A5E-AE20F7B1FB06}"/>
              </a:ext>
            </a:extLst>
          </p:cNvPr>
          <p:cNvSpPr/>
          <p:nvPr/>
        </p:nvSpPr>
        <p:spPr>
          <a:xfrm>
            <a:off x="278978" y="6479959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974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1CE0014-53EE-44BC-9772-67E917D385E7}"/>
              </a:ext>
            </a:extLst>
          </p:cNvPr>
          <p:cNvSpPr txBox="1"/>
          <p:nvPr/>
        </p:nvSpPr>
        <p:spPr>
          <a:xfrm>
            <a:off x="186431" y="168676"/>
            <a:ext cx="945471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これまで説明したように、後見制度を利用しない理由に「第三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者（専門家）に（夫など親族の）資産を預けたくない」「一生涯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かかる後見人への報酬」などがありました。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これらの課題に対応する制度として、①の「後見制度支援預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金」の活用があります。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後見制度支援預金のメリットは以下のとおりである。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専門職後見人の選任が必須ではない。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預入金額の下限がない。（支援信託では、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千万円以上と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定められている金融機関もある）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③　費用がほとんど発生しない。（口座開設で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5,000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円程度）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④　窓口が身近にあるため利用しやすい。（信用金庫、信用組　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合、銀行等）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当初の、申立て費用は必要ですが、親族後見人が選任される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と毎月かかる専門職後見人の報酬なども不要となる。　　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56244C4E-EFDF-46FE-B3CD-2A7749D16B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67313" y="1772975"/>
            <a:ext cx="487363" cy="48736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2B57E4E-0BC3-4214-9793-7CE313A45A75}"/>
              </a:ext>
            </a:extLst>
          </p:cNvPr>
          <p:cNvSpPr/>
          <p:nvPr/>
        </p:nvSpPr>
        <p:spPr>
          <a:xfrm>
            <a:off x="278978" y="6479959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220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2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3370D42-D5EC-427F-BD3C-A7673C80122A}"/>
              </a:ext>
            </a:extLst>
          </p:cNvPr>
          <p:cNvSpPr txBox="1"/>
          <p:nvPr/>
        </p:nvSpPr>
        <p:spPr>
          <a:xfrm>
            <a:off x="195312" y="204186"/>
            <a:ext cx="94813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（２）</a:t>
            </a:r>
            <a:r>
              <a:rPr lang="ja-JP" altLang="en-US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成年後見制度の市町村長の申し立てと利用支援事業の活用</a:t>
            </a:r>
            <a:endParaRPr lang="en-US" altLang="ja-JP" sz="2400" b="1" u="sng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（</a:t>
            </a:r>
            <a:r>
              <a:rPr lang="ja-JP" altLang="en-US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経済的負担の軽減と親族後見人がいない場合など）</a:t>
            </a:r>
            <a:endParaRPr lang="en-US" altLang="ja-JP" sz="2400" b="1" u="sng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ja-JP" altLang="en-US" sz="2400" b="1" u="sng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成年後見制度を利用したくても、身近に申し立てる親族がいな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かったり、申立経費や後見人の報酬を負担できないなど、さま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ざまな理由で利用できない人がいます。このような人々の成年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後見制度の利用を公的に支援する制度があります。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（詳細は「法定後見の申立て手続き」参照）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BCE2C5EE-93FC-41B6-9A42-01E99967AC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32456" y="645511"/>
            <a:ext cx="487363" cy="48736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4095EF7-735A-4BE5-B612-ABD8DEB175E4}"/>
              </a:ext>
            </a:extLst>
          </p:cNvPr>
          <p:cNvSpPr/>
          <p:nvPr/>
        </p:nvSpPr>
        <p:spPr>
          <a:xfrm>
            <a:off x="278978" y="6479959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083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260EAE5-33F9-4012-B4BD-2EA9FD353038}"/>
              </a:ext>
            </a:extLst>
          </p:cNvPr>
          <p:cNvSpPr txBox="1"/>
          <p:nvPr/>
        </p:nvSpPr>
        <p:spPr>
          <a:xfrm>
            <a:off x="124288" y="159798"/>
            <a:ext cx="964115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（３）遺産分割における法定相続分による分割（手続きの煩雑回避と</a:t>
            </a:r>
            <a:endParaRPr kumimoji="1" lang="en-US" altLang="ja-JP" sz="2400" b="1" u="sng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kumimoji="1" lang="ja-JP" altLang="en-US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経済的負担の軽減）</a:t>
            </a:r>
            <a:endParaRPr kumimoji="1" lang="en-US" altLang="ja-JP" sz="2400" b="1" u="sng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u="sng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遺産分割協議を目的とした成年後見制度の利用は、統計資料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を見ると８％程度ある。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しかし、なぜか遺産分割協議を必ずしなければならないと思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われがちであるが、むしろ法定相続分通りに分けるのが原則で、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遺産分割によって分け合うほうが例外なのである。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遺産分割協議をした方が不動産などの単独相続など柔軟にい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決められるのでメリットがあります。法定相続分で分けた場合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には、共有の所有となるという課題があります。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認知症の相続人がいる場合、成年後見制度を利用する以外に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方法はないのではなく、状況次第では法定相続分による分割方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法も可能である。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A0F10415-9DD3-46E1-9487-8DADEC44F3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18163" y="625136"/>
            <a:ext cx="487363" cy="48736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6B042BD-7388-44B6-BC88-1F5561D83063}"/>
              </a:ext>
            </a:extLst>
          </p:cNvPr>
          <p:cNvSpPr/>
          <p:nvPr/>
        </p:nvSpPr>
        <p:spPr>
          <a:xfrm>
            <a:off x="278978" y="6479959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936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D30801-B41A-42C8-AB26-E731CA21B98C}"/>
              </a:ext>
            </a:extLst>
          </p:cNvPr>
          <p:cNvSpPr txBox="1"/>
          <p:nvPr/>
        </p:nvSpPr>
        <p:spPr>
          <a:xfrm>
            <a:off x="266330" y="44384"/>
            <a:ext cx="933930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（４）認知症患者の親族の預金引出しに指針（全国銀行協会）</a:t>
            </a:r>
            <a:endParaRPr kumimoji="1" lang="en-US" altLang="ja-JP" sz="2400" b="1" u="sng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17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日の新聞で「認知症　親族の預金引出しに指針」（全国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銀行協会）について書かれてていた。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成年後見制度の利用を求めることが基本としつつ、法的な代理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権を持たない親族への対応時の考え方を示している。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本人が認知判断能力を面談や担当医の聴き取りで確かめる。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（診断書がない場合、複数の面談や書類確認などをする）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親族の引出しが「（預金者）本人の利益に適合することが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明らかである場合に限り、依頼に応じられることが考えら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れる」との判断基準を示した。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＊本報告書では、本人のためのお金として医療・介護関連費と生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活費を例示。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医療関係費用は、請求書や親族払いの領収書などで、使途確認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が必須という。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生活費は、過去の実績や家賃・食費などの内訳を親族に伝えて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もらう方法をあげた。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しかし、金融機関により扱いが異なるので実際は確認が必要。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C667FCBF-D1A3-4BDF-95ED-3F71397F5B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49053" y="734288"/>
            <a:ext cx="487363" cy="48736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7189C92-DE73-4918-BD0D-A96CFD07A4DD}"/>
              </a:ext>
            </a:extLst>
          </p:cNvPr>
          <p:cNvSpPr/>
          <p:nvPr/>
        </p:nvSpPr>
        <p:spPr>
          <a:xfrm>
            <a:off x="278978" y="6479959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140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F1DCDF8-44DA-4D99-9DB1-8DAD1F238508}"/>
              </a:ext>
            </a:extLst>
          </p:cNvPr>
          <p:cNvSpPr txBox="1"/>
          <p:nvPr/>
        </p:nvSpPr>
        <p:spPr>
          <a:xfrm>
            <a:off x="124286" y="79897"/>
            <a:ext cx="965742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（５）後見制度未利用の場合の金融機関への実務上の対応</a:t>
            </a:r>
            <a:endParaRPr kumimoji="1" lang="en-US" altLang="ja-JP" sz="2400" b="1" u="sng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全銀協の「認知症患者の親族の預金引出しに指針」が出された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ことにより、金融機関の対応も改善される可能性があります。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実際の実務では、「親が認知症になって、立て替え費用もかさ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んでいるし、後見人をつけると費用もかかるし、なんとかならな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いか」というケースがあるのも事実である。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これら場合の方法として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銀行に事実を説明して、払い出し方法を相談する。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・本人のために立て替えたことを示す請求書や領収書を提示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・相続人全員で、銀行に迷惑話かけない旨一筆書く。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・おぼろ認知症の場合、返答できる状況により、本人の意思を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確認する（銀行担当者に本人のところへ来てもらう）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カードがあれば、本人のための費用をカードでおろす。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・本人のために使ったことを証する、請求書、領収書を管理し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ておく。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・カードが無い場合、本人からの委任状を通じてお金をおろす。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この場も、請求書、領収書を明示する。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2FDD160C-A442-4E4C-9F35-14EF261D2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92758" y="62142"/>
            <a:ext cx="487363" cy="48736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95FDDD4-C8C7-4F19-8D09-B0F4203A7F82}"/>
              </a:ext>
            </a:extLst>
          </p:cNvPr>
          <p:cNvSpPr/>
          <p:nvPr/>
        </p:nvSpPr>
        <p:spPr>
          <a:xfrm>
            <a:off x="278978" y="6479959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656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74E6BF5-D3BF-4AAE-84B4-0DA11AF9BBDA}"/>
              </a:ext>
            </a:extLst>
          </p:cNvPr>
          <p:cNvSpPr txBox="1"/>
          <p:nvPr/>
        </p:nvSpPr>
        <p:spPr>
          <a:xfrm>
            <a:off x="150920" y="106530"/>
            <a:ext cx="963967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kumimoji="1" lang="ja-JP" altLang="en-US" sz="2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まだ判断能力がある場合　</a:t>
            </a:r>
            <a:r>
              <a:rPr kumimoji="1" lang="en-US" altLang="ja-JP" sz="2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財産管理や自分の生活維持が困難な状況だが、判断能力はある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場合、信託契約により老後の課題を解決する方法や、福祉関係機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関等による日常生活自立支援の利用契約を締結する方法等があり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）家族信託の活用（本人が希望する財産の活用や承継が可能）</a:t>
            </a:r>
            <a:endParaRPr kumimoji="1" lang="en-US" altLang="ja-JP" sz="2400" b="1" u="sng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家族信託とは、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自分で自分の財産管理をできなくなってしまっ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た時に備えて、家族に自分の財産の管理や処分をできる権限を与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えておき、自己や家族の安定した生活が送れるようにする契約方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法を言います。（「家族信託の基礎知識」参照）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①　主なメリット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ｱ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.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家族信託で本人の判断能力が不十分になっても適切な財産の管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理、処分ができる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ｲ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.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自分の死後、次受益者として配偶者などを指定することが可能。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ｳ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.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自分の思った通りの資産承継を実現できる。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C793660D-2A1E-47DA-9786-A6670140D4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5877" y="174994"/>
            <a:ext cx="487363" cy="48736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BAFAF8E-5D5E-44DC-B720-A19C6C5BD1BA}"/>
              </a:ext>
            </a:extLst>
          </p:cNvPr>
          <p:cNvSpPr/>
          <p:nvPr/>
        </p:nvSpPr>
        <p:spPr>
          <a:xfrm>
            <a:off x="278978" y="6479959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294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FC20C46-17F0-46C6-8844-03039380414D}"/>
              </a:ext>
            </a:extLst>
          </p:cNvPr>
          <p:cNvSpPr txBox="1"/>
          <p:nvPr/>
        </p:nvSpPr>
        <p:spPr>
          <a:xfrm>
            <a:off x="284085" y="230819"/>
            <a:ext cx="9436964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②　主なデメリット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kumimoji="1" lang="ja-JP" altLang="en-US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ｱ．専門家が少ないこと及び費用がかかること。</a:t>
            </a:r>
            <a:endParaRPr kumimoji="1" lang="en-US" altLang="ja-JP" sz="2400" b="1" u="sng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・家族信託の実績を積んでいる専門家が少ない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・専門家に依頼した場合の費用及び登記・公正証書作成等の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必要経費が必要となる。（専門家に委任：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20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万～、公正証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書作成：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10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万～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20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万円、登記費用：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10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万～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20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kumimoji="1" lang="ja-JP" altLang="en-US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ｲ．財産管理や運用ができる親族等がいない</a:t>
            </a:r>
            <a:endParaRPr kumimoji="1" lang="en-US" altLang="ja-JP" sz="2400" b="1" u="sng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家族信託の受託者を誰もやりたがらない場合があります。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毎月の収支管理、不動産の管理や税金申告など責任をもっ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て煩雑な業務ができる親族等がいない場合は家族信託自体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ができない。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kumimoji="1" lang="ja-JP" altLang="en-US" sz="2400" b="1" u="sng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ｳ．両親に契約の同意を取りにくい。</a:t>
            </a:r>
            <a:endParaRPr kumimoji="1" lang="en-US" altLang="ja-JP" sz="2400" b="1" u="sng" dirty="0">
              <a:solidFill>
                <a:srgbClr val="333333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不動産の名義を変えたり、預貯金などを管理されるなど、</a:t>
            </a:r>
            <a:endParaRPr kumimoji="1" lang="en-US" altLang="ja-JP" sz="2400" dirty="0">
              <a:solidFill>
                <a:srgbClr val="333333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自分の財産がとられてしまうのではないかという不安によ</a:t>
            </a:r>
            <a:endParaRPr kumimoji="1" lang="en-US" altLang="ja-JP" sz="2400" dirty="0">
              <a:solidFill>
                <a:srgbClr val="333333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り、同意が得られない場合がある。</a:t>
            </a:r>
            <a:endParaRPr kumimoji="1" lang="en-US" altLang="ja-JP" sz="2400" dirty="0">
              <a:solidFill>
                <a:srgbClr val="333333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　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BE44C5B8-72BD-4065-8704-EF1A53FF3A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09535" y="112851"/>
            <a:ext cx="487363" cy="48736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6AE72E9-06F5-427C-899D-75EE65FBFD33}"/>
              </a:ext>
            </a:extLst>
          </p:cNvPr>
          <p:cNvSpPr/>
          <p:nvPr/>
        </p:nvSpPr>
        <p:spPr>
          <a:xfrm>
            <a:off x="278978" y="6479959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20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5460166-41FE-48E0-AF96-52EE3C4BD7BA}"/>
              </a:ext>
            </a:extLst>
          </p:cNvPr>
          <p:cNvSpPr txBox="1"/>
          <p:nvPr/>
        </p:nvSpPr>
        <p:spPr>
          <a:xfrm>
            <a:off x="159798" y="52619"/>
            <a:ext cx="964115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③　家族信託活用のケース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kumimoji="1" lang="ja-JP" altLang="en-US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ｱ．</a:t>
            </a:r>
            <a:r>
              <a:rPr lang="ja-JP" altLang="en-US" sz="2400" b="1" i="0" u="sng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両親などの認知症対策に活用</a:t>
            </a:r>
            <a:endParaRPr lang="en-US" altLang="ja-JP" sz="2400" b="1" i="0" u="sng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両親が認知症になった時にも、両親のために子どもが預金を下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ろしたり、不動産を処分したりしたい場合には家族信託をして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おくことで実現できる。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kumimoji="1" lang="ja-JP" altLang="en-US" sz="2400" b="1" u="sng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ｲ．</a:t>
            </a:r>
            <a:r>
              <a:rPr lang="ja-JP" altLang="en-US" sz="2400" b="1" i="0" u="sng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高齢の委託者（父親等）に代わり、不動産などの財産管理や</a:t>
            </a:r>
            <a:endParaRPr lang="en-US" altLang="ja-JP" sz="2400" b="1" i="0" u="sng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i="0" u="sng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安定した生活支援への活用。</a:t>
            </a:r>
            <a:endParaRPr lang="en-US" altLang="ja-JP" sz="2400" b="1" i="0" u="sng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父親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としても、面倒な不動産管理や預貯金管理などの財産管理　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は子どもに任せることができ、収益や生活費などは自分が受け　　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取ることがでるので、これまでと同様安定した生活を送ること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ができる。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kumimoji="1" lang="ja-JP" altLang="en-US" sz="2400" b="1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kumimoji="1" lang="ja-JP" altLang="en-US" sz="2400" b="1" u="sng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ｳ．「親亡きあとの問題」の財産管理と生活支援に活用</a:t>
            </a:r>
            <a:endParaRPr kumimoji="1" lang="en-US" altLang="ja-JP" sz="2400" b="1" u="sng" dirty="0">
              <a:solidFill>
                <a:srgbClr val="333333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知的障がいがある子どもがいる場合に、頼れる親族などに、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あらかじめ財産を信託しておき、親なきあとには信託した財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産から障害のある子のためにお金を使ってもらうことができ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る。</a:t>
            </a:r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334C3AD5-587C-44F4-A97D-E5EFBAD4D2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10026" y="52619"/>
            <a:ext cx="487363" cy="48736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D6DC762-9DE1-4861-A857-B18BA4273E90}"/>
              </a:ext>
            </a:extLst>
          </p:cNvPr>
          <p:cNvSpPr/>
          <p:nvPr/>
        </p:nvSpPr>
        <p:spPr>
          <a:xfrm>
            <a:off x="278978" y="6479959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034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EBC33BB-2301-45FB-BF43-465078DA8A22}"/>
              </a:ext>
            </a:extLst>
          </p:cNvPr>
          <p:cNvSpPr txBox="1"/>
          <p:nvPr/>
        </p:nvSpPr>
        <p:spPr>
          <a:xfrm>
            <a:off x="96914" y="69769"/>
            <a:ext cx="9712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④　家族信託のイメージ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B95EDA5-018E-4D5D-A726-CB3A575882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146" y="857582"/>
            <a:ext cx="992536" cy="92711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63AF086-DBDC-4C98-B4CC-D727BE7B03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117" y="4093857"/>
            <a:ext cx="953649" cy="85779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53A496A-BFFE-4936-A1D0-0CA9438348F4}"/>
              </a:ext>
            </a:extLst>
          </p:cNvPr>
          <p:cNvSpPr txBox="1"/>
          <p:nvPr/>
        </p:nvSpPr>
        <p:spPr>
          <a:xfrm>
            <a:off x="2951110" y="1729824"/>
            <a:ext cx="1038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委託者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B61266F-17B9-4071-9FA0-A68D28C2BDF4}"/>
              </a:ext>
            </a:extLst>
          </p:cNvPr>
          <p:cNvSpPr txBox="1"/>
          <p:nvPr/>
        </p:nvSpPr>
        <p:spPr>
          <a:xfrm>
            <a:off x="6148861" y="1776839"/>
            <a:ext cx="1465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受託者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BD6032E-9987-46EA-A8AB-96E59868E28C}"/>
              </a:ext>
            </a:extLst>
          </p:cNvPr>
          <p:cNvSpPr txBox="1"/>
          <p:nvPr/>
        </p:nvSpPr>
        <p:spPr>
          <a:xfrm>
            <a:off x="3354307" y="4896150"/>
            <a:ext cx="2016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受益者代理人＊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D418EA7-6C34-44D6-B127-5BE939C4681A}"/>
              </a:ext>
            </a:extLst>
          </p:cNvPr>
          <p:cNvSpPr txBox="1"/>
          <p:nvPr/>
        </p:nvSpPr>
        <p:spPr>
          <a:xfrm>
            <a:off x="5788094" y="4896150"/>
            <a:ext cx="2342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第二次受益者</a:t>
            </a:r>
            <a:endParaRPr kumimoji="1" lang="en-US" altLang="ja-JP" sz="20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E00B5234-208B-487E-B168-CA29F8494429}"/>
              </a:ext>
            </a:extLst>
          </p:cNvPr>
          <p:cNvCxnSpPr>
            <a:cxnSpLocks/>
          </p:cNvCxnSpPr>
          <p:nvPr/>
        </p:nvCxnSpPr>
        <p:spPr>
          <a:xfrm>
            <a:off x="4047104" y="1597154"/>
            <a:ext cx="2190671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05BE2D1-5996-4A95-9CEC-661ACEA1C67D}"/>
              </a:ext>
            </a:extLst>
          </p:cNvPr>
          <p:cNvSpPr txBox="1"/>
          <p:nvPr/>
        </p:nvSpPr>
        <p:spPr>
          <a:xfrm>
            <a:off x="4485113" y="1201229"/>
            <a:ext cx="1377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信託契約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3C05E856-F464-42D1-B98B-DA84158F6C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036" y="2155299"/>
            <a:ext cx="582079" cy="533309"/>
          </a:xfrm>
          <a:prstGeom prst="rect">
            <a:avLst/>
          </a:prstGeom>
        </p:spPr>
      </p:pic>
      <p:sp>
        <p:nvSpPr>
          <p:cNvPr id="13" name="矢印: 山形 12">
            <a:extLst>
              <a:ext uri="{FF2B5EF4-FFF2-40B4-BE49-F238E27FC236}">
                <a16:creationId xmlns:a16="http://schemas.microsoft.com/office/drawing/2014/main" id="{146E7B69-7C0E-4F47-B2D3-C7C129961963}"/>
              </a:ext>
            </a:extLst>
          </p:cNvPr>
          <p:cNvSpPr/>
          <p:nvPr/>
        </p:nvSpPr>
        <p:spPr>
          <a:xfrm rot="976238">
            <a:off x="3740138" y="2135503"/>
            <a:ext cx="1104870" cy="16852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5E1B4C9-A72F-480E-BB99-463999F42650}"/>
              </a:ext>
            </a:extLst>
          </p:cNvPr>
          <p:cNvSpPr txBox="1"/>
          <p:nvPr/>
        </p:nvSpPr>
        <p:spPr>
          <a:xfrm>
            <a:off x="4739152" y="2656867"/>
            <a:ext cx="1060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財産管理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C46027F-97A6-462F-9C25-EB69ED575AFE}"/>
              </a:ext>
            </a:extLst>
          </p:cNvPr>
          <p:cNvSpPr txBox="1"/>
          <p:nvPr/>
        </p:nvSpPr>
        <p:spPr>
          <a:xfrm>
            <a:off x="4247360" y="1816120"/>
            <a:ext cx="665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移転</a:t>
            </a: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08258BDC-4C99-45E6-B70A-B5D4C8A9E223}"/>
              </a:ext>
            </a:extLst>
          </p:cNvPr>
          <p:cNvCxnSpPr>
            <a:cxnSpLocks/>
          </p:cNvCxnSpPr>
          <p:nvPr/>
        </p:nvCxnSpPr>
        <p:spPr>
          <a:xfrm>
            <a:off x="6516878" y="2054518"/>
            <a:ext cx="0" cy="62389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A4560ED0-0074-464B-BD58-9C5B9118344E}"/>
              </a:ext>
            </a:extLst>
          </p:cNvPr>
          <p:cNvCxnSpPr>
            <a:cxnSpLocks/>
          </p:cNvCxnSpPr>
          <p:nvPr/>
        </p:nvCxnSpPr>
        <p:spPr>
          <a:xfrm>
            <a:off x="6756143" y="2080371"/>
            <a:ext cx="0" cy="526447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7798AE0-8E93-40A7-B653-A11578A30D31}"/>
              </a:ext>
            </a:extLst>
          </p:cNvPr>
          <p:cNvSpPr txBox="1"/>
          <p:nvPr/>
        </p:nvSpPr>
        <p:spPr>
          <a:xfrm>
            <a:off x="5720287" y="2372048"/>
            <a:ext cx="917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受益権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E7FFA10-506A-449C-A961-A70F3FC5E858}"/>
              </a:ext>
            </a:extLst>
          </p:cNvPr>
          <p:cNvSpPr txBox="1"/>
          <p:nvPr/>
        </p:nvSpPr>
        <p:spPr>
          <a:xfrm>
            <a:off x="6838617" y="2133954"/>
            <a:ext cx="917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監督権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3E2A2F1-9657-42B5-941F-B8DE24487531}"/>
              </a:ext>
            </a:extLst>
          </p:cNvPr>
          <p:cNvSpPr txBox="1"/>
          <p:nvPr/>
        </p:nvSpPr>
        <p:spPr>
          <a:xfrm>
            <a:off x="6410985" y="726260"/>
            <a:ext cx="2804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（長男）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4335B6E-9392-4F37-970B-886D1693C82F}"/>
              </a:ext>
            </a:extLst>
          </p:cNvPr>
          <p:cNvSpPr txBox="1"/>
          <p:nvPr/>
        </p:nvSpPr>
        <p:spPr>
          <a:xfrm>
            <a:off x="2925587" y="748834"/>
            <a:ext cx="2190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（相談者父親）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0DDA5C3-DD88-4C13-B3B1-DEA3F13211D2}"/>
              </a:ext>
            </a:extLst>
          </p:cNvPr>
          <p:cNvSpPr txBox="1"/>
          <p:nvPr/>
        </p:nvSpPr>
        <p:spPr>
          <a:xfrm>
            <a:off x="7008080" y="4310338"/>
            <a:ext cx="2804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障がいがある子（次男）</a:t>
            </a:r>
            <a:endParaRPr kumimoji="1" lang="en-US" altLang="ja-JP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BC36919A-1241-41A3-BB4B-C892DD1F01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743" y="2133332"/>
            <a:ext cx="580584" cy="604837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F3BDE3CD-ECFC-4849-81D3-40BC7916CB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882" y="1078177"/>
            <a:ext cx="761036" cy="704800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71095F1E-BD67-4EB2-800D-F10C1CB78E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643" y="2559936"/>
            <a:ext cx="917072" cy="856626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B139DA7-58D1-45C9-80A9-0F24941F6310}"/>
              </a:ext>
            </a:extLst>
          </p:cNvPr>
          <p:cNvSpPr txBox="1"/>
          <p:nvPr/>
        </p:nvSpPr>
        <p:spPr>
          <a:xfrm>
            <a:off x="6301261" y="3362113"/>
            <a:ext cx="1465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受益者</a:t>
            </a:r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07138934-EA44-4DAE-A66F-4A0D024A28A3}"/>
              </a:ext>
            </a:extLst>
          </p:cNvPr>
          <p:cNvCxnSpPr>
            <a:cxnSpLocks/>
          </p:cNvCxnSpPr>
          <p:nvPr/>
        </p:nvCxnSpPr>
        <p:spPr>
          <a:xfrm flipH="1">
            <a:off x="6659851" y="3680914"/>
            <a:ext cx="2746" cy="45079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C8FA83E-4761-48C5-9E31-8E941A1D4EF6}"/>
              </a:ext>
            </a:extLst>
          </p:cNvPr>
          <p:cNvSpPr txBox="1"/>
          <p:nvPr/>
        </p:nvSpPr>
        <p:spPr>
          <a:xfrm>
            <a:off x="6947632" y="2757432"/>
            <a:ext cx="1925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父親</a:t>
            </a:r>
            <a:endParaRPr kumimoji="1" lang="en-US" altLang="ja-JP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（自益信託）</a:t>
            </a:r>
          </a:p>
        </p:txBody>
      </p: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80F892F2-BDC6-441A-85BB-0EFC10AAE887}"/>
              </a:ext>
            </a:extLst>
          </p:cNvPr>
          <p:cNvCxnSpPr>
            <a:cxnSpLocks/>
          </p:cNvCxnSpPr>
          <p:nvPr/>
        </p:nvCxnSpPr>
        <p:spPr>
          <a:xfrm flipH="1">
            <a:off x="6670846" y="5266191"/>
            <a:ext cx="2746" cy="45079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78931F35-2635-4AE8-B961-05EF89C8AF52}"/>
              </a:ext>
            </a:extLst>
          </p:cNvPr>
          <p:cNvSpPr/>
          <p:nvPr/>
        </p:nvSpPr>
        <p:spPr>
          <a:xfrm>
            <a:off x="5938666" y="5749668"/>
            <a:ext cx="1603051" cy="40011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帰属権利者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1A41DE3C-8B1D-49D2-8804-E20607601552}"/>
              </a:ext>
            </a:extLst>
          </p:cNvPr>
          <p:cNvSpPr txBox="1"/>
          <p:nvPr/>
        </p:nvSpPr>
        <p:spPr>
          <a:xfrm>
            <a:off x="7760737" y="5780446"/>
            <a:ext cx="1937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法定相続人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849FC037-F237-4F21-BA2A-03BF1F52F90C}"/>
              </a:ext>
            </a:extLst>
          </p:cNvPr>
          <p:cNvSpPr txBox="1"/>
          <p:nvPr/>
        </p:nvSpPr>
        <p:spPr>
          <a:xfrm>
            <a:off x="265095" y="5221645"/>
            <a:ext cx="48657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＊受益者が現に存在するが、その意思決定や受託者　</a:t>
            </a:r>
            <a:endParaRPr kumimoji="1" lang="en-US" altLang="ja-JP" sz="1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への監督が事実上困難な場合、受益者のためにそ</a:t>
            </a:r>
            <a:endParaRPr kumimoji="1" lang="en-US" altLang="ja-JP" sz="1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の代理人として、受益者が有する信託法上の一切</a:t>
            </a:r>
            <a:endParaRPr kumimoji="1" lang="en-US" altLang="ja-JP" sz="1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の権利を行使する権限を有する者</a:t>
            </a:r>
          </a:p>
        </p:txBody>
      </p:sp>
      <p:pic>
        <p:nvPicPr>
          <p:cNvPr id="35" name="図 34">
            <a:extLst>
              <a:ext uri="{FF2B5EF4-FFF2-40B4-BE49-F238E27FC236}">
                <a16:creationId xmlns:a16="http://schemas.microsoft.com/office/drawing/2014/main" id="{E4F754A0-D21E-472A-BFD7-B1C742258A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682" y="4048381"/>
            <a:ext cx="761036" cy="790637"/>
          </a:xfrm>
          <a:prstGeom prst="rect">
            <a:avLst/>
          </a:prstGeom>
        </p:spPr>
      </p:pic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0EAAEFE9-EF04-4073-80EC-5468A8354343}"/>
              </a:ext>
            </a:extLst>
          </p:cNvPr>
          <p:cNvSpPr txBox="1"/>
          <p:nvPr/>
        </p:nvSpPr>
        <p:spPr>
          <a:xfrm>
            <a:off x="4477001" y="4109878"/>
            <a:ext cx="1553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（長女）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85BAD53E-48B1-4D69-9412-0316611764A1}"/>
              </a:ext>
            </a:extLst>
          </p:cNvPr>
          <p:cNvSpPr txBox="1"/>
          <p:nvPr/>
        </p:nvSpPr>
        <p:spPr>
          <a:xfrm>
            <a:off x="192464" y="2757432"/>
            <a:ext cx="54486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・委託者　財産の所有者、財産を預ける人</a:t>
            </a:r>
            <a:endParaRPr kumimoji="1" lang="en-US" altLang="ja-JP" sz="1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・受託者　財産を預かり、管理・処分する人</a:t>
            </a:r>
            <a:endParaRPr kumimoji="1" lang="en-US" altLang="ja-JP" sz="1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・受益者　財産の運用、処分で利益を得る権</a:t>
            </a:r>
            <a:endParaRPr kumimoji="1" lang="en-US" altLang="ja-JP" sz="1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利（受益権）を有する人</a:t>
            </a:r>
          </a:p>
        </p:txBody>
      </p: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571072EA-8CE9-4D48-A1F6-8DE0ADECD1CF}"/>
              </a:ext>
            </a:extLst>
          </p:cNvPr>
          <p:cNvCxnSpPr>
            <a:cxnSpLocks/>
          </p:cNvCxnSpPr>
          <p:nvPr/>
        </p:nvCxnSpPr>
        <p:spPr>
          <a:xfrm>
            <a:off x="4644561" y="4594619"/>
            <a:ext cx="1619709" cy="0"/>
          </a:xfrm>
          <a:prstGeom prst="line">
            <a:avLst/>
          </a:prstGeom>
          <a:ln w="22225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C49052C7-3954-4669-B36D-3D9DDED260CF}"/>
              </a:ext>
            </a:extLst>
          </p:cNvPr>
          <p:cNvCxnSpPr/>
          <p:nvPr/>
        </p:nvCxnSpPr>
        <p:spPr>
          <a:xfrm flipV="1">
            <a:off x="4846491" y="3303198"/>
            <a:ext cx="1454770" cy="745183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2169A983-9744-43DD-AB3F-D8E1F29F90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25835" y="182414"/>
            <a:ext cx="487363" cy="487363"/>
          </a:xfrm>
          <a:prstGeom prst="rect">
            <a:avLst/>
          </a:prstGeom>
        </p:spPr>
      </p:pic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2956BB2B-D104-4629-8D94-1A8F28709D34}"/>
              </a:ext>
            </a:extLst>
          </p:cNvPr>
          <p:cNvSpPr/>
          <p:nvPr/>
        </p:nvSpPr>
        <p:spPr>
          <a:xfrm>
            <a:off x="278978" y="6479959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941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5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BDBA8D0-8673-47A0-B11F-3EB159C0A43A}"/>
              </a:ext>
            </a:extLst>
          </p:cNvPr>
          <p:cNvSpPr txBox="1"/>
          <p:nvPr/>
        </p:nvSpPr>
        <p:spPr>
          <a:xfrm>
            <a:off x="257452" y="204186"/>
            <a:ext cx="950798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（２）福祉関係機関等の連携（財産管理と身上監護支援が可能）</a:t>
            </a:r>
            <a:endParaRPr kumimoji="1" lang="en-US" altLang="ja-JP" sz="2400" b="1" u="sng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①　社会福祉協議会の日常生活自立支援事業の活用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判断能力が不十分であるために日常生活を営むのに支障があ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るものの、日常生活自立支援の利用契約を締結す能力を有する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ことが制度を利用する条件となる。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支援内容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ｱ．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福祉サービスを安心して利用するための支援</a:t>
            </a: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ｲ．毎日の生活に欠かせない、お金の出し入れの支援</a:t>
            </a: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ｳ．日常生活に必要な事務手続きの支援</a:t>
            </a: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ｴ．大切な通帳や証書などの保管支援等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＊詳細はお近くの社会福祉協議会にお問い合わせ願います。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また、身近な地域包括支援センターへの相談するなどの方法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もあります。</a:t>
            </a: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A47FB307-B7C7-4052-8DA2-C80B6EF0D7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02141" y="777821"/>
            <a:ext cx="487363" cy="48736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94561A9-BB6E-4BCD-A50F-FA0A28CECBFF}"/>
              </a:ext>
            </a:extLst>
          </p:cNvPr>
          <p:cNvSpPr/>
          <p:nvPr/>
        </p:nvSpPr>
        <p:spPr>
          <a:xfrm>
            <a:off x="278978" y="6479959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62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5ECA58D-CA3A-48FC-A17B-25A84AB0AAE5}"/>
              </a:ext>
            </a:extLst>
          </p:cNvPr>
          <p:cNvSpPr txBox="1"/>
          <p:nvPr/>
        </p:nvSpPr>
        <p:spPr>
          <a:xfrm>
            <a:off x="71021" y="177553"/>
            <a:ext cx="972104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１．認知症患者の状況と成年後見制度利用状況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成年後見制度は、本人の判断能力が不十分になった場合、親族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等が家庭裁判所に申立てすることにより、選任された後見人が本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人（被後見人）に代わって、財産上の保護や身上監護等の支援を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行う制度である。（詳細は「成年後見制度の基礎知識」参照）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）認知症患者の推移と成年後見制度の利用状況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(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厚生労働省資料）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kumimoji="1" lang="ja-JP" altLang="en-US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　　　　　　　　　　　　　　　　　　　　　　　　　　　　　　（万人）　　　　　　　　　　　　　　　　　　　</a:t>
            </a:r>
          </a:p>
        </p:txBody>
      </p:sp>
      <p:graphicFrame>
        <p:nvGraphicFramePr>
          <p:cNvPr id="3" name="表 3">
            <a:extLst>
              <a:ext uri="{FF2B5EF4-FFF2-40B4-BE49-F238E27FC236}">
                <a16:creationId xmlns:a16="http://schemas.microsoft.com/office/drawing/2014/main" id="{59EB104F-E56B-411F-ACB0-0FF8707E78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7287341"/>
              </p:ext>
            </p:extLst>
          </p:nvPr>
        </p:nvGraphicFramePr>
        <p:xfrm>
          <a:off x="5877018" y="3535536"/>
          <a:ext cx="3693111" cy="2194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3581">
                  <a:extLst>
                    <a:ext uri="{9D8B030D-6E8A-4147-A177-3AD203B41FA5}">
                      <a16:colId xmlns:a16="http://schemas.microsoft.com/office/drawing/2014/main" val="1637969531"/>
                    </a:ext>
                  </a:extLst>
                </a:gridCol>
                <a:gridCol w="949911">
                  <a:extLst>
                    <a:ext uri="{9D8B030D-6E8A-4147-A177-3AD203B41FA5}">
                      <a16:colId xmlns:a16="http://schemas.microsoft.com/office/drawing/2014/main" val="1023927239"/>
                    </a:ext>
                  </a:extLst>
                </a:gridCol>
                <a:gridCol w="1145219">
                  <a:extLst>
                    <a:ext uri="{9D8B030D-6E8A-4147-A177-3AD203B41FA5}">
                      <a16:colId xmlns:a16="http://schemas.microsoft.com/office/drawing/2014/main" val="26870218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158186153"/>
                    </a:ext>
                  </a:extLst>
                </a:gridCol>
              </a:tblGrid>
              <a:tr h="35807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認知症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成年制度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利用率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7841274"/>
                  </a:ext>
                </a:extLst>
              </a:tr>
              <a:tr h="358078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2012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４６２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4115916"/>
                  </a:ext>
                </a:extLst>
              </a:tr>
              <a:tr h="358078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2013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１７．７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2732943"/>
                  </a:ext>
                </a:extLst>
              </a:tr>
              <a:tr h="358078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2015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５２５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１９．１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３．６％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7372414"/>
                  </a:ext>
                </a:extLst>
              </a:tr>
              <a:tr h="358078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2018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２１．８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2043960"/>
                  </a:ext>
                </a:extLst>
              </a:tr>
              <a:tr h="358078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2020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６３１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9304993"/>
                  </a:ext>
                </a:extLst>
              </a:tr>
            </a:tbl>
          </a:graphicData>
        </a:graphic>
      </p:graphicFrame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2DE2DB0-EEFE-4C78-BDF6-00935B8D150B}"/>
              </a:ext>
            </a:extLst>
          </p:cNvPr>
          <p:cNvSpPr txBox="1"/>
          <p:nvPr/>
        </p:nvSpPr>
        <p:spPr>
          <a:xfrm>
            <a:off x="541538" y="3535535"/>
            <a:ext cx="52200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厚生労働省の資料によると、認知症患者数は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2015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年、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2020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年は推計数値であるが、成年後見制度の利用状況は、わずか３％～４％程度で大きな増加は見られない。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（詳細は「統計から見た成年後見制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度」参照）</a:t>
            </a:r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ECC630DA-3F0D-49EB-8042-C0D5BE584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13364" y="126502"/>
            <a:ext cx="487363" cy="487363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C20263A-4FA1-49E1-BE7D-373D4134386E}"/>
              </a:ext>
            </a:extLst>
          </p:cNvPr>
          <p:cNvSpPr/>
          <p:nvPr/>
        </p:nvSpPr>
        <p:spPr>
          <a:xfrm>
            <a:off x="278978" y="6479959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480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00CFEF5-37A5-44DD-82DB-4EC07D27BDC1}"/>
              </a:ext>
            </a:extLst>
          </p:cNvPr>
          <p:cNvSpPr txBox="1"/>
          <p:nvPr/>
        </p:nvSpPr>
        <p:spPr>
          <a:xfrm>
            <a:off x="52526" y="186431"/>
            <a:ext cx="9800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（２）成年後見制度申立ての主な動機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(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裁判所資料：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2018.1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～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2018.12)</a:t>
            </a: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動機の主な理由は以下のとおりである。　</a:t>
            </a:r>
          </a:p>
        </p:txBody>
      </p:sp>
      <p:graphicFrame>
        <p:nvGraphicFramePr>
          <p:cNvPr id="3" name="表 3">
            <a:extLst>
              <a:ext uri="{FF2B5EF4-FFF2-40B4-BE49-F238E27FC236}">
                <a16:creationId xmlns:a16="http://schemas.microsoft.com/office/drawing/2014/main" id="{AC23E26C-1CA5-4FD9-B48F-029F6EDAE0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3653256"/>
              </p:ext>
            </p:extLst>
          </p:nvPr>
        </p:nvGraphicFramePr>
        <p:xfrm>
          <a:off x="1526712" y="1103379"/>
          <a:ext cx="6818298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05912">
                  <a:extLst>
                    <a:ext uri="{9D8B030D-6E8A-4147-A177-3AD203B41FA5}">
                      <a16:colId xmlns:a16="http://schemas.microsoft.com/office/drawing/2014/main" val="1712491802"/>
                    </a:ext>
                  </a:extLst>
                </a:gridCol>
                <a:gridCol w="2012386">
                  <a:extLst>
                    <a:ext uri="{9D8B030D-6E8A-4147-A177-3AD203B41FA5}">
                      <a16:colId xmlns:a16="http://schemas.microsoft.com/office/drawing/2014/main" val="10878005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動機の内容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割合（率）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7852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①　預貯金などの管理・解約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24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４２．０％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8127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②　身上監護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24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２０．５％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388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③　介護保険契約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24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９．８％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3548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④　不動産の処分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24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９．３％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4691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⑤　相続手続き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24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８．４％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0600506"/>
                  </a:ext>
                </a:extLst>
              </a:tr>
            </a:tbl>
          </a:graphicData>
        </a:graphic>
      </p:graphicFrame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E68891F-2082-42E3-AAA7-59C12AE21707}"/>
              </a:ext>
            </a:extLst>
          </p:cNvPr>
          <p:cNvSpPr txBox="1"/>
          <p:nvPr/>
        </p:nvSpPr>
        <p:spPr>
          <a:xfrm>
            <a:off x="488272" y="4048218"/>
            <a:ext cx="91972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「預貯金の管理・解約」と「身上監護」が６割以上を占めて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おり、これらの理由で親族等が家庭裁判所に申立てをしている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と思われる。</a:t>
            </a:r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101E47A6-9CB7-429E-A7E7-E4E6D4CBF4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13869" y="630884"/>
            <a:ext cx="487363" cy="487363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3CC0352-FC58-42BF-A4BF-B0DB20087748}"/>
              </a:ext>
            </a:extLst>
          </p:cNvPr>
          <p:cNvSpPr/>
          <p:nvPr/>
        </p:nvSpPr>
        <p:spPr>
          <a:xfrm>
            <a:off x="278978" y="6479959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643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7BF7228-2F46-456F-9728-817BDE65CEBD}"/>
              </a:ext>
            </a:extLst>
          </p:cNvPr>
          <p:cNvSpPr txBox="1"/>
          <p:nvPr/>
        </p:nvSpPr>
        <p:spPr>
          <a:xfrm>
            <a:off x="159798" y="26626"/>
            <a:ext cx="9650027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２．成年</a:t>
            </a:r>
            <a:r>
              <a:rPr kumimoji="1" lang="ja-JP" altLang="en-US" sz="2800" b="1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後見制度をなぜ</a:t>
            </a:r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利用しないのか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成年後見制度を利用しない主な理由としては次のような内容があ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ります。（新聞記事、当事者からの情報など）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）申立て手続きが煩雑で費用もかかる。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法定後見人申立てに必要な書類は、以下の書類を収集・作成す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る必要があります。（家庭裁判所で確認願います）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家庭裁判所の窓口で書式を取得して作成するもの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（申立書から親族の同意書まで７種類の書式を作成）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財産の状況に応じて取得する書類提出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（銀行預金の通帳コピーや残高証明書等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種類以上）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③　本人や親族の情報を取得し提出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(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本人の戸籍謄本や成年後見用の病院の診断書など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種類以上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)</a:t>
            </a: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このように申立て手続きは、親族が収集・作成するには煩雑で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あること、専門家に依頼すると費用がかかることから利用を躊躇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する場合が多い。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44AECAEC-81C1-45D9-9516-A209007745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79368" y="93607"/>
            <a:ext cx="487363" cy="48736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579E093-72AB-4966-9FC4-ED6033B5B2BF}"/>
              </a:ext>
            </a:extLst>
          </p:cNvPr>
          <p:cNvSpPr/>
          <p:nvPr/>
        </p:nvSpPr>
        <p:spPr>
          <a:xfrm>
            <a:off x="278978" y="6479959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479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F188691-0AE8-4C4F-81E8-354A1FD7383F}"/>
              </a:ext>
            </a:extLst>
          </p:cNvPr>
          <p:cNvSpPr txBox="1"/>
          <p:nvPr/>
        </p:nvSpPr>
        <p:spPr>
          <a:xfrm>
            <a:off x="71021" y="79897"/>
            <a:ext cx="9721049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また、申立手続きには、２万円（戸籍、診断書、裁判所費用等）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ほどかかることと、鑑定が必要な場合はさらに鑑定費用がかかる。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（５万～１０万円）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これら手続の手間を省くため、司法書士や弁護士に委任すると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１０万円～２０万円程度の委任料がかかる。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（２）第三者（専門家）に（夫など親族の）資産を預けたくない</a:t>
            </a:r>
            <a:endParaRPr kumimoji="1" lang="en-US" altLang="ja-JP" sz="2400" b="1" u="sng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見知らぬ専門後見人などに夫婦等の家計が管理され、預貯金そ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の他の財産は全て財産目録にするため、夫婦のプライバシーがな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くなる。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また、収支計算を合わせ、年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回成年後見監督人や家裁に報告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をしなければならない。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贅沢をしようにも、旅行や高価な買い物などはあらかじめ後見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監督人や裁判所に相談しなければない場合があり、自由がきかな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い。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このように、自由に自分たち（この場合は夫婦）の財産を使え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ないなどのおそれがあるためなどが理由として挙げている。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1A4E97E0-C6FA-48ED-B410-B46B447684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48875" y="787554"/>
            <a:ext cx="487363" cy="487363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A1B24C6-D3DC-4B5C-832F-E56464D2E29E}"/>
              </a:ext>
            </a:extLst>
          </p:cNvPr>
          <p:cNvSpPr/>
          <p:nvPr/>
        </p:nvSpPr>
        <p:spPr>
          <a:xfrm>
            <a:off x="278978" y="6479959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093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8335D19-9FCC-40FF-8594-A92498C24CD8}"/>
              </a:ext>
            </a:extLst>
          </p:cNvPr>
          <p:cNvSpPr txBox="1"/>
          <p:nvPr/>
        </p:nvSpPr>
        <p:spPr>
          <a:xfrm>
            <a:off x="230818" y="88776"/>
            <a:ext cx="963079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（３）一生涯かかる後見人への報酬の負担が大きい</a:t>
            </a:r>
            <a:endParaRPr kumimoji="1" lang="en-US" altLang="ja-JP" sz="2400" b="1" u="sng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親族以外の専門職後見人が選ばれた場合、後見人に報酬を毎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月支払うこととなります。（実際は年１回）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目安は、月２万～６万円（管理財産額により異なる）ですが、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年間で２４万～７２万円でこれが一生涯かかるということとな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成年後見制度を一度利用し始めると、止めたいと思っても、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辞めることは、相当の理由がない限り、認められません。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今後収入が増える見込みがない場合、貯金から医療費や生活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費が毎月目減りしてしまうので、高齢者には不安であるととも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に、死活問題ともなります。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DB7C960D-4F19-474A-8B6D-910FE42EEF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9279" y="0"/>
            <a:ext cx="487363" cy="48736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3224D5F-9BC5-41AC-A17E-48C5F0C3C781}"/>
              </a:ext>
            </a:extLst>
          </p:cNvPr>
          <p:cNvSpPr/>
          <p:nvPr/>
        </p:nvSpPr>
        <p:spPr>
          <a:xfrm>
            <a:off x="278978" y="6479959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90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BEDFF8C-2F54-436A-BB10-5F3BBE7E8E53}"/>
              </a:ext>
            </a:extLst>
          </p:cNvPr>
          <p:cNvSpPr txBox="1"/>
          <p:nvPr/>
        </p:nvSpPr>
        <p:spPr>
          <a:xfrm>
            <a:off x="133165" y="44385"/>
            <a:ext cx="964115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３．その他、成年後見制度活用の留意点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0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）親族後見人は遺産分割の代理ができない。</a:t>
            </a:r>
            <a:endParaRPr kumimoji="1" lang="en-US" altLang="ja-JP" sz="2400" b="1" u="sng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後見人になった親族自身が相続人である場合、自らも遺産分割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をする立場にあるため、被成年後見人と利益相反関係になり、代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理行為をすることができないこととなる。（親族の立場によって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は可能）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0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（２）成年後見人をつけても自由に遺産分割できない</a:t>
            </a:r>
            <a:endParaRPr kumimoji="1" lang="en-US" altLang="ja-JP" sz="2400" b="1" u="sng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成年被後見人の財産については家庭裁判所の管理下におかれる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ため、本人の財産を守るような協議内容にしか応じることはでき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ないということとなります。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目安として本人の法定相続分の割合と同等かそれ以上であれば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応じることができ、それ以下では応じることができないというこ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ととなります。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相続税を低く抑えるような遺産分割や、分割割合は下がるが預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貯金のみにしたいと思っても自由にできないこととなります。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9A762B63-803E-4E1D-A45C-BF03BBA635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54576" y="181203"/>
            <a:ext cx="487363" cy="48736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247ADFF-2BBB-4546-BFE4-8AE044D650D9}"/>
              </a:ext>
            </a:extLst>
          </p:cNvPr>
          <p:cNvSpPr/>
          <p:nvPr/>
        </p:nvSpPr>
        <p:spPr>
          <a:xfrm>
            <a:off x="278978" y="6479959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711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4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77F9F0D-7F99-4D4A-B1ED-8D71524F8AA4}"/>
              </a:ext>
            </a:extLst>
          </p:cNvPr>
          <p:cNvSpPr txBox="1"/>
          <p:nvPr/>
        </p:nvSpPr>
        <p:spPr>
          <a:xfrm>
            <a:off x="71021" y="142043"/>
            <a:ext cx="973880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（３）任意後見制度の課題</a:t>
            </a:r>
            <a:endParaRPr kumimoji="1" lang="en-US" altLang="ja-JP" sz="2400" b="1" u="sng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任意後見制度は、本人の判断能力があるうちに、あらかじめ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信頼できる後見人を決めて契約をすることができる。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手続きとしては、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・任意後見の契約は、公正証書にしなければならず手続きが必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要であること。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・本人の判断能力が低下した場合、裁判所に任意後見監督人選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任の申立てをしなければならにこと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課題としては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・手続きが煩雑であること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・手続きを専門家に委任すると費用がかかること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・任意後見監督人に毎月の報酬がかかること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・財産目録の作成や毎月の収支管理、身上介護などが任意後見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人の負担となる。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A68A108E-9DF0-4CA8-8047-CC073EDBCC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0456" y="142043"/>
            <a:ext cx="487363" cy="48736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739ED66-001F-41C8-B46D-A09A4DE188E1}"/>
              </a:ext>
            </a:extLst>
          </p:cNvPr>
          <p:cNvSpPr/>
          <p:nvPr/>
        </p:nvSpPr>
        <p:spPr>
          <a:xfrm>
            <a:off x="278978" y="6479959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948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EBE3637-78BB-4605-9B1D-BF78ABC57FF1}"/>
              </a:ext>
            </a:extLst>
          </p:cNvPr>
          <p:cNvSpPr txBox="1"/>
          <p:nvPr/>
        </p:nvSpPr>
        <p:spPr>
          <a:xfrm>
            <a:off x="133163" y="79898"/>
            <a:ext cx="9719569" cy="7186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４．成年後見制度の課題を軽減するための選択肢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成年後見制度の課題を軽減するための選択肢として、本人の「判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断能力が不十分になった後」と「判断の能力が不十分になる前」に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分けて検討した。できる限り、判断能力が不十分になる前に準備し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ておくことが望ましい。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2400" b="0" i="0" dirty="0">
              <a:solidFill>
                <a:srgbClr val="4D2D22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en-US" altLang="ja-JP" sz="2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lang="ja-JP" altLang="en-US" sz="2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本人の判断能力が不十分となった場合　</a:t>
            </a:r>
            <a:r>
              <a:rPr lang="en-US" altLang="ja-JP" sz="2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  <a:endParaRPr lang="en-US" altLang="ja-JP" sz="2500" b="1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endParaRPr lang="en-US" altLang="ja-JP" sz="2400" dirty="0">
              <a:solidFill>
                <a:srgbClr val="4D2D22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b="1" u="sng" dirty="0">
                <a:solidFill>
                  <a:srgbClr val="4D2D22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lang="en-US" altLang="ja-JP" sz="2400" b="1" u="sng" dirty="0">
                <a:solidFill>
                  <a:srgbClr val="4D2D22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lang="ja-JP" altLang="en-US" sz="2400" b="1" u="sng" dirty="0">
                <a:solidFill>
                  <a:srgbClr val="4D2D22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）後見制度支援預金の活用（経済的負担の軽減）</a:t>
            </a:r>
            <a:endParaRPr lang="en-US" altLang="ja-JP" sz="2400" b="1" u="sng" dirty="0">
              <a:solidFill>
                <a:srgbClr val="4D2D22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D2D22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家庭裁判所に後見開始の申立てをした場合、裁判所では本人の財</a:t>
            </a:r>
            <a:endParaRPr lang="en-US" altLang="ja-JP" sz="2400" dirty="0">
              <a:solidFill>
                <a:srgbClr val="4D2D22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D2D22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産を適正に管理するため、預貯金が概ね</a:t>
            </a:r>
            <a:r>
              <a:rPr lang="en-US" altLang="ja-JP" sz="2400" dirty="0">
                <a:solidFill>
                  <a:srgbClr val="4D2D22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1,200</a:t>
            </a:r>
            <a:r>
              <a:rPr lang="ja-JP" altLang="en-US" sz="2400" dirty="0">
                <a:solidFill>
                  <a:srgbClr val="4D2D22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万円以上ある方につ</a:t>
            </a:r>
            <a:endParaRPr lang="en-US" altLang="ja-JP" sz="2400" dirty="0">
              <a:solidFill>
                <a:srgbClr val="4D2D22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D2D22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ては、以下の３つの選択肢がある。</a:t>
            </a:r>
            <a:endParaRPr lang="en-US" altLang="ja-JP" sz="2400" dirty="0">
              <a:solidFill>
                <a:srgbClr val="4D2D22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D2D22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後見制度支援預金の利用</a:t>
            </a:r>
            <a:endParaRPr lang="en-US" altLang="ja-JP" sz="2400" dirty="0">
              <a:solidFill>
                <a:srgbClr val="4D2D22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D2D22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後見制度支援信託の利用</a:t>
            </a:r>
            <a:endParaRPr lang="en-US" altLang="ja-JP" sz="2400" dirty="0">
              <a:solidFill>
                <a:srgbClr val="4D2D22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D2D22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③　①又は②を利用しない場合は、専門職後見人又は専門職後見</a:t>
            </a:r>
            <a:endParaRPr lang="en-US" altLang="ja-JP" sz="2400" dirty="0">
              <a:solidFill>
                <a:srgbClr val="4D2D22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D2D22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監督人を選任する。</a:t>
            </a:r>
            <a:endParaRPr lang="en-US" altLang="ja-JP" sz="2400" dirty="0">
              <a:solidFill>
                <a:srgbClr val="4D2D22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b="0" i="0" dirty="0">
                <a:solidFill>
                  <a:srgbClr val="4D2D22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5CE30869-0BD6-4AB3-8DF5-E0592E9FC2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2859" y="166117"/>
            <a:ext cx="487363" cy="48736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0C6B25B-D81A-44AC-8E86-58C4A103F9DA}"/>
              </a:ext>
            </a:extLst>
          </p:cNvPr>
          <p:cNvSpPr/>
          <p:nvPr/>
        </p:nvSpPr>
        <p:spPr>
          <a:xfrm>
            <a:off x="278978" y="6479959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114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756</TotalTime>
  <Words>4187</Words>
  <Application>Microsoft Office PowerPoint</Application>
  <PresentationFormat>A4 210 x 297 mm</PresentationFormat>
  <Paragraphs>327</Paragraphs>
  <Slides>19</Slides>
  <Notes>0</Notes>
  <HiddenSlides>0</HiddenSlides>
  <MMClips>19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19</vt:i4>
      </vt:variant>
    </vt:vector>
  </HeadingPairs>
  <TitlesOfParts>
    <vt:vector size="23" baseType="lpstr">
      <vt:lpstr>UD デジタル 教科書体 N-R</vt:lpstr>
      <vt:lpstr>Calibri</vt:lpstr>
      <vt:lpstr>Calibri Light</vt:lpstr>
      <vt:lpstr>レトロスペクト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tsugamura-m@outlook.jp</dc:creator>
  <cp:lastModifiedBy>tsugamura-m@outlook.jp</cp:lastModifiedBy>
  <cp:revision>79</cp:revision>
  <dcterms:created xsi:type="dcterms:W3CDTF">2021-03-22T01:00:10Z</dcterms:created>
  <dcterms:modified xsi:type="dcterms:W3CDTF">2021-05-01T02:44:07Z</dcterms:modified>
</cp:coreProperties>
</file>