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0"/>
  </p:notesMasterIdLst>
  <p:sldIdLst>
    <p:sldId id="344" r:id="rId2"/>
    <p:sldId id="327" r:id="rId3"/>
    <p:sldId id="328" r:id="rId4"/>
    <p:sldId id="329" r:id="rId5"/>
    <p:sldId id="330" r:id="rId6"/>
    <p:sldId id="332" r:id="rId7"/>
    <p:sldId id="333" r:id="rId8"/>
    <p:sldId id="334" r:id="rId9"/>
    <p:sldId id="331" r:id="rId10"/>
    <p:sldId id="335" r:id="rId11"/>
    <p:sldId id="337" r:id="rId12"/>
    <p:sldId id="336" r:id="rId13"/>
    <p:sldId id="338" r:id="rId14"/>
    <p:sldId id="339" r:id="rId15"/>
    <p:sldId id="340" r:id="rId16"/>
    <p:sldId id="341" r:id="rId17"/>
    <p:sldId id="342" r:id="rId18"/>
    <p:sldId id="343" r:id="rId1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99FF66"/>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76" autoAdjust="0"/>
    <p:restoredTop sz="9466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52DCF-C33C-4E37-BCAA-10D9DBA19E59}" type="datetimeFigureOut">
              <a:rPr kumimoji="1" lang="ja-JP" altLang="en-US" smtClean="0"/>
              <a:t>2020/8/26</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43D6A-2174-42DC-B8BE-DC66B87D634B}" type="slidenum">
              <a:rPr kumimoji="1" lang="ja-JP" altLang="en-US" smtClean="0"/>
              <a:t>‹#›</a:t>
            </a:fld>
            <a:endParaRPr kumimoji="1" lang="ja-JP" altLang="en-US"/>
          </a:p>
        </p:txBody>
      </p:sp>
    </p:spTree>
    <p:extLst>
      <p:ext uri="{BB962C8B-B14F-4D97-AF65-F5344CB8AC3E}">
        <p14:creationId xmlns:p14="http://schemas.microsoft.com/office/powerpoint/2010/main" val="33071382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96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655878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304841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69517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2020/8/26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68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B05DA8A-C0C8-4D43-A28B-A8336B20DB33}" type="datetimeFigureOut">
              <a:rPr kumimoji="1" lang="ja-JP" altLang="en-US" smtClean="0"/>
              <a:t>2020/8/26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08544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B05DA8A-C0C8-4D43-A28B-A8336B20DB33}" type="datetimeFigureOut">
              <a:rPr kumimoji="1" lang="ja-JP" altLang="en-US" smtClean="0"/>
              <a:t>2020/8/26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370570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B05DA8A-C0C8-4D43-A28B-A8336B20DB33}" type="datetimeFigureOut">
              <a:rPr kumimoji="1" lang="ja-JP" altLang="en-US" smtClean="0"/>
              <a:t>2020/8/26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92236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B05DA8A-C0C8-4D43-A28B-A8336B20DB33}" type="datetimeFigureOut">
              <a:rPr kumimoji="1" lang="ja-JP" altLang="en-US" smtClean="0"/>
              <a:t>2020/8/26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989638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0B05DA8A-C0C8-4D43-A28B-A8336B20DB33}" type="datetimeFigureOut">
              <a:rPr kumimoji="1" lang="ja-JP" altLang="en-US" smtClean="0"/>
              <a:t>2020/8/26</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748784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B05DA8A-C0C8-4D43-A28B-A8336B20DB33}" type="datetimeFigureOut">
              <a:rPr kumimoji="1" lang="ja-JP" altLang="en-US" smtClean="0"/>
              <a:t>2020/8/26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2688695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0B05DA8A-C0C8-4D43-A28B-A8336B20DB33}" type="datetimeFigureOut">
              <a:rPr kumimoji="1" lang="ja-JP" altLang="en-US" smtClean="0"/>
              <a:t>2020/8/26</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C35E93D3-5C6D-4B19-9719-EAEF45F00D2D}"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5735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E167ED2-1FD6-405E-B007-31B3FAB12BA7}"/>
              </a:ext>
            </a:extLst>
          </p:cNvPr>
          <p:cNvSpPr/>
          <p:nvPr/>
        </p:nvSpPr>
        <p:spPr>
          <a:xfrm>
            <a:off x="2078705" y="1674674"/>
            <a:ext cx="6647975" cy="2308324"/>
          </a:xfrm>
          <a:prstGeom prst="rect">
            <a:avLst/>
          </a:prstGeom>
          <a:noFill/>
        </p:spPr>
        <p:txBody>
          <a:bodyPr wrap="none" lIns="91440" tIns="45720" rIns="91440" bIns="45720">
            <a:spAutoFit/>
          </a:bodyPr>
          <a:lstStyle/>
          <a:p>
            <a:r>
              <a:rPr kumimoji="1" lang="ja-JP" altLang="en-US" sz="72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事例３</a:t>
            </a:r>
            <a:endParaRPr kumimoji="1" lang="en-US" altLang="ja-JP" sz="72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endParaRPr>
          </a:p>
          <a:p>
            <a:pPr algn="ctr"/>
            <a:r>
              <a:rPr kumimoji="1" lang="ja-JP" altLang="en-US" sz="7200" b="1" dirty="0">
                <a:ln w="22225">
                  <a:solidFill>
                    <a:schemeClr val="accent2"/>
                  </a:solidFill>
                  <a:prstDash val="solid"/>
                </a:ln>
                <a:solidFill>
                  <a:schemeClr val="accent2">
                    <a:lumMod val="40000"/>
                    <a:lumOff val="60000"/>
                  </a:schemeClr>
                </a:solidFill>
                <a:latin typeface="UD デジタル 教科書体 N-R" panose="02020400000000000000" pitchFamily="17" charset="-128"/>
                <a:ea typeface="UD デジタル 教科書体 N-R" panose="02020400000000000000" pitchFamily="17" charset="-128"/>
              </a:rPr>
              <a:t>遺言による信託</a:t>
            </a:r>
            <a:endParaRPr lang="ja-JP" altLang="en-US" sz="7200" b="1" dirty="0">
              <a:ln w="22225">
                <a:solidFill>
                  <a:schemeClr val="accent2"/>
                </a:solidFill>
                <a:prstDash val="solid"/>
              </a:ln>
              <a:solidFill>
                <a:schemeClr val="accent2">
                  <a:lumMod val="40000"/>
                  <a:lumOff val="60000"/>
                </a:schemeClr>
              </a:solidFill>
            </a:endParaRPr>
          </a:p>
        </p:txBody>
      </p:sp>
      <p:sp>
        <p:nvSpPr>
          <p:cNvPr id="5" name="テキスト ボックス 1">
            <a:extLst>
              <a:ext uri="{FF2B5EF4-FFF2-40B4-BE49-F238E27FC236}">
                <a16:creationId xmlns:a16="http://schemas.microsoft.com/office/drawing/2014/main" id="{BB5C0866-CBA5-4CA5-85E5-F2C4423F8775}"/>
              </a:ext>
            </a:extLst>
          </p:cNvPr>
          <p:cNvSpPr txBox="1"/>
          <p:nvPr/>
        </p:nvSpPr>
        <p:spPr>
          <a:xfrm>
            <a:off x="3227894" y="5968680"/>
            <a:ext cx="6579908"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ja-JP" altLang="en-US" b="1" dirty="0">
                <a:latin typeface="UD デジタル 教科書体 N-R" panose="02020400000000000000" pitchFamily="17" charset="-128"/>
                <a:ea typeface="UD デジタル 教科書体 N-R" panose="02020400000000000000" pitchFamily="17" charset="-128"/>
              </a:rPr>
              <a:t>「民事信託の実務と信託契約書例」：伊庭潔　編著　参照</a:t>
            </a:r>
          </a:p>
        </p:txBody>
      </p:sp>
      <p:sp>
        <p:nvSpPr>
          <p:cNvPr id="6" name="正方形/長方形 5">
            <a:extLst>
              <a:ext uri="{FF2B5EF4-FFF2-40B4-BE49-F238E27FC236}">
                <a16:creationId xmlns:a16="http://schemas.microsoft.com/office/drawing/2014/main" id="{8805EDC0-4FB9-4937-9AAB-C873DAF8A32C}"/>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D5D7DAB8-A878-446E-916F-FA13CB9E9D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94026" y="3080830"/>
            <a:ext cx="487363" cy="487363"/>
          </a:xfrm>
          <a:prstGeom prst="rect">
            <a:avLst/>
          </a:prstGeom>
        </p:spPr>
      </p:pic>
    </p:spTree>
    <p:extLst>
      <p:ext uri="{BB962C8B-B14F-4D97-AF65-F5344CB8AC3E}">
        <p14:creationId xmlns:p14="http://schemas.microsoft.com/office/powerpoint/2010/main" val="12982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7000884-DEE2-467C-858E-826F79DB2121}"/>
              </a:ext>
            </a:extLst>
          </p:cNvPr>
          <p:cNvSpPr/>
          <p:nvPr/>
        </p:nvSpPr>
        <p:spPr>
          <a:xfrm>
            <a:off x="1987970" y="2181317"/>
            <a:ext cx="1524461" cy="4565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委託者</a:t>
            </a:r>
            <a:endParaRPr kumimoji="1" lang="ja-JP" altLang="en-US" sz="1400" b="1" dirty="0">
              <a:solidFill>
                <a:schemeClr val="tx1"/>
              </a:solidFill>
            </a:endParaRPr>
          </a:p>
        </p:txBody>
      </p:sp>
      <p:pic>
        <p:nvPicPr>
          <p:cNvPr id="3" name="図 2">
            <a:extLst>
              <a:ext uri="{FF2B5EF4-FFF2-40B4-BE49-F238E27FC236}">
                <a16:creationId xmlns:a16="http://schemas.microsoft.com/office/drawing/2014/main" id="{0C8733A4-6234-4C03-A8CC-64D8453B47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196" y="4061856"/>
            <a:ext cx="1171575" cy="1077072"/>
          </a:xfrm>
          <a:prstGeom prst="rect">
            <a:avLst/>
          </a:prstGeom>
        </p:spPr>
      </p:pic>
      <p:pic>
        <p:nvPicPr>
          <p:cNvPr id="4" name="図 3">
            <a:extLst>
              <a:ext uri="{FF2B5EF4-FFF2-40B4-BE49-F238E27FC236}">
                <a16:creationId xmlns:a16="http://schemas.microsoft.com/office/drawing/2014/main" id="{A13B3DBC-86F4-478B-907F-5A0F09465A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4625" y="4152774"/>
            <a:ext cx="1049655" cy="1049655"/>
          </a:xfrm>
          <a:prstGeom prst="rect">
            <a:avLst/>
          </a:prstGeom>
        </p:spPr>
      </p:pic>
      <p:cxnSp>
        <p:nvCxnSpPr>
          <p:cNvPr id="7" name="直線コネクタ 6">
            <a:extLst>
              <a:ext uri="{FF2B5EF4-FFF2-40B4-BE49-F238E27FC236}">
                <a16:creationId xmlns:a16="http://schemas.microsoft.com/office/drawing/2014/main" id="{6F73CCF9-E70F-40C1-AAB1-C42878825EDE}"/>
              </a:ext>
            </a:extLst>
          </p:cNvPr>
          <p:cNvCxnSpPr>
            <a:cxnSpLocks/>
          </p:cNvCxnSpPr>
          <p:nvPr/>
        </p:nvCxnSpPr>
        <p:spPr>
          <a:xfrm>
            <a:off x="6606615" y="2704324"/>
            <a:ext cx="0" cy="1490891"/>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369EDFAB-EB5C-49C7-AC04-1F79003C8348}"/>
              </a:ext>
            </a:extLst>
          </p:cNvPr>
          <p:cNvCxnSpPr>
            <a:cxnSpLocks/>
          </p:cNvCxnSpPr>
          <p:nvPr/>
        </p:nvCxnSpPr>
        <p:spPr>
          <a:xfrm>
            <a:off x="3253818" y="1666149"/>
            <a:ext cx="2729293" cy="0"/>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C1D2E26B-CC54-4A0F-826F-643D65799F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2904" y="4041834"/>
            <a:ext cx="1170908" cy="1077072"/>
          </a:xfrm>
          <a:prstGeom prst="rect">
            <a:avLst/>
          </a:prstGeom>
        </p:spPr>
      </p:pic>
      <p:pic>
        <p:nvPicPr>
          <p:cNvPr id="13" name="図 12">
            <a:extLst>
              <a:ext uri="{FF2B5EF4-FFF2-40B4-BE49-F238E27FC236}">
                <a16:creationId xmlns:a16="http://schemas.microsoft.com/office/drawing/2014/main" id="{7228EC71-358F-4B68-944D-78DECC5551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3111" y="1008233"/>
            <a:ext cx="1171575" cy="1168339"/>
          </a:xfrm>
          <a:prstGeom prst="rect">
            <a:avLst/>
          </a:prstGeom>
        </p:spPr>
      </p:pic>
      <p:pic>
        <p:nvPicPr>
          <p:cNvPr id="16" name="図 15">
            <a:extLst>
              <a:ext uri="{FF2B5EF4-FFF2-40B4-BE49-F238E27FC236}">
                <a16:creationId xmlns:a16="http://schemas.microsoft.com/office/drawing/2014/main" id="{FACD7924-A58E-480A-BC4C-13F278F2CA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1930" y="885570"/>
            <a:ext cx="1370759" cy="1229067"/>
          </a:xfrm>
          <a:prstGeom prst="rect">
            <a:avLst/>
          </a:prstGeom>
        </p:spPr>
      </p:pic>
      <p:sp>
        <p:nvSpPr>
          <p:cNvPr id="17" name="正方形/長方形 16">
            <a:extLst>
              <a:ext uri="{FF2B5EF4-FFF2-40B4-BE49-F238E27FC236}">
                <a16:creationId xmlns:a16="http://schemas.microsoft.com/office/drawing/2014/main" id="{3824466C-1696-44E2-A125-8E3C0274E337}"/>
              </a:ext>
            </a:extLst>
          </p:cNvPr>
          <p:cNvSpPr/>
          <p:nvPr/>
        </p:nvSpPr>
        <p:spPr>
          <a:xfrm>
            <a:off x="5883515" y="2173280"/>
            <a:ext cx="1370765" cy="46457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受託者</a:t>
            </a:r>
            <a:endParaRPr kumimoji="1" lang="ja-JP" altLang="en-US" sz="1400" b="1" dirty="0">
              <a:solidFill>
                <a:schemeClr val="tx1"/>
              </a:solidFill>
            </a:endParaRPr>
          </a:p>
        </p:txBody>
      </p:sp>
      <p:sp>
        <p:nvSpPr>
          <p:cNvPr id="18" name="正方形/長方形 17">
            <a:extLst>
              <a:ext uri="{FF2B5EF4-FFF2-40B4-BE49-F238E27FC236}">
                <a16:creationId xmlns:a16="http://schemas.microsoft.com/office/drawing/2014/main" id="{9FA02817-C031-493C-B42A-280A99997CFA}"/>
              </a:ext>
            </a:extLst>
          </p:cNvPr>
          <p:cNvSpPr/>
          <p:nvPr/>
        </p:nvSpPr>
        <p:spPr>
          <a:xfrm>
            <a:off x="401755" y="148029"/>
            <a:ext cx="2852063" cy="492443"/>
          </a:xfrm>
          <a:prstGeom prst="rect">
            <a:avLst/>
          </a:prstGeom>
        </p:spPr>
        <p:txBody>
          <a:bodyPr wrap="none">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（６）信託関係図</a:t>
            </a:r>
            <a:endParaRPr lang="ja-JP" altLang="en-US" sz="2600" b="1" dirty="0"/>
          </a:p>
        </p:txBody>
      </p:sp>
      <p:sp>
        <p:nvSpPr>
          <p:cNvPr id="20" name="テキスト ボックス 19">
            <a:extLst>
              <a:ext uri="{FF2B5EF4-FFF2-40B4-BE49-F238E27FC236}">
                <a16:creationId xmlns:a16="http://schemas.microsoft.com/office/drawing/2014/main" id="{CBB049EA-7EEE-44B9-A28F-83C1333CBFBF}"/>
              </a:ext>
            </a:extLst>
          </p:cNvPr>
          <p:cNvSpPr txBox="1"/>
          <p:nvPr/>
        </p:nvSpPr>
        <p:spPr>
          <a:xfrm>
            <a:off x="1827786" y="715746"/>
            <a:ext cx="2078135" cy="369332"/>
          </a:xfrm>
          <a:prstGeom prst="rect">
            <a:avLst/>
          </a:prstGeom>
          <a:noFill/>
        </p:spPr>
        <p:txBody>
          <a:bodyPr wrap="square" rtlCol="0">
            <a:spAutoFit/>
          </a:bodyPr>
          <a:lstStyle/>
          <a:p>
            <a:r>
              <a:rPr kumimoji="1" lang="ja-JP" altLang="en-US" b="1" dirty="0"/>
              <a:t>相談者Ｘ（遺言者）</a:t>
            </a:r>
          </a:p>
        </p:txBody>
      </p:sp>
      <p:sp>
        <p:nvSpPr>
          <p:cNvPr id="21" name="テキスト ボックス 20">
            <a:extLst>
              <a:ext uri="{FF2B5EF4-FFF2-40B4-BE49-F238E27FC236}">
                <a16:creationId xmlns:a16="http://schemas.microsoft.com/office/drawing/2014/main" id="{F5851CD0-CB9F-4E08-80DE-4434D48FEE33}"/>
              </a:ext>
            </a:extLst>
          </p:cNvPr>
          <p:cNvSpPr txBox="1"/>
          <p:nvPr/>
        </p:nvSpPr>
        <p:spPr>
          <a:xfrm>
            <a:off x="5882884" y="736172"/>
            <a:ext cx="1281489" cy="369332"/>
          </a:xfrm>
          <a:prstGeom prst="rect">
            <a:avLst/>
          </a:prstGeom>
          <a:noFill/>
        </p:spPr>
        <p:txBody>
          <a:bodyPr wrap="square" rtlCol="0">
            <a:spAutoFit/>
          </a:bodyPr>
          <a:lstStyle/>
          <a:p>
            <a:pPr algn="ctr"/>
            <a:r>
              <a:rPr kumimoji="1" lang="ja-JP" altLang="en-US" b="1" dirty="0"/>
              <a:t>長女Ｂ</a:t>
            </a:r>
          </a:p>
        </p:txBody>
      </p:sp>
      <p:sp>
        <p:nvSpPr>
          <p:cNvPr id="22" name="正方形/長方形 21">
            <a:extLst>
              <a:ext uri="{FF2B5EF4-FFF2-40B4-BE49-F238E27FC236}">
                <a16:creationId xmlns:a16="http://schemas.microsoft.com/office/drawing/2014/main" id="{95A7EFED-FF70-4524-A0F7-0C3D8D08B552}"/>
              </a:ext>
            </a:extLst>
          </p:cNvPr>
          <p:cNvSpPr/>
          <p:nvPr/>
        </p:nvSpPr>
        <p:spPr>
          <a:xfrm>
            <a:off x="1987970" y="5138928"/>
            <a:ext cx="1917944" cy="5021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受益者代理人</a:t>
            </a:r>
          </a:p>
        </p:txBody>
      </p:sp>
      <p:sp>
        <p:nvSpPr>
          <p:cNvPr id="23" name="テキスト ボックス 22">
            <a:extLst>
              <a:ext uri="{FF2B5EF4-FFF2-40B4-BE49-F238E27FC236}">
                <a16:creationId xmlns:a16="http://schemas.microsoft.com/office/drawing/2014/main" id="{EECE757E-1FF5-4AC5-957F-C698B102F6E7}"/>
              </a:ext>
            </a:extLst>
          </p:cNvPr>
          <p:cNvSpPr txBox="1"/>
          <p:nvPr/>
        </p:nvSpPr>
        <p:spPr>
          <a:xfrm>
            <a:off x="1960776" y="3770722"/>
            <a:ext cx="2237370" cy="369332"/>
          </a:xfrm>
          <a:prstGeom prst="rect">
            <a:avLst/>
          </a:prstGeom>
          <a:noFill/>
        </p:spPr>
        <p:txBody>
          <a:bodyPr wrap="square" rtlCol="0">
            <a:spAutoFit/>
          </a:bodyPr>
          <a:lstStyle/>
          <a:p>
            <a:r>
              <a:rPr kumimoji="1" lang="ja-JP" altLang="en-US" dirty="0"/>
              <a:t>長男Ｃ　、　次女Ｄ</a:t>
            </a:r>
          </a:p>
        </p:txBody>
      </p:sp>
      <p:cxnSp>
        <p:nvCxnSpPr>
          <p:cNvPr id="30" name="直線コネクタ 29">
            <a:extLst>
              <a:ext uri="{FF2B5EF4-FFF2-40B4-BE49-F238E27FC236}">
                <a16:creationId xmlns:a16="http://schemas.microsoft.com/office/drawing/2014/main" id="{1345CAF9-3EFE-4886-888D-F5FB2507E1FE}"/>
              </a:ext>
            </a:extLst>
          </p:cNvPr>
          <p:cNvCxnSpPr>
            <a:cxnSpLocks/>
          </p:cNvCxnSpPr>
          <p:nvPr/>
        </p:nvCxnSpPr>
        <p:spPr>
          <a:xfrm flipV="1">
            <a:off x="3887060" y="5412477"/>
            <a:ext cx="2298711" cy="2"/>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89D9C71B-6A68-4B88-9D65-DF6AFA697F76}"/>
              </a:ext>
            </a:extLst>
          </p:cNvPr>
          <p:cNvSpPr/>
          <p:nvPr/>
        </p:nvSpPr>
        <p:spPr>
          <a:xfrm>
            <a:off x="6052828" y="5202429"/>
            <a:ext cx="1388188" cy="46457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受益者</a:t>
            </a:r>
          </a:p>
        </p:txBody>
      </p:sp>
      <p:sp>
        <p:nvSpPr>
          <p:cNvPr id="35" name="テキスト ボックス 34">
            <a:extLst>
              <a:ext uri="{FF2B5EF4-FFF2-40B4-BE49-F238E27FC236}">
                <a16:creationId xmlns:a16="http://schemas.microsoft.com/office/drawing/2014/main" id="{91F56873-C934-44BD-A71A-537B43FDFFE7}"/>
              </a:ext>
            </a:extLst>
          </p:cNvPr>
          <p:cNvSpPr txBox="1"/>
          <p:nvPr/>
        </p:nvSpPr>
        <p:spPr>
          <a:xfrm>
            <a:off x="6746922" y="3955388"/>
            <a:ext cx="2180262" cy="369332"/>
          </a:xfrm>
          <a:prstGeom prst="rect">
            <a:avLst/>
          </a:prstGeom>
          <a:noFill/>
        </p:spPr>
        <p:txBody>
          <a:bodyPr wrap="square" rtlCol="0">
            <a:spAutoFit/>
          </a:bodyPr>
          <a:lstStyle/>
          <a:p>
            <a:r>
              <a:rPr kumimoji="1" lang="ja-JP" altLang="en-US" dirty="0"/>
              <a:t>妻Ａ（他益信託）</a:t>
            </a:r>
          </a:p>
        </p:txBody>
      </p:sp>
      <p:sp>
        <p:nvSpPr>
          <p:cNvPr id="6" name="正方形/長方形 5">
            <a:extLst>
              <a:ext uri="{FF2B5EF4-FFF2-40B4-BE49-F238E27FC236}">
                <a16:creationId xmlns:a16="http://schemas.microsoft.com/office/drawing/2014/main" id="{1DDA2703-33BD-4DBF-89B4-95F080851FA7}"/>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11" name="楕円 10">
            <a:extLst>
              <a:ext uri="{FF2B5EF4-FFF2-40B4-BE49-F238E27FC236}">
                <a16:creationId xmlns:a16="http://schemas.microsoft.com/office/drawing/2014/main" id="{B6F23EEB-13D4-44FA-9F68-591E34C7ECFE}"/>
              </a:ext>
            </a:extLst>
          </p:cNvPr>
          <p:cNvSpPr/>
          <p:nvPr/>
        </p:nvSpPr>
        <p:spPr>
          <a:xfrm>
            <a:off x="4110087" y="1225484"/>
            <a:ext cx="1074655" cy="9289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400" b="1" dirty="0">
                <a:solidFill>
                  <a:schemeClr val="tx1"/>
                </a:solidFill>
              </a:rPr>
              <a:t>遺言執行</a:t>
            </a:r>
          </a:p>
        </p:txBody>
      </p:sp>
      <p:sp>
        <p:nvSpPr>
          <p:cNvPr id="14" name="正方形/長方形 13">
            <a:extLst>
              <a:ext uri="{FF2B5EF4-FFF2-40B4-BE49-F238E27FC236}">
                <a16:creationId xmlns:a16="http://schemas.microsoft.com/office/drawing/2014/main" id="{F43287AA-22A9-42A4-A095-A411EF3359AF}"/>
              </a:ext>
            </a:extLst>
          </p:cNvPr>
          <p:cNvSpPr/>
          <p:nvPr/>
        </p:nvSpPr>
        <p:spPr>
          <a:xfrm>
            <a:off x="3890688" y="2637853"/>
            <a:ext cx="1524457" cy="4645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遺言執行者</a:t>
            </a:r>
          </a:p>
        </p:txBody>
      </p:sp>
      <p:cxnSp>
        <p:nvCxnSpPr>
          <p:cNvPr id="19" name="直線コネクタ 18">
            <a:extLst>
              <a:ext uri="{FF2B5EF4-FFF2-40B4-BE49-F238E27FC236}">
                <a16:creationId xmlns:a16="http://schemas.microsoft.com/office/drawing/2014/main" id="{3C84E3CE-172E-4293-9D38-4B735AB9D750}"/>
              </a:ext>
            </a:extLst>
          </p:cNvPr>
          <p:cNvCxnSpPr>
            <a:stCxn id="11" idx="4"/>
          </p:cNvCxnSpPr>
          <p:nvPr/>
        </p:nvCxnSpPr>
        <p:spPr>
          <a:xfrm flipH="1">
            <a:off x="4647414" y="2154422"/>
            <a:ext cx="1" cy="46457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C7D8761F-9B70-441B-9E87-2FC9FE868232}"/>
              </a:ext>
            </a:extLst>
          </p:cNvPr>
          <p:cNvSpPr txBox="1"/>
          <p:nvPr/>
        </p:nvSpPr>
        <p:spPr>
          <a:xfrm>
            <a:off x="3512430" y="3128047"/>
            <a:ext cx="2540393" cy="523220"/>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相続財産等を受託者に移転するなど遺言内容を執行する</a:t>
            </a:r>
          </a:p>
        </p:txBody>
      </p:sp>
      <p:sp>
        <p:nvSpPr>
          <p:cNvPr id="25" name="テキスト ボックス 24">
            <a:extLst>
              <a:ext uri="{FF2B5EF4-FFF2-40B4-BE49-F238E27FC236}">
                <a16:creationId xmlns:a16="http://schemas.microsoft.com/office/drawing/2014/main" id="{239C25E4-D8DD-4C67-9E3B-5AFAA47877D6}"/>
              </a:ext>
            </a:extLst>
          </p:cNvPr>
          <p:cNvSpPr txBox="1"/>
          <p:nvPr/>
        </p:nvSpPr>
        <p:spPr>
          <a:xfrm>
            <a:off x="7164373" y="1225484"/>
            <a:ext cx="2600735" cy="523220"/>
          </a:xfrm>
          <a:prstGeom prst="rect">
            <a:avLst/>
          </a:prstGeom>
          <a:noFill/>
        </p:spPr>
        <p:txBody>
          <a:bodyPr wrap="square" rtlCol="0">
            <a:spAutoFit/>
          </a:bodyPr>
          <a:lstStyle/>
          <a:p>
            <a:r>
              <a:rPr kumimoji="1" lang="ja-JP" altLang="en-US" sz="1400" dirty="0">
                <a:latin typeface="UD デジタル 教科書体 N-R" panose="02020400000000000000" pitchFamily="17" charset="-128"/>
                <a:ea typeface="UD デジタル 教科書体 N-R" panose="02020400000000000000" pitchFamily="17" charset="-128"/>
              </a:rPr>
              <a:t>遺言者Ｘの財産を管理し、受益者Ａの生活支援などを行う</a:t>
            </a:r>
          </a:p>
        </p:txBody>
      </p:sp>
      <p:sp>
        <p:nvSpPr>
          <p:cNvPr id="26" name="テキスト ボックス 25">
            <a:extLst>
              <a:ext uri="{FF2B5EF4-FFF2-40B4-BE49-F238E27FC236}">
                <a16:creationId xmlns:a16="http://schemas.microsoft.com/office/drawing/2014/main" id="{BDB019A1-96F3-4B69-A8E7-6E1703050068}"/>
              </a:ext>
            </a:extLst>
          </p:cNvPr>
          <p:cNvSpPr txBox="1"/>
          <p:nvPr/>
        </p:nvSpPr>
        <p:spPr>
          <a:xfrm>
            <a:off x="1385741" y="5684361"/>
            <a:ext cx="3384222" cy="523220"/>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受益者Ａが権利行使が困難なため受益者代理人として親族全員で妻Ａを支える</a:t>
            </a:r>
          </a:p>
        </p:txBody>
      </p:sp>
      <p:pic>
        <p:nvPicPr>
          <p:cNvPr id="27" name="録音したサウンド">
            <a:hlinkClick r:id="" action="ppaction://media"/>
            <a:extLst>
              <a:ext uri="{FF2B5EF4-FFF2-40B4-BE49-F238E27FC236}">
                <a16:creationId xmlns:a16="http://schemas.microsoft.com/office/drawing/2014/main" id="{AB0202A8-F734-458A-B1F0-20DD5879FAB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12430" y="119802"/>
            <a:ext cx="487363" cy="487363"/>
          </a:xfrm>
          <a:prstGeom prst="rect">
            <a:avLst/>
          </a:prstGeom>
        </p:spPr>
      </p:pic>
    </p:spTree>
    <p:extLst>
      <p:ext uri="{BB962C8B-B14F-4D97-AF65-F5344CB8AC3E}">
        <p14:creationId xmlns:p14="http://schemas.microsoft.com/office/powerpoint/2010/main" val="12485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0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2461F7B-C621-4235-8A7D-558F12C40F03}"/>
              </a:ext>
            </a:extLst>
          </p:cNvPr>
          <p:cNvSpPr/>
          <p:nvPr/>
        </p:nvSpPr>
        <p:spPr>
          <a:xfrm>
            <a:off x="289480" y="249513"/>
            <a:ext cx="9156178" cy="6494085"/>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５．信託条項を個別検討し遺言書を完成させる</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信託設計で明確にした内容を、項目ごとに個別に信託条項と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して定め、公正証書遺言を完成させる。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）本事例のポイント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相談者Ｘの死後、妻Ａの生活を子どもたち全員で支え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ることを意図し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長女Ｂを受託者、長男Ｃ及び次女Ｄを受益者代理人と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して関与させること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公正書遺言の構成</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遺言の本旨に関する条項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信託条項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財産目録</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7CADCD1D-81CA-439F-8709-1DFCEDF0E25D}"/>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85D22557-59C3-475E-895C-57CDFF4082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13639" y="318776"/>
            <a:ext cx="487363" cy="487363"/>
          </a:xfrm>
          <a:prstGeom prst="rect">
            <a:avLst/>
          </a:prstGeom>
        </p:spPr>
      </p:pic>
    </p:spTree>
    <p:extLst>
      <p:ext uri="{BB962C8B-B14F-4D97-AF65-F5344CB8AC3E}">
        <p14:creationId xmlns:p14="http://schemas.microsoft.com/office/powerpoint/2010/main" val="413971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F424C35-5F1F-4C07-9C5C-42699DA93D4B}"/>
              </a:ext>
            </a:extLst>
          </p:cNvPr>
          <p:cNvSpPr/>
          <p:nvPr/>
        </p:nvSpPr>
        <p:spPr>
          <a:xfrm>
            <a:off x="178323" y="41807"/>
            <a:ext cx="9549353" cy="6401753"/>
          </a:xfrm>
          <a:prstGeom prst="rect">
            <a:avLst/>
          </a:prstGeom>
        </p:spPr>
        <p:txBody>
          <a:bodyPr wrap="square">
            <a:spAutoFit/>
          </a:bodyPr>
          <a:lstStyle/>
          <a:p>
            <a:r>
              <a:rPr kumimoji="1" lang="ja-JP" altLang="en-US" sz="2600" b="1" dirty="0">
                <a:latin typeface="UD デジタル 教科書体 N-R" panose="02020400000000000000" pitchFamily="17" charset="-128"/>
                <a:ea typeface="UD デジタル 教科書体 N-R" panose="02020400000000000000" pitchFamily="17" charset="-128"/>
              </a:rPr>
              <a:t>（２）本事例での公正書遺言の「</a:t>
            </a:r>
            <a:r>
              <a:rPr kumimoji="1" lang="ja-JP" altLang="en-US" sz="2600" b="1" dirty="0">
                <a:solidFill>
                  <a:srgbClr val="FF0000"/>
                </a:solidFill>
                <a:latin typeface="UD デジタル 教科書体 N-R" panose="02020400000000000000" pitchFamily="17" charset="-128"/>
                <a:ea typeface="UD デジタル 教科書体 N-R" panose="02020400000000000000" pitchFamily="17" charset="-128"/>
              </a:rPr>
              <a:t>遺言の本旨</a:t>
            </a:r>
            <a:r>
              <a:rPr kumimoji="1" lang="ja-JP" altLang="en-US" sz="2600" b="1" dirty="0">
                <a:latin typeface="UD デジタル 教科書体 N-R" panose="02020400000000000000" pitchFamily="17" charset="-128"/>
                <a:ea typeface="UD デジタル 教科書体 N-R" panose="02020400000000000000" pitchFamily="17" charset="-128"/>
              </a:rPr>
              <a:t>」に関する文例</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遺言信託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第１条　遺言者は、遺言書の所有する別紙財産目録記載の財産</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を「信託条項」記載のとおり信託する。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遺言執行者及び執行内容</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第２条　この遺言の遺言執行者として次の者を指定する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～省略～</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２　遺言執行者は、信託財産目録記載の遺言者名義の不動産、</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預貯金の名義変更、解約及び払い戻しの権限を有する者とす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遺言執行者の報酬</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④　公正証書遺言正本の保管</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B8000A79-AF72-4FA7-912C-FE035618A3D7}"/>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6FD1CF0A-400B-4ECB-BB26-2DB71E916C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40360" y="752409"/>
            <a:ext cx="487363" cy="487363"/>
          </a:xfrm>
          <a:prstGeom prst="rect">
            <a:avLst/>
          </a:prstGeom>
        </p:spPr>
      </p:pic>
    </p:spTree>
    <p:extLst>
      <p:ext uri="{BB962C8B-B14F-4D97-AF65-F5344CB8AC3E}">
        <p14:creationId xmlns:p14="http://schemas.microsoft.com/office/powerpoint/2010/main" val="17161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79F947B-3CAC-497C-BF84-C3BFCEE3727B}"/>
              </a:ext>
            </a:extLst>
          </p:cNvPr>
          <p:cNvSpPr/>
          <p:nvPr/>
        </p:nvSpPr>
        <p:spPr>
          <a:xfrm>
            <a:off x="0" y="147126"/>
            <a:ext cx="9568206" cy="5909310"/>
          </a:xfrm>
          <a:prstGeom prst="rect">
            <a:avLst/>
          </a:prstGeom>
        </p:spPr>
        <p:txBody>
          <a:bodyPr wrap="square">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（３）本事例での主な信託条項設定の例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信託目的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　受託者が任務を行う際の指針になること、受託者の権限の範囲を</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設定できることから、ある程度に明確かつ具体的でなければなら</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い。</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第１条　本信託の目的は、以下のとおりである。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委託者の死後、信託目録記載の財産を受託者が管理または処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分することにより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Ａの財産管理の負担を軽減すること。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Ａが詐欺などの被害に遭うことを予防し、Ａが安全かつ安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心な生活を送れるようにすること。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　Ａが、従前と変わらぬ生活を続けることにより、快適な生</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活を送れるようにすること。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DDFC20E4-172F-444C-B8BC-10A142D0BF8B}"/>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CB8EF52E-D762-45DD-A845-EE1DE9C60D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45473" y="147126"/>
            <a:ext cx="487363" cy="487363"/>
          </a:xfrm>
          <a:prstGeom prst="rect">
            <a:avLst/>
          </a:prstGeom>
        </p:spPr>
      </p:pic>
    </p:spTree>
    <p:extLst>
      <p:ext uri="{BB962C8B-B14F-4D97-AF65-F5344CB8AC3E}">
        <p14:creationId xmlns:p14="http://schemas.microsoft.com/office/powerpoint/2010/main" val="259413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CB8A3C20-2B83-4E5F-AB68-ECAF682E5B03}"/>
              </a:ext>
            </a:extLst>
          </p:cNvPr>
          <p:cNvSpPr txBox="1"/>
          <p:nvPr/>
        </p:nvSpPr>
        <p:spPr>
          <a:xfrm>
            <a:off x="216817" y="109714"/>
            <a:ext cx="9492792" cy="5940088"/>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②　信託財産の保全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信託財産は受託者の所有に属するが、受託者の固有財産とは別の物</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として取り扱うこと、信託財産の対抗要件をそなえること等信託財産</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を保全すること。</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信託財産－預金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第２条　遺言執行者は、本信託の効力発生後、遅滞なく、信託財</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産目録記載３の預金を払い戻し、当該払戻金を受託者に引き渡</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２．受託者は、前項の</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払戻金を第９条の区分に応じ分別管理</a:t>
            </a:r>
            <a:r>
              <a:rPr kumimoji="1" lang="ja-JP" altLang="en-US" sz="2400" b="1" dirty="0">
                <a:latin typeface="UD デジタル 教科書体 N-R" panose="02020400000000000000" pitchFamily="17" charset="-128"/>
                <a:ea typeface="UD デジタル 教科書体 N-R" panose="02020400000000000000" pitchFamily="17" charset="-128"/>
              </a:rPr>
              <a:t>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信託財産－不動産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第４条　遺言執行者及び受託者は、本信託の効力発生後直ちに、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pPr algn="r"/>
            <a:r>
              <a:rPr kumimoji="1" lang="ja-JP" altLang="en-US" sz="2400" b="1" dirty="0">
                <a:latin typeface="UD デジタル 教科書体 N-R" panose="02020400000000000000" pitchFamily="17" charset="-128"/>
                <a:ea typeface="UD デジタル 教科書体 N-R" panose="02020400000000000000" pitchFamily="17" charset="-128"/>
              </a:rPr>
              <a:t>　　前項信託不動産について</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本信託を原因とする所有権移転の登記</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申請を行う。</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2" name="正方形/長方形 1">
            <a:extLst>
              <a:ext uri="{FF2B5EF4-FFF2-40B4-BE49-F238E27FC236}">
                <a16:creationId xmlns:a16="http://schemas.microsoft.com/office/drawing/2014/main" id="{9C6C5547-180E-4735-B496-FEBFAC75A521}"/>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ADEEF49C-54BE-4291-9483-36A320B333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41639" y="135638"/>
            <a:ext cx="487363" cy="487363"/>
          </a:xfrm>
          <a:prstGeom prst="rect">
            <a:avLst/>
          </a:prstGeom>
        </p:spPr>
      </p:pic>
    </p:spTree>
    <p:extLst>
      <p:ext uri="{BB962C8B-B14F-4D97-AF65-F5344CB8AC3E}">
        <p14:creationId xmlns:p14="http://schemas.microsoft.com/office/powerpoint/2010/main" val="322032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70BD97E-FA8B-4D77-8449-96B030EAD209}"/>
              </a:ext>
            </a:extLst>
          </p:cNvPr>
          <p:cNvSpPr/>
          <p:nvPr/>
        </p:nvSpPr>
        <p:spPr>
          <a:xfrm>
            <a:off x="150829" y="105205"/>
            <a:ext cx="9662474" cy="6494085"/>
          </a:xfrm>
          <a:prstGeom prst="rect">
            <a:avLst/>
          </a:prstGeom>
        </p:spPr>
        <p:txBody>
          <a:bodyPr wrap="square">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２　受託者は、前項の登記申請と同時に、</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信託の登記申請</a:t>
            </a:r>
            <a:r>
              <a:rPr kumimoji="1" lang="ja-JP" altLang="en-US" sz="2400" b="1" dirty="0">
                <a:latin typeface="UD デジタル 教科書体 N-R" panose="02020400000000000000" pitchFamily="17" charset="-128"/>
                <a:ea typeface="UD デジタル 教科書体 N-R" panose="02020400000000000000" pitchFamily="17" charset="-128"/>
              </a:rPr>
              <a:t>を行う。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３．前２項の登記費用は、受託者が信託財産から支出する。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分別管理義務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第９条　受託者は信託財産に属する金銭及び預金と受託者の固有財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産とを以下の各号の定める方法により、分別して管理しなければ</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ならない。　</a:t>
            </a: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金銭　　信託財産に属する財産と受託者の固有財産とを区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別することができる状態で保管する方法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預金　　信託財産に属する</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預金専用の口座を開設</a:t>
            </a:r>
            <a:r>
              <a:rPr kumimoji="1" lang="ja-JP" altLang="en-US" sz="2400" b="1" dirty="0">
                <a:latin typeface="UD デジタル 教科書体 N-R" panose="02020400000000000000" pitchFamily="17" charset="-128"/>
                <a:ea typeface="UD デジタル 教科書体 N-R" panose="02020400000000000000" pitchFamily="17" charset="-128"/>
              </a:rPr>
              <a:t>する方法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受託者の権限の範囲</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800" b="1" dirty="0">
                <a:solidFill>
                  <a:srgbClr val="FF0000"/>
                </a:solidFill>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信託財産に属する財産の管理又は処分及びその他の信託の目的の達</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成のために必要な行為をする権限を設定します。その権限は、委託者</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のためにすることとし、権限に制限を加えることも可能とします。</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8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C0DBCD70-F34F-4D14-B92B-4C27AB5B82A9}"/>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D304B94B-D60A-441D-B334-DD0D79845D1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79247" y="460179"/>
            <a:ext cx="487363" cy="487363"/>
          </a:xfrm>
          <a:prstGeom prst="rect">
            <a:avLst/>
          </a:prstGeom>
        </p:spPr>
      </p:pic>
    </p:spTree>
    <p:extLst>
      <p:ext uri="{BB962C8B-B14F-4D97-AF65-F5344CB8AC3E}">
        <p14:creationId xmlns:p14="http://schemas.microsoft.com/office/powerpoint/2010/main" val="32403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D901C41-1434-4204-9983-62D6A8D0F9D9}"/>
              </a:ext>
            </a:extLst>
          </p:cNvPr>
          <p:cNvSpPr/>
          <p:nvPr/>
        </p:nvSpPr>
        <p:spPr>
          <a:xfrm>
            <a:off x="348793" y="116257"/>
            <a:ext cx="9557207" cy="7109639"/>
          </a:xfrm>
          <a:prstGeom prst="rect">
            <a:avLst/>
          </a:prstGeom>
        </p:spPr>
        <p:txBody>
          <a:bodyPr wrap="square">
            <a:spAutoFit/>
          </a:bodyPr>
          <a:lstStyle/>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受託者の信託事務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第６条　受託者は、以下の信託事務を行う。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信託財産目録記載１及び２の信託不動産を管理、処分する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前号によって受領した売却代金及び賃料を管理し、受益者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の生活費、医療費及び介護費に充てるために支出すること。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　信託財産に属する金銭及び預金を管理し、受益者の生活費、</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医療費及び介護費用等に充てるために支出すること。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(4)</a:t>
            </a:r>
            <a:r>
              <a:rPr kumimoji="1" lang="ja-JP" altLang="en-US" sz="2400" b="1" dirty="0">
                <a:latin typeface="UD デジタル 教科書体 N-R" panose="02020400000000000000" pitchFamily="17" charset="-128"/>
                <a:ea typeface="UD デジタル 教科書体 N-R" panose="02020400000000000000" pitchFamily="17" charset="-128"/>
              </a:rPr>
              <a:t>　その他信託目的を達成するために必要な事務を行うこと。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信託事務処理の第三者への委任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第７条　受託者は、信託財産目録記載</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及び</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記載の不動産の管理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について第三者に委託することができる。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　帳簿の作成・報告・保存義務　</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　条項省略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E11F904E-684F-4BF0-864F-146BBFC08DB0}"/>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CFFCB240-DE6F-4D8B-806B-6179BAF835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99478" y="58216"/>
            <a:ext cx="487363" cy="487363"/>
          </a:xfrm>
          <a:prstGeom prst="rect">
            <a:avLst/>
          </a:prstGeom>
        </p:spPr>
      </p:pic>
    </p:spTree>
    <p:extLst>
      <p:ext uri="{BB962C8B-B14F-4D97-AF65-F5344CB8AC3E}">
        <p14:creationId xmlns:p14="http://schemas.microsoft.com/office/powerpoint/2010/main" val="63410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8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9F791B4-D50C-4C08-8D29-A58DAFD8FAA1}"/>
              </a:ext>
            </a:extLst>
          </p:cNvPr>
          <p:cNvSpPr/>
          <p:nvPr/>
        </p:nvSpPr>
        <p:spPr>
          <a:xfrm>
            <a:off x="282802" y="151023"/>
            <a:ext cx="9464512" cy="4832092"/>
          </a:xfrm>
          <a:prstGeom prst="rect">
            <a:avLst/>
          </a:prstGeom>
        </p:spPr>
        <p:txBody>
          <a:bodyPr wrap="square">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④　受益権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信託契約によって、受託者が受益者に対して負う債務である。</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また、受託者に対する監督権は受益権の中核的権利であり、単独で権</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利を行使することができ、契約で制限することはできない。</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14</a:t>
            </a:r>
            <a:r>
              <a:rPr kumimoji="1" lang="ja-JP" altLang="en-US" sz="2400" b="1" dirty="0">
                <a:latin typeface="UD デジタル 教科書体 N-R" panose="02020400000000000000" pitchFamily="17" charset="-128"/>
                <a:ea typeface="UD デジタル 教科書体 N-R" panose="02020400000000000000" pitchFamily="17" charset="-128"/>
              </a:rPr>
              <a:t>条　受益者は、受益権として以下の内容の権利を有する。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(1)</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信託財産目録記載２の信託不動産を生活の本拠として使</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用する権利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　前号の信託不動産が処分された場合には、その代価から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給付を受ける権利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　信託財産目録記載３の預金から給付を受ける権利</a:t>
            </a:r>
          </a:p>
        </p:txBody>
      </p:sp>
      <p:sp>
        <p:nvSpPr>
          <p:cNvPr id="3" name="正方形/長方形 2">
            <a:extLst>
              <a:ext uri="{FF2B5EF4-FFF2-40B4-BE49-F238E27FC236}">
                <a16:creationId xmlns:a16="http://schemas.microsoft.com/office/drawing/2014/main" id="{4596D8BA-9733-46BA-9CA3-C1540C59D607}"/>
              </a:ext>
            </a:extLst>
          </p:cNvPr>
          <p:cNvSpPr/>
          <p:nvPr/>
        </p:nvSpPr>
        <p:spPr>
          <a:xfrm>
            <a:off x="6779445" y="6503088"/>
            <a:ext cx="2908167" cy="307777"/>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a:t>
            </a:r>
          </a:p>
        </p:txBody>
      </p:sp>
      <p:pic>
        <p:nvPicPr>
          <p:cNvPr id="4" name="録音したサウンド">
            <a:hlinkClick r:id="" action="ppaction://media"/>
            <a:extLst>
              <a:ext uri="{FF2B5EF4-FFF2-40B4-BE49-F238E27FC236}">
                <a16:creationId xmlns:a16="http://schemas.microsoft.com/office/drawing/2014/main" id="{1D709129-FEA3-4E09-A7D7-87848F99E6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44434" y="151023"/>
            <a:ext cx="487363" cy="487363"/>
          </a:xfrm>
          <a:prstGeom prst="rect">
            <a:avLst/>
          </a:prstGeom>
        </p:spPr>
      </p:pic>
    </p:spTree>
    <p:extLst>
      <p:ext uri="{BB962C8B-B14F-4D97-AF65-F5344CB8AC3E}">
        <p14:creationId xmlns:p14="http://schemas.microsoft.com/office/powerpoint/2010/main" val="83542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BE85EF1-0488-45BA-84DB-2B4A6832597F}"/>
              </a:ext>
            </a:extLst>
          </p:cNvPr>
          <p:cNvSpPr/>
          <p:nvPr/>
        </p:nvSpPr>
        <p:spPr>
          <a:xfrm>
            <a:off x="386499" y="163663"/>
            <a:ext cx="9172280" cy="5570756"/>
          </a:xfrm>
          <a:prstGeom prst="rect">
            <a:avLst/>
          </a:prstGeom>
        </p:spPr>
        <p:txBody>
          <a:bodyPr wrap="square">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⑤　受益者代理人の指定</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本事例では、相談者Ｘの死後、妻Ａの生活を子どもたち全員で支</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えることを意図していることから、長男Ｃ及び次女Ｄを受益者代</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200" b="1" dirty="0">
                <a:solidFill>
                  <a:srgbClr val="FF0000"/>
                </a:solidFill>
                <a:latin typeface="UD デジタル 教科書体 N-R" panose="02020400000000000000" pitchFamily="17" charset="-128"/>
                <a:ea typeface="UD デジタル 教科書体 N-R" panose="02020400000000000000" pitchFamily="17" charset="-128"/>
              </a:rPr>
              <a:t>　　　理人として、受益者Ａのために信託内容を実現すること。</a:t>
            </a:r>
            <a:endParaRPr kumimoji="1" lang="en-US" altLang="ja-JP" sz="22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条文省略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⑥　信託期間、信託の終了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信託の終了</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19</a:t>
            </a:r>
            <a:r>
              <a:rPr kumimoji="1" lang="ja-JP" altLang="en-US" sz="2400" b="1" dirty="0">
                <a:latin typeface="UD デジタル 教科書体 N-R" panose="02020400000000000000" pitchFamily="17" charset="-128"/>
                <a:ea typeface="UD デジタル 教科書体 N-R" panose="02020400000000000000" pitchFamily="17" charset="-128"/>
              </a:rPr>
              <a:t>条　本信信託は、受益者Ａの死亡により終了する。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en-US" altLang="ja-JP" sz="2400" b="1" dirty="0">
                <a:latin typeface="UD デジタル 教科書体 N-R" panose="02020400000000000000" pitchFamily="17" charset="-128"/>
                <a:ea typeface="UD デジタル 教科書体 N-R" panose="02020400000000000000" pitchFamily="17" charset="-128"/>
              </a:rPr>
              <a:t>【</a:t>
            </a:r>
            <a:r>
              <a:rPr kumimoji="1" lang="ja-JP" altLang="en-US" sz="2400" b="1" dirty="0">
                <a:latin typeface="UD デジタル 教科書体 N-R" panose="02020400000000000000" pitchFamily="17" charset="-128"/>
                <a:ea typeface="UD デジタル 教科書体 N-R" panose="02020400000000000000" pitchFamily="17" charset="-128"/>
              </a:rPr>
              <a:t>帰属権利者</a:t>
            </a:r>
            <a:r>
              <a:rPr kumimoji="1"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第</a:t>
            </a:r>
            <a:r>
              <a:rPr kumimoji="1" lang="en-US" altLang="ja-JP" sz="2400" b="1" dirty="0">
                <a:latin typeface="UD デジタル 教科書体 N-R" panose="02020400000000000000" pitchFamily="17" charset="-128"/>
                <a:ea typeface="UD デジタル 教科書体 N-R" panose="02020400000000000000" pitchFamily="17" charset="-128"/>
              </a:rPr>
              <a:t>20</a:t>
            </a:r>
            <a:r>
              <a:rPr kumimoji="1" lang="ja-JP" altLang="en-US" sz="2400" b="1" dirty="0">
                <a:latin typeface="UD デジタル 教科書体 N-R" panose="02020400000000000000" pitchFamily="17" charset="-128"/>
                <a:ea typeface="UD デジタル 教科書体 N-R" panose="02020400000000000000" pitchFamily="17" charset="-128"/>
              </a:rPr>
              <a:t>条　受益者の法定相続人を帰属権利者として指定する。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71BE365A-1D94-47BA-BDC8-C6C0E7884700}"/>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EC621652-D2F7-4A84-A185-9B28C4B34C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92088" y="163663"/>
            <a:ext cx="487363" cy="487363"/>
          </a:xfrm>
          <a:prstGeom prst="rect">
            <a:avLst/>
          </a:prstGeom>
        </p:spPr>
      </p:pic>
    </p:spTree>
    <p:extLst>
      <p:ext uri="{BB962C8B-B14F-4D97-AF65-F5344CB8AC3E}">
        <p14:creationId xmlns:p14="http://schemas.microsoft.com/office/powerpoint/2010/main" val="396637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E326E82-6353-4BFF-B889-3BAF4AF3DC9D}"/>
              </a:ext>
            </a:extLst>
          </p:cNvPr>
          <p:cNvSpPr/>
          <p:nvPr/>
        </p:nvSpPr>
        <p:spPr>
          <a:xfrm>
            <a:off x="145330" y="32696"/>
            <a:ext cx="9686827" cy="7294305"/>
          </a:xfrm>
          <a:prstGeom prst="rect">
            <a:avLst/>
          </a:prstGeom>
        </p:spPr>
        <p:txBody>
          <a:bodyPr wrap="square">
            <a:spAutoFit/>
          </a:bodyPr>
          <a:lstStyle/>
          <a:p>
            <a:r>
              <a:rPr kumimoji="1" lang="en-US" altLang="ja-JP" sz="3000" b="1" dirty="0">
                <a:latin typeface="UD デジタル 教科書体 N-R" panose="02020400000000000000" pitchFamily="17" charset="-128"/>
                <a:ea typeface="UD デジタル 教科書体 N-R" panose="02020400000000000000" pitchFamily="17" charset="-128"/>
              </a:rPr>
              <a:t>【</a:t>
            </a:r>
            <a:r>
              <a:rPr kumimoji="1" lang="ja-JP" altLang="en-US" sz="3000" b="1" dirty="0">
                <a:latin typeface="UD デジタル 教科書体 N-R" panose="02020400000000000000" pitchFamily="17" charset="-128"/>
                <a:ea typeface="UD デジタル 教科書体 N-R" panose="02020400000000000000" pitchFamily="17" charset="-128"/>
              </a:rPr>
              <a:t>事例３</a:t>
            </a:r>
            <a:r>
              <a:rPr kumimoji="1" lang="en-US" altLang="ja-JP" sz="3000" b="1" dirty="0">
                <a:latin typeface="UD デジタル 教科書体 N-R" panose="02020400000000000000" pitchFamily="17" charset="-128"/>
                <a:ea typeface="UD デジタル 教科書体 N-R" panose="02020400000000000000" pitchFamily="17" charset="-128"/>
              </a:rPr>
              <a:t>】</a:t>
            </a:r>
            <a:r>
              <a:rPr kumimoji="1" lang="ja-JP" altLang="en-US" sz="3000" b="1" dirty="0">
                <a:latin typeface="UD デジタル 教科書体 N-R" panose="02020400000000000000" pitchFamily="17" charset="-128"/>
                <a:ea typeface="UD デジタル 教科書体 N-R" panose="02020400000000000000" pitchFamily="17" charset="-128"/>
              </a:rPr>
              <a:t>　遺言による信託</a:t>
            </a:r>
            <a:endParaRPr kumimoji="1" lang="en-US" altLang="ja-JP" sz="3000" b="1" dirty="0">
              <a:latin typeface="UD デジタル 教科書体 N-R" panose="02020400000000000000" pitchFamily="17" charset="-128"/>
              <a:ea typeface="UD デジタル 教科書体 N-R" panose="02020400000000000000" pitchFamily="17" charset="-128"/>
            </a:endParaRPr>
          </a:p>
          <a:p>
            <a:endParaRPr kumimoji="1" lang="en-US" altLang="ja-JP" sz="30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a:t>
            </a:r>
            <a:r>
              <a:rPr kumimoji="1" lang="en-US" altLang="ja-JP" sz="2400" b="1" dirty="0">
                <a:latin typeface="UD デジタル 教科書体 N-R" panose="02020400000000000000" pitchFamily="17" charset="-128"/>
                <a:ea typeface="UD デジタル 教科書体 N-R" panose="02020400000000000000" pitchFamily="17" charset="-128"/>
              </a:rPr>
              <a:t>(83)</a:t>
            </a:r>
            <a:r>
              <a:rPr kumimoji="1" lang="ja-JP" altLang="en-US" sz="2400" b="1" dirty="0">
                <a:latin typeface="UD デジタル 教科書体 N-R" panose="02020400000000000000" pitchFamily="17" charset="-128"/>
                <a:ea typeface="UD デジタル 教科書体 N-R" panose="02020400000000000000" pitchFamily="17" charset="-128"/>
              </a:rPr>
              <a:t>は、初期の認知症を発生した妻Ａ</a:t>
            </a:r>
            <a:r>
              <a:rPr kumimoji="1" lang="en-US" altLang="ja-JP" sz="2400" b="1" dirty="0">
                <a:latin typeface="UD デジタル 教科書体 N-R" panose="02020400000000000000" pitchFamily="17" charset="-128"/>
                <a:ea typeface="UD デジタル 教科書体 N-R" panose="02020400000000000000" pitchFamily="17" charset="-128"/>
              </a:rPr>
              <a:t>(75)</a:t>
            </a:r>
            <a:r>
              <a:rPr kumimoji="1" lang="ja-JP" altLang="en-US" sz="2400" b="1" dirty="0">
                <a:latin typeface="UD デジタル 教科書体 N-R" panose="02020400000000000000" pitchFamily="17" charset="-128"/>
                <a:ea typeface="UD デジタル 教科書体 N-R" panose="02020400000000000000" pitchFamily="17" charset="-128"/>
              </a:rPr>
              <a:t>とＸ自身が所</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有する自宅で同居している。現在、妻Ａの介護には相談者Ｘと近所</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に住む長女Ｂ</a:t>
            </a:r>
            <a:r>
              <a:rPr kumimoji="1" lang="en-US" altLang="ja-JP" sz="2400" b="1" dirty="0">
                <a:latin typeface="UD デジタル 教科書体 N-R" panose="02020400000000000000" pitchFamily="17" charset="-128"/>
                <a:ea typeface="UD デジタル 教科書体 N-R" panose="02020400000000000000" pitchFamily="17" charset="-128"/>
              </a:rPr>
              <a:t>(50)</a:t>
            </a:r>
            <a:r>
              <a:rPr kumimoji="1" lang="ja-JP" altLang="en-US" sz="2400" b="1" dirty="0">
                <a:latin typeface="UD デジタル 教科書体 N-R" panose="02020400000000000000" pitchFamily="17" charset="-128"/>
                <a:ea typeface="UD デジタル 教科書体 N-R" panose="02020400000000000000" pitchFamily="17" charset="-128"/>
              </a:rPr>
              <a:t>が当たっている。Ｘの相続人には、妻Ａ、長女Ｂ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のほかに長男Ｃ（</a:t>
            </a:r>
            <a:r>
              <a:rPr kumimoji="1" lang="en-US" altLang="ja-JP" sz="2400" b="1" dirty="0">
                <a:latin typeface="UD デジタル 教科書体 N-R" panose="02020400000000000000" pitchFamily="17" charset="-128"/>
                <a:ea typeface="UD デジタル 教科書体 N-R" panose="02020400000000000000" pitchFamily="17" charset="-128"/>
              </a:rPr>
              <a:t>47</a:t>
            </a:r>
            <a:r>
              <a:rPr kumimoji="1" lang="ja-JP" altLang="en-US" sz="2400" b="1" dirty="0">
                <a:latin typeface="UD デジタル 教科書体 N-R" panose="02020400000000000000" pitchFamily="17" charset="-128"/>
                <a:ea typeface="UD デジタル 教科書体 N-R" panose="02020400000000000000" pitchFamily="17" charset="-128"/>
              </a:rPr>
              <a:t>）、次女Ｄ</a:t>
            </a:r>
            <a:r>
              <a:rPr kumimoji="1" lang="en-US" altLang="ja-JP" sz="2400" b="1" dirty="0">
                <a:latin typeface="UD デジタル 教科書体 N-R" panose="02020400000000000000" pitchFamily="17" charset="-128"/>
                <a:ea typeface="UD デジタル 教科書体 N-R" panose="02020400000000000000" pitchFamily="17" charset="-128"/>
              </a:rPr>
              <a:t>(45)</a:t>
            </a:r>
            <a:r>
              <a:rPr kumimoji="1" lang="ja-JP" altLang="en-US" sz="2400" b="1" dirty="0">
                <a:latin typeface="UD デジタル 教科書体 N-R" panose="02020400000000000000" pitchFamily="17" charset="-128"/>
                <a:ea typeface="UD デジタル 教科書体 N-R" panose="02020400000000000000" pitchFamily="17" charset="-128"/>
              </a:rPr>
              <a:t>がいる。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妻Ａは住み慣れた自宅で過ごしたいとの希望が強く、施設入所に</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消極的である。</a:t>
            </a:r>
            <a:r>
              <a:rPr kumimoji="1" lang="ja-JP" altLang="en-US" sz="2400" b="1" dirty="0">
                <a:latin typeface="UD デジタル 教科書体 N-R" panose="02020400000000000000" pitchFamily="17" charset="-128"/>
                <a:ea typeface="UD デジタル 教科書体 N-R" panose="02020400000000000000" pitchFamily="17" charset="-128"/>
              </a:rPr>
              <a:t>相談者Ｘは妻の意向を尊重したいと考えており、</a:t>
            </a:r>
            <a:r>
              <a:rPr kumimoji="1" lang="ja-JP" altLang="en-US" sz="2400" b="1" u="sng" dirty="0">
                <a:latin typeface="UD デジタル 教科書体 N-R" panose="02020400000000000000" pitchFamily="17" charset="-128"/>
                <a:ea typeface="UD デジタル 教科書体 N-R" panose="02020400000000000000" pitchFamily="17" charset="-128"/>
              </a:rPr>
              <a:t>自</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分が死んだ後は長女Ｂに妻の介護と自宅の管理、</a:t>
            </a:r>
            <a:r>
              <a:rPr kumimoji="1" lang="ja-JP" altLang="en-US" sz="2400" b="1" dirty="0">
                <a:latin typeface="UD デジタル 教科書体 N-R" panose="02020400000000000000" pitchFamily="17" charset="-128"/>
                <a:ea typeface="UD デジタル 教科書体 N-R" panose="02020400000000000000" pitchFamily="17" charset="-128"/>
              </a:rPr>
              <a:t>さらには認知症の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悪化により妻Ａの施設入所が避けられない場合の自宅の処分まで委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ねたいと考えている。一方、</a:t>
            </a:r>
            <a:r>
              <a:rPr kumimoji="1" lang="ja-JP" altLang="en-US" sz="2400" b="1" u="sng" dirty="0">
                <a:latin typeface="UD デジタル 教科書体 N-R" panose="02020400000000000000" pitchFamily="17" charset="-128"/>
                <a:ea typeface="UD デジタル 教科書体 N-R" panose="02020400000000000000" pitchFamily="17" charset="-128"/>
              </a:rPr>
              <a:t>妻亡き後に自宅が残っている場合は、</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u="sng" dirty="0">
                <a:latin typeface="UD デジタル 教科書体 N-R" panose="02020400000000000000" pitchFamily="17" charset="-128"/>
                <a:ea typeface="UD デジタル 教科書体 N-R" panose="02020400000000000000" pitchFamily="17" charset="-128"/>
              </a:rPr>
              <a:t>　長女Ｂ、長男Ｃ及び次女Ｄとの間で平等に分けてほしいと考えてい</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u="sng" dirty="0">
                <a:latin typeface="UD デジタル 教科書体 N-R" panose="02020400000000000000" pitchFamily="17" charset="-128"/>
                <a:ea typeface="UD デジタル 教科書体 N-R" panose="02020400000000000000" pitchFamily="17" charset="-128"/>
              </a:rPr>
              <a:t>　る。</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相談者Ｘは、このような場合の手段として信託契約という方法が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あることを知人から教えてもらったものの、</a:t>
            </a:r>
            <a:r>
              <a:rPr kumimoji="1" lang="ja-JP" altLang="en-US" sz="2400" b="1" u="sng" dirty="0">
                <a:latin typeface="UD デジタル 教科書体 N-R" panose="02020400000000000000" pitchFamily="17" charset="-128"/>
                <a:ea typeface="UD デジタル 教科書体 N-R" panose="02020400000000000000" pitchFamily="17" charset="-128"/>
              </a:rPr>
              <a:t>自分が生きている間に</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u="sng" dirty="0">
                <a:latin typeface="UD デジタル 教科書体 N-R" panose="02020400000000000000" pitchFamily="17" charset="-128"/>
                <a:ea typeface="UD デジタル 教科書体 N-R" panose="02020400000000000000" pitchFamily="17" charset="-128"/>
              </a:rPr>
              <a:t>　自宅の所有権を長女Ｂに移転するすることは心理的に抵抗がある。</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B133E8D1-FF8B-4B80-A404-AAF480132D38}"/>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5520870E-39DD-47F4-989A-D379EC03F1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30694" y="205655"/>
            <a:ext cx="487363" cy="487363"/>
          </a:xfrm>
          <a:prstGeom prst="rect">
            <a:avLst/>
          </a:prstGeom>
        </p:spPr>
      </p:pic>
    </p:spTree>
    <p:extLst>
      <p:ext uri="{BB962C8B-B14F-4D97-AF65-F5344CB8AC3E}">
        <p14:creationId xmlns:p14="http://schemas.microsoft.com/office/powerpoint/2010/main" val="286301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9AA49F-1368-49C6-A4D6-391E58906F12}"/>
              </a:ext>
            </a:extLst>
          </p:cNvPr>
          <p:cNvSpPr txBox="1"/>
          <p:nvPr/>
        </p:nvSpPr>
        <p:spPr>
          <a:xfrm>
            <a:off x="320040" y="167640"/>
            <a:ext cx="8991600" cy="52322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１．親族関係図</a:t>
            </a:r>
          </a:p>
        </p:txBody>
      </p:sp>
      <p:pic>
        <p:nvPicPr>
          <p:cNvPr id="3" name="図 2">
            <a:extLst>
              <a:ext uri="{FF2B5EF4-FFF2-40B4-BE49-F238E27FC236}">
                <a16:creationId xmlns:a16="http://schemas.microsoft.com/office/drawing/2014/main" id="{6B0A97DB-8A34-422B-8B7F-1139D881E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9147" y="809956"/>
            <a:ext cx="1271874" cy="1140404"/>
          </a:xfrm>
          <a:prstGeom prst="rect">
            <a:avLst/>
          </a:prstGeom>
        </p:spPr>
      </p:pic>
      <p:sp>
        <p:nvSpPr>
          <p:cNvPr id="4" name="正方形/長方形 3">
            <a:extLst>
              <a:ext uri="{FF2B5EF4-FFF2-40B4-BE49-F238E27FC236}">
                <a16:creationId xmlns:a16="http://schemas.microsoft.com/office/drawing/2014/main" id="{35DFB6E9-24C5-4273-9228-C9050E123A5F}"/>
              </a:ext>
            </a:extLst>
          </p:cNvPr>
          <p:cNvSpPr/>
          <p:nvPr/>
        </p:nvSpPr>
        <p:spPr>
          <a:xfrm>
            <a:off x="2147556" y="1947182"/>
            <a:ext cx="1714573" cy="5232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相談者Ｘ（</a:t>
            </a:r>
            <a:r>
              <a:rPr kumimoji="1" lang="en-US" altLang="ja-JP" b="1" dirty="0">
                <a:solidFill>
                  <a:schemeClr val="tx1"/>
                </a:solidFill>
              </a:rPr>
              <a:t>83</a:t>
            </a:r>
            <a:r>
              <a:rPr kumimoji="1" lang="ja-JP" altLang="en-US" b="1" dirty="0">
                <a:solidFill>
                  <a:schemeClr val="tx1"/>
                </a:solidFill>
              </a:rPr>
              <a:t>）</a:t>
            </a:r>
            <a:endParaRPr kumimoji="1" lang="ja-JP" altLang="en-US" sz="1400" b="1" dirty="0">
              <a:solidFill>
                <a:schemeClr val="tx1"/>
              </a:solidFill>
            </a:endParaRPr>
          </a:p>
        </p:txBody>
      </p:sp>
      <p:pic>
        <p:nvPicPr>
          <p:cNvPr id="5" name="図 4">
            <a:extLst>
              <a:ext uri="{FF2B5EF4-FFF2-40B4-BE49-F238E27FC236}">
                <a16:creationId xmlns:a16="http://schemas.microsoft.com/office/drawing/2014/main" id="{2CC58C9B-7F49-49D2-8C46-B21C089F63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278" y="3483317"/>
            <a:ext cx="1171575" cy="1011555"/>
          </a:xfrm>
          <a:prstGeom prst="rect">
            <a:avLst/>
          </a:prstGeom>
        </p:spPr>
      </p:pic>
      <p:pic>
        <p:nvPicPr>
          <p:cNvPr id="6" name="図 5">
            <a:extLst>
              <a:ext uri="{FF2B5EF4-FFF2-40B4-BE49-F238E27FC236}">
                <a16:creationId xmlns:a16="http://schemas.microsoft.com/office/drawing/2014/main" id="{30141CD8-D6B1-4BCA-B8BA-A9C46245D4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3878" y="900705"/>
            <a:ext cx="1049655" cy="1049655"/>
          </a:xfrm>
          <a:prstGeom prst="rect">
            <a:avLst/>
          </a:prstGeom>
        </p:spPr>
      </p:pic>
      <p:cxnSp>
        <p:nvCxnSpPr>
          <p:cNvPr id="7" name="直線コネクタ 6">
            <a:extLst>
              <a:ext uri="{FF2B5EF4-FFF2-40B4-BE49-F238E27FC236}">
                <a16:creationId xmlns:a16="http://schemas.microsoft.com/office/drawing/2014/main" id="{4D1F0BAD-751D-4C7E-9B25-CD6FFCD2B3B9}"/>
              </a:ext>
            </a:extLst>
          </p:cNvPr>
          <p:cNvCxnSpPr/>
          <p:nvPr/>
        </p:nvCxnSpPr>
        <p:spPr>
          <a:xfrm>
            <a:off x="3396399" y="1380158"/>
            <a:ext cx="26974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9B3DD33A-BCDD-4E80-A958-06CD6AC2D07E}"/>
              </a:ext>
            </a:extLst>
          </p:cNvPr>
          <p:cNvCxnSpPr/>
          <p:nvPr/>
        </p:nvCxnSpPr>
        <p:spPr>
          <a:xfrm>
            <a:off x="3398206" y="1410638"/>
            <a:ext cx="269748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C5BB5351-F5C7-4FA7-AB19-C2D8F5011EFE}"/>
              </a:ext>
            </a:extLst>
          </p:cNvPr>
          <p:cNvSpPr/>
          <p:nvPr/>
        </p:nvSpPr>
        <p:spPr>
          <a:xfrm>
            <a:off x="5920510" y="1927500"/>
            <a:ext cx="1388188" cy="5232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妻Ａ</a:t>
            </a:r>
            <a:r>
              <a:rPr kumimoji="1" lang="en-US" altLang="ja-JP" dirty="0">
                <a:solidFill>
                  <a:schemeClr val="tx1"/>
                </a:solidFill>
              </a:rPr>
              <a:t>(75)</a:t>
            </a:r>
            <a:endParaRPr kumimoji="1" lang="ja-JP" altLang="en-US" dirty="0">
              <a:solidFill>
                <a:schemeClr val="tx1"/>
              </a:solidFill>
            </a:endParaRPr>
          </a:p>
        </p:txBody>
      </p:sp>
      <p:sp>
        <p:nvSpPr>
          <p:cNvPr id="11" name="正方形/長方形 10">
            <a:extLst>
              <a:ext uri="{FF2B5EF4-FFF2-40B4-BE49-F238E27FC236}">
                <a16:creationId xmlns:a16="http://schemas.microsoft.com/office/drawing/2014/main" id="{2A2D4087-3971-473D-A165-6D4E6853E4E3}"/>
              </a:ext>
            </a:extLst>
          </p:cNvPr>
          <p:cNvSpPr/>
          <p:nvPr/>
        </p:nvSpPr>
        <p:spPr>
          <a:xfrm>
            <a:off x="4057143" y="4478785"/>
            <a:ext cx="1674353" cy="5232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長男Ｃ</a:t>
            </a:r>
            <a:r>
              <a:rPr kumimoji="1" lang="ja-JP" altLang="en-US" sz="1600" b="1" dirty="0">
                <a:solidFill>
                  <a:schemeClr val="tx1"/>
                </a:solidFill>
              </a:rPr>
              <a:t>（</a:t>
            </a:r>
            <a:r>
              <a:rPr kumimoji="1" lang="en-US" altLang="ja-JP" sz="1600" b="1" dirty="0">
                <a:solidFill>
                  <a:schemeClr val="tx1"/>
                </a:solidFill>
              </a:rPr>
              <a:t>47</a:t>
            </a:r>
            <a:r>
              <a:rPr kumimoji="1" lang="ja-JP" altLang="en-US" sz="1600" b="1" dirty="0">
                <a:solidFill>
                  <a:schemeClr val="tx1"/>
                </a:solidFill>
              </a:rPr>
              <a:t>）</a:t>
            </a:r>
          </a:p>
        </p:txBody>
      </p:sp>
      <p:cxnSp>
        <p:nvCxnSpPr>
          <p:cNvPr id="13" name="直線コネクタ 12">
            <a:extLst>
              <a:ext uri="{FF2B5EF4-FFF2-40B4-BE49-F238E27FC236}">
                <a16:creationId xmlns:a16="http://schemas.microsoft.com/office/drawing/2014/main" id="{FBCE4704-E925-417E-B1C9-EE1EBA0E97E4}"/>
              </a:ext>
            </a:extLst>
          </p:cNvPr>
          <p:cNvCxnSpPr/>
          <p:nvPr/>
        </p:nvCxnSpPr>
        <p:spPr>
          <a:xfrm>
            <a:off x="4806099" y="1380158"/>
            <a:ext cx="0" cy="17825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2CDB00B4-F29F-4201-99D9-84BA3CA617F2}"/>
              </a:ext>
            </a:extLst>
          </p:cNvPr>
          <p:cNvCxnSpPr>
            <a:cxnSpLocks/>
          </p:cNvCxnSpPr>
          <p:nvPr/>
        </p:nvCxnSpPr>
        <p:spPr>
          <a:xfrm flipV="1">
            <a:off x="2389143" y="3162692"/>
            <a:ext cx="5180579" cy="54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CCF97550-CB81-44EF-BB92-4EE8CA79D425}"/>
              </a:ext>
            </a:extLst>
          </p:cNvPr>
          <p:cNvCxnSpPr>
            <a:cxnSpLocks/>
          </p:cNvCxnSpPr>
          <p:nvPr/>
        </p:nvCxnSpPr>
        <p:spPr>
          <a:xfrm>
            <a:off x="4809944" y="3162692"/>
            <a:ext cx="0" cy="2362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CC564F3-2CDA-47ED-A657-2C61A4D3F2F3}"/>
              </a:ext>
            </a:extLst>
          </p:cNvPr>
          <p:cNvCxnSpPr>
            <a:cxnSpLocks/>
          </p:cNvCxnSpPr>
          <p:nvPr/>
        </p:nvCxnSpPr>
        <p:spPr>
          <a:xfrm>
            <a:off x="2389143" y="3170312"/>
            <a:ext cx="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E792C6DF-140F-4B21-AC34-C13851EC0051}"/>
              </a:ext>
            </a:extLst>
          </p:cNvPr>
          <p:cNvCxnSpPr>
            <a:cxnSpLocks/>
          </p:cNvCxnSpPr>
          <p:nvPr/>
        </p:nvCxnSpPr>
        <p:spPr>
          <a:xfrm>
            <a:off x="7554714" y="3164262"/>
            <a:ext cx="0" cy="2362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6BC1B783-E0AA-4B24-9765-F306ECF483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83934" y="3483316"/>
            <a:ext cx="1171575" cy="1077072"/>
          </a:xfrm>
          <a:prstGeom prst="rect">
            <a:avLst/>
          </a:prstGeom>
        </p:spPr>
      </p:pic>
      <p:pic>
        <p:nvPicPr>
          <p:cNvPr id="28" name="図 27">
            <a:extLst>
              <a:ext uri="{FF2B5EF4-FFF2-40B4-BE49-F238E27FC236}">
                <a16:creationId xmlns:a16="http://schemas.microsoft.com/office/drawing/2014/main" id="{F75B3FE4-D025-4A43-9150-7C47197AD2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7192" y="3458172"/>
            <a:ext cx="1106364" cy="1103308"/>
          </a:xfrm>
          <a:prstGeom prst="rect">
            <a:avLst/>
          </a:prstGeom>
        </p:spPr>
      </p:pic>
      <p:sp>
        <p:nvSpPr>
          <p:cNvPr id="29" name="正方形/長方形 28">
            <a:extLst>
              <a:ext uri="{FF2B5EF4-FFF2-40B4-BE49-F238E27FC236}">
                <a16:creationId xmlns:a16="http://schemas.microsoft.com/office/drawing/2014/main" id="{40DE5EFA-5DEE-4E81-A580-5B5D89899770}"/>
              </a:ext>
            </a:extLst>
          </p:cNvPr>
          <p:cNvSpPr/>
          <p:nvPr/>
        </p:nvSpPr>
        <p:spPr>
          <a:xfrm>
            <a:off x="1579465" y="4555769"/>
            <a:ext cx="1674353" cy="5232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長女Ｂ</a:t>
            </a:r>
            <a:r>
              <a:rPr kumimoji="1" lang="ja-JP" altLang="en-US" sz="1600" b="1" dirty="0">
                <a:solidFill>
                  <a:schemeClr val="tx1"/>
                </a:solidFill>
              </a:rPr>
              <a:t>（</a:t>
            </a:r>
            <a:r>
              <a:rPr kumimoji="1" lang="en-US" altLang="ja-JP" sz="1600" b="1" dirty="0">
                <a:solidFill>
                  <a:schemeClr val="tx1"/>
                </a:solidFill>
              </a:rPr>
              <a:t>50</a:t>
            </a:r>
            <a:r>
              <a:rPr kumimoji="1" lang="ja-JP" altLang="en-US" sz="1600" b="1" dirty="0">
                <a:solidFill>
                  <a:schemeClr val="tx1"/>
                </a:solidFill>
              </a:rPr>
              <a:t>）</a:t>
            </a:r>
          </a:p>
        </p:txBody>
      </p:sp>
      <p:sp>
        <p:nvSpPr>
          <p:cNvPr id="30" name="正方形/長方形 29">
            <a:extLst>
              <a:ext uri="{FF2B5EF4-FFF2-40B4-BE49-F238E27FC236}">
                <a16:creationId xmlns:a16="http://schemas.microsoft.com/office/drawing/2014/main" id="{CE9D808E-05D1-49C0-9626-DAE16264ED91}"/>
              </a:ext>
            </a:extLst>
          </p:cNvPr>
          <p:cNvSpPr/>
          <p:nvPr/>
        </p:nvSpPr>
        <p:spPr>
          <a:xfrm>
            <a:off x="6746922" y="4538483"/>
            <a:ext cx="1674353" cy="52321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次女Ｂ</a:t>
            </a:r>
            <a:r>
              <a:rPr kumimoji="1" lang="ja-JP" altLang="en-US" sz="1600" b="1" dirty="0">
                <a:solidFill>
                  <a:schemeClr val="tx1"/>
                </a:solidFill>
              </a:rPr>
              <a:t>（</a:t>
            </a:r>
            <a:r>
              <a:rPr kumimoji="1" lang="en-US" altLang="ja-JP" sz="1600" b="1" dirty="0">
                <a:solidFill>
                  <a:schemeClr val="tx1"/>
                </a:solidFill>
              </a:rPr>
              <a:t>45</a:t>
            </a:r>
            <a:r>
              <a:rPr kumimoji="1" lang="ja-JP" altLang="en-US" sz="1600" b="1" dirty="0">
                <a:solidFill>
                  <a:schemeClr val="tx1"/>
                </a:solidFill>
              </a:rPr>
              <a:t>）</a:t>
            </a:r>
          </a:p>
        </p:txBody>
      </p:sp>
      <p:sp>
        <p:nvSpPr>
          <p:cNvPr id="10" name="正方形/長方形 9">
            <a:extLst>
              <a:ext uri="{FF2B5EF4-FFF2-40B4-BE49-F238E27FC236}">
                <a16:creationId xmlns:a16="http://schemas.microsoft.com/office/drawing/2014/main" id="{917077E5-2150-48E6-A907-4B9D835739C2}"/>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12" name="録音したサウンド">
            <a:hlinkClick r:id="" action="ppaction://media"/>
            <a:extLst>
              <a:ext uri="{FF2B5EF4-FFF2-40B4-BE49-F238E27FC236}">
                <a16:creationId xmlns:a16="http://schemas.microsoft.com/office/drawing/2014/main" id="{41558549-6949-4A3B-AAB1-FF37381765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471021" y="135696"/>
            <a:ext cx="487363" cy="487363"/>
          </a:xfrm>
          <a:prstGeom prst="rect">
            <a:avLst/>
          </a:prstGeom>
        </p:spPr>
      </p:pic>
      <p:sp>
        <p:nvSpPr>
          <p:cNvPr id="16" name="テキスト ボックス 15">
            <a:extLst>
              <a:ext uri="{FF2B5EF4-FFF2-40B4-BE49-F238E27FC236}">
                <a16:creationId xmlns:a16="http://schemas.microsoft.com/office/drawing/2014/main" id="{D5156D07-4615-4ABB-B5A0-9C47EBC98510}"/>
              </a:ext>
            </a:extLst>
          </p:cNvPr>
          <p:cNvSpPr txBox="1"/>
          <p:nvPr/>
        </p:nvSpPr>
        <p:spPr>
          <a:xfrm>
            <a:off x="7037849" y="1206947"/>
            <a:ext cx="1414020" cy="523220"/>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初期の認知症発症している</a:t>
            </a:r>
          </a:p>
        </p:txBody>
      </p:sp>
      <p:sp>
        <p:nvSpPr>
          <p:cNvPr id="18" name="テキスト ボックス 17">
            <a:extLst>
              <a:ext uri="{FF2B5EF4-FFF2-40B4-BE49-F238E27FC236}">
                <a16:creationId xmlns:a16="http://schemas.microsoft.com/office/drawing/2014/main" id="{AC46145C-2B2E-4764-9642-04FECA4DF02D}"/>
              </a:ext>
            </a:extLst>
          </p:cNvPr>
          <p:cNvSpPr txBox="1"/>
          <p:nvPr/>
        </p:nvSpPr>
        <p:spPr>
          <a:xfrm>
            <a:off x="485470" y="3888922"/>
            <a:ext cx="1739619" cy="738664"/>
          </a:xfrm>
          <a:prstGeom prst="rect">
            <a:avLst/>
          </a:prstGeom>
          <a:noFill/>
        </p:spPr>
        <p:txBody>
          <a:bodyPr wrap="square" rtlCol="0">
            <a:spAutoFit/>
          </a:bodyPr>
          <a:lstStyle/>
          <a:p>
            <a:r>
              <a:rPr kumimoji="1" lang="ja-JP" altLang="en-US" sz="1400" b="1" dirty="0">
                <a:latin typeface="UD デジタル 教科書体 N-R" panose="02020400000000000000" pitchFamily="17" charset="-128"/>
                <a:ea typeface="UD デジタル 教科書体 N-R" panose="02020400000000000000" pitchFamily="17" charset="-128"/>
              </a:rPr>
              <a:t>近所に居住し、現在も妻の監護をしている</a:t>
            </a:r>
          </a:p>
        </p:txBody>
      </p:sp>
    </p:spTree>
    <p:extLst>
      <p:ext uri="{BB962C8B-B14F-4D97-AF65-F5344CB8AC3E}">
        <p14:creationId xmlns:p14="http://schemas.microsoft.com/office/powerpoint/2010/main" val="400380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7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BADC92-29E3-4B83-8BD5-6AF12725780E}"/>
              </a:ext>
            </a:extLst>
          </p:cNvPr>
          <p:cNvSpPr/>
          <p:nvPr/>
        </p:nvSpPr>
        <p:spPr>
          <a:xfrm>
            <a:off x="230171" y="105079"/>
            <a:ext cx="9445658" cy="5693866"/>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２．現状と要望等を把握する。</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★現状から相談者Ｘはどうしたいのか把握する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相談者Ｘと同居している妻Ａが初期の認知症を発症し、自分の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死後の妻の介護や財産管理について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自分が死んだ後は長女Ｂに妻の介護と自宅の管理を任せた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妻の認知症の悪化により、施設入所が避けられない場合の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自宅の処分まで委ねたい。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自分が生きている間に自宅の所有権を長女Ｂに移転するす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ることは心理的に抵抗がある。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④　妻亡き後に自宅が残っている場合は、長女Ｂ、長男Ｃ及び</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次女Ｄとの間で平等に分けてほしいと考えている。</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82CECBC0-E6D7-458E-BAD4-49F4EF17636C}"/>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1802B3BA-3EA8-428D-A512-CCF456717B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30694" y="124204"/>
            <a:ext cx="487363" cy="487363"/>
          </a:xfrm>
          <a:prstGeom prst="rect">
            <a:avLst/>
          </a:prstGeom>
        </p:spPr>
      </p:pic>
    </p:spTree>
    <p:extLst>
      <p:ext uri="{BB962C8B-B14F-4D97-AF65-F5344CB8AC3E}">
        <p14:creationId xmlns:p14="http://schemas.microsoft.com/office/powerpoint/2010/main" val="197235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7DD88FA-904C-42E2-B76F-6A35E6DC933C}"/>
              </a:ext>
            </a:extLst>
          </p:cNvPr>
          <p:cNvSpPr/>
          <p:nvPr/>
        </p:nvSpPr>
        <p:spPr>
          <a:xfrm>
            <a:off x="251772" y="126964"/>
            <a:ext cx="9504969" cy="6186309"/>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３．現状と要望をもとに課題等の検討（基本検討）</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　</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600" b="1" dirty="0">
                <a:latin typeface="UD デジタル 教科書体 N-R" panose="02020400000000000000" pitchFamily="17" charset="-128"/>
                <a:ea typeface="UD デジタル 教科書体 N-R" panose="02020400000000000000" pitchFamily="17" charset="-128"/>
              </a:rPr>
              <a:t>（</a:t>
            </a:r>
            <a:r>
              <a:rPr kumimoji="1" lang="en-US" altLang="ja-JP" sz="2600" b="1" dirty="0">
                <a:latin typeface="UD デジタル 教科書体 N-R" panose="02020400000000000000" pitchFamily="17" charset="-128"/>
                <a:ea typeface="UD デジタル 教科書体 N-R" panose="02020400000000000000" pitchFamily="17" charset="-128"/>
              </a:rPr>
              <a:t>1</a:t>
            </a:r>
            <a:r>
              <a:rPr kumimoji="1" lang="ja-JP" altLang="en-US" sz="2600" b="1" dirty="0">
                <a:latin typeface="UD デジタル 教科書体 N-R" panose="02020400000000000000" pitchFamily="17" charset="-128"/>
                <a:ea typeface="UD デジタル 教科書体 N-R" panose="02020400000000000000" pitchFamily="17" charset="-128"/>
              </a:rPr>
              <a:t>）遺言による信託を理解する上で</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遺言信託には、</a:t>
            </a:r>
            <a:r>
              <a:rPr kumimoji="1" lang="en-US" altLang="ja-JP" sz="2400" b="1" dirty="0">
                <a:latin typeface="UD デジタル 教科書体 N-R" panose="02020400000000000000" pitchFamily="17" charset="-128"/>
                <a:ea typeface="UD デジタル 教科書体 N-R" panose="02020400000000000000" pitchFamily="17" charset="-128"/>
              </a:rPr>
              <a:t>2</a:t>
            </a:r>
            <a:r>
              <a:rPr kumimoji="1" lang="ja-JP" altLang="en-US" sz="2400" b="1" dirty="0">
                <a:latin typeface="UD デジタル 教科書体 N-R" panose="02020400000000000000" pitchFamily="17" charset="-128"/>
                <a:ea typeface="UD デジタル 教科書体 N-R" panose="02020400000000000000" pitchFamily="17" charset="-128"/>
              </a:rPr>
              <a:t>つの異なる内容があります。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一つは、</a:t>
            </a:r>
            <a:r>
              <a:rPr lang="ja-JP" altLang="en-US" sz="2400" b="1" dirty="0">
                <a:latin typeface="UD デジタル 教科書体 N-R" panose="02020400000000000000" pitchFamily="17" charset="-128"/>
                <a:ea typeface="UD デジタル 教科書体 N-R" panose="02020400000000000000" pitchFamily="17" charset="-128"/>
              </a:rPr>
              <a:t>信託銀行が顧客の遺言の作成をサポートし、かつ、</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その遺言における「遺言執行者」となるサービスの商品名で</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もう一つは、</a:t>
            </a:r>
            <a:r>
              <a:rPr lang="ja-JP" altLang="en-US" sz="2400" b="1" dirty="0">
                <a:latin typeface="UD デジタル 教科書体 N-R" panose="02020400000000000000" pitchFamily="17" charset="-128"/>
                <a:ea typeface="UD デジタル 教科書体 N-R" panose="02020400000000000000" pitchFamily="17" charset="-128"/>
              </a:rPr>
              <a:t>遺言で「信託行為」の意思表示を行うことで</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あり、法的にはこちらの使い方が正しい用語の使い方です。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　今後検討を進める上で、紛らわしいので、違いを理解して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おくことが必要です。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信託行為が委託者の遺言という単独行為によって行われる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ため、実務では事前に受託者の承諾を得ておくことが望まし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い。</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9245C1B2-DF93-43A3-B4DB-D2F6087EB488}"/>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578B799F-2B35-446E-9584-A97E9709C9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30076" y="70000"/>
            <a:ext cx="487363" cy="487363"/>
          </a:xfrm>
          <a:prstGeom prst="rect">
            <a:avLst/>
          </a:prstGeom>
        </p:spPr>
      </p:pic>
    </p:spTree>
    <p:extLst>
      <p:ext uri="{BB962C8B-B14F-4D97-AF65-F5344CB8AC3E}">
        <p14:creationId xmlns:p14="http://schemas.microsoft.com/office/powerpoint/2010/main" val="288383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48F8A7D-EA0A-4C21-93D3-B2A76C4F099D}"/>
              </a:ext>
            </a:extLst>
          </p:cNvPr>
          <p:cNvSpPr txBox="1"/>
          <p:nvPr/>
        </p:nvSpPr>
        <p:spPr>
          <a:xfrm>
            <a:off x="197963" y="56557"/>
            <a:ext cx="9464511" cy="637097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600" b="1" dirty="0">
                <a:latin typeface="UD デジタル 教科書体 N-R" panose="02020400000000000000" pitchFamily="17" charset="-128"/>
                <a:ea typeface="UD デジタル 教科書体 N-R" panose="02020400000000000000" pitchFamily="17" charset="-128"/>
              </a:rPr>
              <a:t>（</a:t>
            </a:r>
            <a:r>
              <a:rPr kumimoji="1" lang="en-US" altLang="ja-JP" sz="2600" b="1" dirty="0">
                <a:latin typeface="UD デジタル 教科書体 N-R" panose="02020400000000000000" pitchFamily="17" charset="-128"/>
                <a:ea typeface="UD デジタル 教科書体 N-R" panose="02020400000000000000" pitchFamily="17" charset="-128"/>
              </a:rPr>
              <a:t>2</a:t>
            </a:r>
            <a:r>
              <a:rPr kumimoji="1" lang="ja-JP" altLang="en-US" sz="2600" b="1" dirty="0">
                <a:latin typeface="UD デジタル 教科書体 N-R" panose="02020400000000000000" pitchFamily="17" charset="-128"/>
                <a:ea typeface="UD デジタル 教科書体 N-R" panose="02020400000000000000" pitchFamily="17" charset="-128"/>
              </a:rPr>
              <a:t>）遺言による信託を利用する場合の留意点</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遺言の方式</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自筆遺言証書の場合、検認手続きが必要なことやしばしば</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真正に作成されたについて争いになることもあるので、</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公正</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証書にすることが望ましい。</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遺言による信託の効力発生時期</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委託者の死亡により、遺言による信託の効力が発生するた</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め、</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受託者となるべき者に、事前に遺言による信託の趣旨を</a:t>
            </a:r>
            <a:endParaRPr kumimoji="1"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十分に理解してもらい</a:t>
            </a:r>
            <a:r>
              <a:rPr kumimoji="1" lang="ja-JP" altLang="en-US" sz="2400" b="1" dirty="0">
                <a:latin typeface="UD デジタル 教科書体 N-R" panose="02020400000000000000" pitchFamily="17" charset="-128"/>
                <a:ea typeface="UD デジタル 教科書体 N-R" panose="02020400000000000000" pitchFamily="17" charset="-128"/>
              </a:rPr>
              <a:t>、遺言者が死亡した後、速やかに受託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者としての事務に着手してもらうべく了解を得ておくことが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不可欠です。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遺言執行者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遺言による信託は、遺言による相続財産の処分であるから、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受託者への財産引渡しには遺言執行者による遺言の執行を経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る必要があります。そのため</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遺言執行者の指定が必要</a:t>
            </a:r>
            <a:r>
              <a:rPr kumimoji="1" lang="ja-JP" altLang="en-US" sz="2400" b="1" dirty="0">
                <a:latin typeface="UD デジタル 教科書体 N-R" panose="02020400000000000000" pitchFamily="17" charset="-128"/>
                <a:ea typeface="UD デジタル 教科書体 N-R" panose="02020400000000000000" pitchFamily="17" charset="-128"/>
              </a:rPr>
              <a:t>です。</a:t>
            </a:r>
          </a:p>
        </p:txBody>
      </p:sp>
      <p:sp>
        <p:nvSpPr>
          <p:cNvPr id="5" name="正方形/長方形 4">
            <a:extLst>
              <a:ext uri="{FF2B5EF4-FFF2-40B4-BE49-F238E27FC236}">
                <a16:creationId xmlns:a16="http://schemas.microsoft.com/office/drawing/2014/main" id="{B52B4A57-FCB8-44F3-B709-0F47EB9670A2}"/>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9BEE5484-5E8E-4CBF-B19A-F220D24754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49688" y="86497"/>
            <a:ext cx="487363" cy="487363"/>
          </a:xfrm>
          <a:prstGeom prst="rect">
            <a:avLst/>
          </a:prstGeom>
        </p:spPr>
      </p:pic>
    </p:spTree>
    <p:extLst>
      <p:ext uri="{BB962C8B-B14F-4D97-AF65-F5344CB8AC3E}">
        <p14:creationId xmlns:p14="http://schemas.microsoft.com/office/powerpoint/2010/main" val="359617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519B203-4602-403C-A9AE-472778851DD0}"/>
              </a:ext>
            </a:extLst>
          </p:cNvPr>
          <p:cNvSpPr txBox="1"/>
          <p:nvPr/>
        </p:nvSpPr>
        <p:spPr>
          <a:xfrm>
            <a:off x="207390" y="207390"/>
            <a:ext cx="9587059" cy="3046988"/>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④　遺言の効力発生までに、</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様々な事情変更による影響</a:t>
            </a:r>
            <a:r>
              <a:rPr kumimoji="1" lang="ja-JP" altLang="en-US" sz="2400" b="1" dirty="0">
                <a:latin typeface="UD デジタル 教科書体 N-R" panose="02020400000000000000" pitchFamily="17" charset="-128"/>
                <a:ea typeface="UD デジタル 教科書体 N-R" panose="02020400000000000000" pitchFamily="17" charset="-128"/>
              </a:rPr>
              <a:t>につ</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いて留意が必要です。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例えば、委託者が生前に信託予定の不動産などを処分し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た場合、当該遺言は無効とせざるを得なくなります。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⑤　課税関係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相談者Ｘが死亡した際に、受益者となる妻Ａには相続税</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を課税されることになります。</a:t>
            </a:r>
          </a:p>
        </p:txBody>
      </p:sp>
      <p:sp>
        <p:nvSpPr>
          <p:cNvPr id="5" name="正方形/長方形 4">
            <a:extLst>
              <a:ext uri="{FF2B5EF4-FFF2-40B4-BE49-F238E27FC236}">
                <a16:creationId xmlns:a16="http://schemas.microsoft.com/office/drawing/2014/main" id="{CA61FD53-9395-41DC-AFBE-55C09458BE48}"/>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695F6E82-6B93-45D1-B56E-4784F6A0B2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15945" y="639287"/>
            <a:ext cx="487363" cy="487363"/>
          </a:xfrm>
          <a:prstGeom prst="rect">
            <a:avLst/>
          </a:prstGeom>
        </p:spPr>
      </p:pic>
    </p:spTree>
    <p:extLst>
      <p:ext uri="{BB962C8B-B14F-4D97-AF65-F5344CB8AC3E}">
        <p14:creationId xmlns:p14="http://schemas.microsoft.com/office/powerpoint/2010/main" val="216453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05328FA5-E6D4-4699-A2AC-DD264D0613E3}"/>
              </a:ext>
            </a:extLst>
          </p:cNvPr>
          <p:cNvSpPr/>
          <p:nvPr/>
        </p:nvSpPr>
        <p:spPr>
          <a:xfrm>
            <a:off x="187750" y="120311"/>
            <a:ext cx="9530499" cy="5970865"/>
          </a:xfrm>
          <a:prstGeom prst="rect">
            <a:avLst/>
          </a:prstGeom>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４．信託設計</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b="1" dirty="0">
              <a:latin typeface="UD デジタル 教科書体 N-R" panose="02020400000000000000" pitchFamily="17" charset="-128"/>
              <a:ea typeface="UD デジタル 教科書体 N-R" panose="02020400000000000000" pitchFamily="17" charset="-128"/>
            </a:endParaRPr>
          </a:p>
          <a:p>
            <a:r>
              <a:rPr kumimoji="1" lang="ja-JP" altLang="en-US" b="1"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（１）信託目的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相談者Ｘの死後、妻Ａの安定した生活の支援と福祉の確保</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（２）信託行為</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相談者Ｘの遺言による信託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（３）信託財産</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自宅不動産、金銭</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（４）当事者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委託者　　　　相談者Ｘ（遺言者）</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受託者　　　　長女Ｂ</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74B5B4DC-913F-424F-86CE-DB285F7E1569}"/>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6329B5F4-55DB-42B9-9D0A-8F4E603808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70298" y="279461"/>
            <a:ext cx="487363" cy="487363"/>
          </a:xfrm>
          <a:prstGeom prst="rect">
            <a:avLst/>
          </a:prstGeom>
        </p:spPr>
      </p:pic>
    </p:spTree>
    <p:extLst>
      <p:ext uri="{BB962C8B-B14F-4D97-AF65-F5344CB8AC3E}">
        <p14:creationId xmlns:p14="http://schemas.microsoft.com/office/powerpoint/2010/main" val="369913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994D804-54A8-4D39-BB15-9888B53758DA}"/>
              </a:ext>
            </a:extLst>
          </p:cNvPr>
          <p:cNvSpPr txBox="1"/>
          <p:nvPr/>
        </p:nvSpPr>
        <p:spPr>
          <a:xfrm>
            <a:off x="245097" y="28280"/>
            <a:ext cx="9558779" cy="3785652"/>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③　受益者　　　　妻Ａ（他益信託）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④　受益者代理人　長男Ｃ，次女Ｄ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⑤　遺言執行者　　専門家</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dirty="0">
                <a:latin typeface="UD デジタル 教科書体 N-R" panose="02020400000000000000" pitchFamily="17" charset="-128"/>
                <a:ea typeface="UD デジタル 教科書体 N-R" panose="02020400000000000000" pitchFamily="17" charset="-128"/>
              </a:rPr>
              <a:t>5</a:t>
            </a:r>
            <a:r>
              <a:rPr kumimoji="1" lang="ja-JP" altLang="en-US" sz="2400" b="1" dirty="0">
                <a:latin typeface="UD デジタル 教科書体 N-R" panose="02020400000000000000" pitchFamily="17" charset="-128"/>
                <a:ea typeface="UD デジタル 教科書体 N-R" panose="02020400000000000000" pitchFamily="17" charset="-128"/>
              </a:rPr>
              <a:t>）信託期間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妻Ａが死亡するまで</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sp>
        <p:nvSpPr>
          <p:cNvPr id="5" name="正方形/長方形 4">
            <a:extLst>
              <a:ext uri="{FF2B5EF4-FFF2-40B4-BE49-F238E27FC236}">
                <a16:creationId xmlns:a16="http://schemas.microsoft.com/office/drawing/2014/main" id="{0435DD4E-88B3-4067-8700-0CFC2CF176A1}"/>
              </a:ext>
            </a:extLst>
          </p:cNvPr>
          <p:cNvSpPr/>
          <p:nvPr/>
        </p:nvSpPr>
        <p:spPr>
          <a:xfrm>
            <a:off x="292231" y="6480223"/>
            <a:ext cx="9334792"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772D0622-5DC3-452A-B7F3-076569DCDE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69680" y="186801"/>
            <a:ext cx="487363" cy="487363"/>
          </a:xfrm>
          <a:prstGeom prst="rect">
            <a:avLst/>
          </a:prstGeom>
        </p:spPr>
      </p:pic>
    </p:spTree>
    <p:extLst>
      <p:ext uri="{BB962C8B-B14F-4D97-AF65-F5344CB8AC3E}">
        <p14:creationId xmlns:p14="http://schemas.microsoft.com/office/powerpoint/2010/main" val="181872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2382</TotalTime>
  <Words>2981</Words>
  <Application>Microsoft Office PowerPoint</Application>
  <PresentationFormat>A4 210 x 297 mm</PresentationFormat>
  <Paragraphs>269</Paragraphs>
  <Slides>18</Slides>
  <Notes>0</Notes>
  <HiddenSlides>0</HiddenSlides>
  <MMClips>18</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18</vt:i4>
      </vt:variant>
    </vt:vector>
  </HeadingPairs>
  <TitlesOfParts>
    <vt:vector size="23" baseType="lpstr">
      <vt:lpstr>UD デジタル 教科書体 N-R</vt:lpstr>
      <vt:lpstr>游ゴシック</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248</cp:revision>
  <dcterms:created xsi:type="dcterms:W3CDTF">2020-02-24T06:04:11Z</dcterms:created>
  <dcterms:modified xsi:type="dcterms:W3CDTF">2020-08-26T02:16:46Z</dcterms:modified>
</cp:coreProperties>
</file>