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76" r:id="rId2"/>
    <p:sldId id="277" r:id="rId3"/>
    <p:sldId id="27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3300"/>
    <a:srgbClr val="003399"/>
    <a:srgbClr val="3333FF"/>
    <a:srgbClr val="0099FF"/>
    <a:srgbClr val="3399FF"/>
    <a:srgbClr val="000000"/>
    <a:srgbClr val="33CCFF"/>
    <a:srgbClr val="CC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7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66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12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76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4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63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22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72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1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04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28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1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DCD4CC9-0929-415B-B26D-4586BE32337C}"/>
              </a:ext>
            </a:extLst>
          </p:cNvPr>
          <p:cNvSpPr/>
          <p:nvPr/>
        </p:nvSpPr>
        <p:spPr>
          <a:xfrm>
            <a:off x="1167355" y="2692126"/>
            <a:ext cx="75713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遺産分割について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78978" y="6462200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E12415C-16AD-4CD0-95FD-25F313D1BE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0211" y="2941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7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2E62432-01D4-4D55-BF12-E727182E4574}"/>
              </a:ext>
            </a:extLst>
          </p:cNvPr>
          <p:cNvSpPr/>
          <p:nvPr/>
        </p:nvSpPr>
        <p:spPr>
          <a:xfrm>
            <a:off x="408372" y="410488"/>
            <a:ext cx="933930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相続人が複数いる場合の遺産分割</a:t>
            </a:r>
            <a:endParaRPr kumimoji="1"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相続人が複数いる場合、相続人が協議した結果を遺産分割協議　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書にまとめ、遺産分割を進めます。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遺産分割協議をするにあたっては、必ず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共同相続人全員が参加</a:t>
            </a: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しなければならず、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一人でも不参加者がいればその協議は無効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と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なります。それは、遺産分割協議が相続人全員の意思かどうか確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認するために、全員参加が要件となるからです。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そのためには、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①相続人の調査と確定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②相続財産の調査と確定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することが重要となります。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C815A3-E272-4EAA-BD12-9C20BBB7C7EA}"/>
              </a:ext>
            </a:extLst>
          </p:cNvPr>
          <p:cNvSpPr/>
          <p:nvPr/>
        </p:nvSpPr>
        <p:spPr>
          <a:xfrm>
            <a:off x="6925705" y="6471082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B1C96BD-E17A-445B-994E-7A9A759CEA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7023" y="4768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9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8FA3826-F905-4A89-A920-B4645C90A971}"/>
              </a:ext>
            </a:extLst>
          </p:cNvPr>
          <p:cNvSpPr/>
          <p:nvPr/>
        </p:nvSpPr>
        <p:spPr>
          <a:xfrm>
            <a:off x="88407" y="60795"/>
            <a:ext cx="9401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２．相続発生後のスケジュールの目安と必要な手続き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205E45B8-039C-4112-8C02-1D291A165DFF}"/>
              </a:ext>
            </a:extLst>
          </p:cNvPr>
          <p:cNvCxnSpPr>
            <a:cxnSpLocks/>
          </p:cNvCxnSpPr>
          <p:nvPr/>
        </p:nvCxnSpPr>
        <p:spPr>
          <a:xfrm flipV="1">
            <a:off x="850260" y="1210447"/>
            <a:ext cx="8242778" cy="73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AC362ED-06CA-4F3C-BEB5-590CD8013AF0}"/>
              </a:ext>
            </a:extLst>
          </p:cNvPr>
          <p:cNvCxnSpPr>
            <a:cxnSpLocks/>
          </p:cNvCxnSpPr>
          <p:nvPr/>
        </p:nvCxnSpPr>
        <p:spPr>
          <a:xfrm>
            <a:off x="844857" y="1210465"/>
            <a:ext cx="0" cy="3895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B362F4-5E0F-4196-89C5-17A302EBA82C}"/>
              </a:ext>
            </a:extLst>
          </p:cNvPr>
          <p:cNvSpPr/>
          <p:nvPr/>
        </p:nvSpPr>
        <p:spPr>
          <a:xfrm>
            <a:off x="88407" y="584016"/>
            <a:ext cx="1820289" cy="626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亡くなったことを知った日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56047BA-F439-4233-AC3D-232836582CFE}"/>
              </a:ext>
            </a:extLst>
          </p:cNvPr>
          <p:cNvCxnSpPr>
            <a:cxnSpLocks/>
          </p:cNvCxnSpPr>
          <p:nvPr/>
        </p:nvCxnSpPr>
        <p:spPr>
          <a:xfrm>
            <a:off x="3667235" y="1077299"/>
            <a:ext cx="48605" cy="4028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9CD0010-6C0C-42AB-9823-6D1CED6E9DBC}"/>
              </a:ext>
            </a:extLst>
          </p:cNvPr>
          <p:cNvCxnSpPr>
            <a:cxnSpLocks/>
          </p:cNvCxnSpPr>
          <p:nvPr/>
        </p:nvCxnSpPr>
        <p:spPr>
          <a:xfrm>
            <a:off x="5322781" y="1067484"/>
            <a:ext cx="39775" cy="4008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F724F2A-1471-4E9B-BBCE-0D02CAAD2F95}"/>
              </a:ext>
            </a:extLst>
          </p:cNvPr>
          <p:cNvSpPr/>
          <p:nvPr/>
        </p:nvSpPr>
        <p:spPr>
          <a:xfrm>
            <a:off x="2952049" y="678722"/>
            <a:ext cx="1392970" cy="4604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 anchorCtr="0"/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３カ月以内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0CC8B3-0DC0-40ED-84AD-D3A4DFB43B2C}"/>
              </a:ext>
            </a:extLst>
          </p:cNvPr>
          <p:cNvSpPr/>
          <p:nvPr/>
        </p:nvSpPr>
        <p:spPr>
          <a:xfrm>
            <a:off x="4626166" y="577265"/>
            <a:ext cx="1524412" cy="467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４カ月以内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AA1300-EEE3-4005-8F0B-5A4BA2B5DBB9}"/>
              </a:ext>
            </a:extLst>
          </p:cNvPr>
          <p:cNvSpPr/>
          <p:nvPr/>
        </p:nvSpPr>
        <p:spPr>
          <a:xfrm>
            <a:off x="8245873" y="646162"/>
            <a:ext cx="1597981" cy="450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</a:t>
            </a:r>
            <a:r>
              <a:rPr kumimoji="1" lang="ja-JP" altLang="en-US" sz="20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カ月以内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9D52979-8DA9-446F-A17C-3AC2EA715B53}"/>
              </a:ext>
            </a:extLst>
          </p:cNvPr>
          <p:cNvCxnSpPr>
            <a:cxnSpLocks/>
          </p:cNvCxnSpPr>
          <p:nvPr/>
        </p:nvCxnSpPr>
        <p:spPr>
          <a:xfrm>
            <a:off x="9094675" y="1090609"/>
            <a:ext cx="33876" cy="4028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矢印: 五方向 11">
            <a:extLst>
              <a:ext uri="{FF2B5EF4-FFF2-40B4-BE49-F238E27FC236}">
                <a16:creationId xmlns:a16="http://schemas.microsoft.com/office/drawing/2014/main" id="{8E8FB42F-8F47-4D93-B43B-5B73D10A7C82}"/>
              </a:ext>
            </a:extLst>
          </p:cNvPr>
          <p:cNvSpPr/>
          <p:nvPr/>
        </p:nvSpPr>
        <p:spPr>
          <a:xfrm rot="16200000">
            <a:off x="3351695" y="830414"/>
            <a:ext cx="623043" cy="1657780"/>
          </a:xfrm>
          <a:prstGeom prst="homePlate">
            <a:avLst>
              <a:gd name="adj" fmla="val 184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36000" tIns="36000" rIns="36000" bIns="36000"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相続の放棄・　限定承認期限</a:t>
            </a:r>
          </a:p>
        </p:txBody>
      </p:sp>
      <p:sp>
        <p:nvSpPr>
          <p:cNvPr id="13" name="矢印: 五方向 12">
            <a:extLst>
              <a:ext uri="{FF2B5EF4-FFF2-40B4-BE49-F238E27FC236}">
                <a16:creationId xmlns:a16="http://schemas.microsoft.com/office/drawing/2014/main" id="{45B1DE5C-9F99-462C-8533-60EF542FE6ED}"/>
              </a:ext>
            </a:extLst>
          </p:cNvPr>
          <p:cNvSpPr/>
          <p:nvPr/>
        </p:nvSpPr>
        <p:spPr>
          <a:xfrm rot="16200000">
            <a:off x="5072272" y="779252"/>
            <a:ext cx="623054" cy="1735429"/>
          </a:xfrm>
          <a:prstGeom prst="homePlate">
            <a:avLst>
              <a:gd name="adj" fmla="val 184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36000" tIns="36000" rIns="36000" bIns="36000"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所得税の準確定申告・納付＊</a:t>
            </a:r>
          </a:p>
        </p:txBody>
      </p:sp>
      <p:sp>
        <p:nvSpPr>
          <p:cNvPr id="14" name="矢印: 五方向 13">
            <a:extLst>
              <a:ext uri="{FF2B5EF4-FFF2-40B4-BE49-F238E27FC236}">
                <a16:creationId xmlns:a16="http://schemas.microsoft.com/office/drawing/2014/main" id="{4B5948CF-00E7-49B8-B9A8-96EDED6AA991}"/>
              </a:ext>
            </a:extLst>
          </p:cNvPr>
          <p:cNvSpPr/>
          <p:nvPr/>
        </p:nvSpPr>
        <p:spPr>
          <a:xfrm>
            <a:off x="901926" y="2057447"/>
            <a:ext cx="2781952" cy="36398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相続人の確定作業</a:t>
            </a:r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CE68C79F-D823-4B0E-822E-B0CCC3980510}"/>
              </a:ext>
            </a:extLst>
          </p:cNvPr>
          <p:cNvSpPr/>
          <p:nvPr/>
        </p:nvSpPr>
        <p:spPr>
          <a:xfrm>
            <a:off x="908460" y="2505056"/>
            <a:ext cx="2765057" cy="36398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相続財産・債務の把握</a:t>
            </a:r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5943E0D8-6162-4720-9344-CDC3DE96ED87}"/>
              </a:ext>
            </a:extLst>
          </p:cNvPr>
          <p:cNvSpPr/>
          <p:nvPr/>
        </p:nvSpPr>
        <p:spPr>
          <a:xfrm>
            <a:off x="892184" y="2978085"/>
            <a:ext cx="2781331" cy="36398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kumimoji="1" lang="ja-JP" altLang="en-US" sz="1600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相続放棄・限定承認の検討</a:t>
            </a:r>
          </a:p>
        </p:txBody>
      </p:sp>
      <p:sp>
        <p:nvSpPr>
          <p:cNvPr id="17" name="矢印: 五方向 16">
            <a:extLst>
              <a:ext uri="{FF2B5EF4-FFF2-40B4-BE49-F238E27FC236}">
                <a16:creationId xmlns:a16="http://schemas.microsoft.com/office/drawing/2014/main" id="{CC69B24D-E84B-4C6A-9948-2C82604951B4}"/>
              </a:ext>
            </a:extLst>
          </p:cNvPr>
          <p:cNvSpPr/>
          <p:nvPr/>
        </p:nvSpPr>
        <p:spPr>
          <a:xfrm>
            <a:off x="893663" y="3414344"/>
            <a:ext cx="2779849" cy="745632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kumimoji="1" lang="ja-JP" altLang="en-US" sz="1600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遺言書の確認・検認手続</a:t>
            </a:r>
            <a:endParaRPr kumimoji="1" lang="en-US" altLang="ja-JP" sz="1600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（発見後遅滞なく但し税申告等は延伸しない）</a:t>
            </a:r>
          </a:p>
        </p:txBody>
      </p:sp>
      <p:sp>
        <p:nvSpPr>
          <p:cNvPr id="18" name="矢印: 五方向 17">
            <a:extLst>
              <a:ext uri="{FF2B5EF4-FFF2-40B4-BE49-F238E27FC236}">
                <a16:creationId xmlns:a16="http://schemas.microsoft.com/office/drawing/2014/main" id="{EA5FA457-597B-4664-979D-0E394A8CBD74}"/>
              </a:ext>
            </a:extLst>
          </p:cNvPr>
          <p:cNvSpPr/>
          <p:nvPr/>
        </p:nvSpPr>
        <p:spPr>
          <a:xfrm>
            <a:off x="897432" y="4199354"/>
            <a:ext cx="8195606" cy="425912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遺産分割協議・遺産分割協議書の作成</a:t>
            </a:r>
          </a:p>
        </p:txBody>
      </p:sp>
      <p:sp>
        <p:nvSpPr>
          <p:cNvPr id="19" name="矢印: 五方向 18">
            <a:extLst>
              <a:ext uri="{FF2B5EF4-FFF2-40B4-BE49-F238E27FC236}">
                <a16:creationId xmlns:a16="http://schemas.microsoft.com/office/drawing/2014/main" id="{CAF405E1-AAF6-47A7-BA30-362C9A10DB82}"/>
              </a:ext>
            </a:extLst>
          </p:cNvPr>
          <p:cNvSpPr/>
          <p:nvPr/>
        </p:nvSpPr>
        <p:spPr>
          <a:xfrm>
            <a:off x="904016" y="4682520"/>
            <a:ext cx="8923563" cy="807771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kumimoji="1" lang="ja-JP" altLang="en-US" sz="1600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死亡届及び各種変更手続</a:t>
            </a:r>
            <a:endParaRPr kumimoji="1" lang="en-US" altLang="ja-JP" sz="1600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（年金・保険・不動産・預貯金・有価証券・水道高熱代・電話・クレジットカード・会員権・会員カード・メール・・</a:t>
            </a:r>
            <a:r>
              <a:rPr kumimoji="1" lang="en-US" altLang="ja-JP" sz="1600" b="1" dirty="0" err="1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etc</a:t>
            </a:r>
            <a:r>
              <a:rPr kumimoji="1" lang="ja-JP" altLang="en-US" sz="1600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</a:t>
            </a:r>
          </a:p>
        </p:txBody>
      </p:sp>
      <p:sp>
        <p:nvSpPr>
          <p:cNvPr id="20" name="矢印: 五方向 19">
            <a:extLst>
              <a:ext uri="{FF2B5EF4-FFF2-40B4-BE49-F238E27FC236}">
                <a16:creationId xmlns:a16="http://schemas.microsoft.com/office/drawing/2014/main" id="{94D34811-9A9A-41CC-8E47-F4527D652968}"/>
              </a:ext>
            </a:extLst>
          </p:cNvPr>
          <p:cNvSpPr/>
          <p:nvPr/>
        </p:nvSpPr>
        <p:spPr>
          <a:xfrm>
            <a:off x="3742843" y="2110064"/>
            <a:ext cx="5318300" cy="130428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8000" rIns="36000" bIns="36000" rtlCol="0" anchor="t" anchorCtr="0"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相続財産・債務の評価</a:t>
            </a:r>
            <a:endParaRPr kumimoji="1" lang="en-US" altLang="ja-JP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概算相続税の計算</a:t>
            </a:r>
            <a:endParaRPr kumimoji="1" lang="en-US" altLang="ja-JP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納税資金計画の検討</a:t>
            </a:r>
            <a:endParaRPr kumimoji="1" lang="en-US" altLang="ja-JP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各種特例の適用を受けるかどうかの検討</a:t>
            </a:r>
            <a:endParaRPr kumimoji="1" lang="en-US" altLang="ja-JP" b="1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1" name="矢印: 五方向 20">
            <a:extLst>
              <a:ext uri="{FF2B5EF4-FFF2-40B4-BE49-F238E27FC236}">
                <a16:creationId xmlns:a16="http://schemas.microsoft.com/office/drawing/2014/main" id="{D5D2F7FD-1AE7-4BC9-B721-E6FAFE658504}"/>
              </a:ext>
            </a:extLst>
          </p:cNvPr>
          <p:cNvSpPr/>
          <p:nvPr/>
        </p:nvSpPr>
        <p:spPr>
          <a:xfrm rot="16200000">
            <a:off x="8685929" y="821789"/>
            <a:ext cx="623055" cy="1660250"/>
          </a:xfrm>
          <a:prstGeom prst="homePlate">
            <a:avLst>
              <a:gd name="adj" fmla="val 184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36000" tIns="36000" rIns="36000" bIns="36000"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相続税の</a:t>
            </a:r>
            <a:endParaRPr kumimoji="1" lang="en-US" altLang="ja-JP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申告・納付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3CBD2B5-DF81-4F7B-81A1-FCD2925FF970}"/>
              </a:ext>
            </a:extLst>
          </p:cNvPr>
          <p:cNvSpPr txBox="1"/>
          <p:nvPr/>
        </p:nvSpPr>
        <p:spPr>
          <a:xfrm>
            <a:off x="356581" y="5525804"/>
            <a:ext cx="94709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＊準確定申告は、被相続人（死亡した方）の所得税について申告するものです。 人（被相続人）が死　</a:t>
            </a:r>
            <a:endParaRPr lang="en-US" altLang="ja-JP" sz="1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亡した場合、その故人は所得税の確定申告をすることができません。 そこで、その相続人が代って</a:t>
            </a:r>
            <a:endParaRPr lang="en-US" altLang="ja-JP" sz="1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確定申告をすることになります。 これを「準確定申告」と呼びます</a:t>
            </a:r>
            <a:endParaRPr kumimoji="1" lang="ja-JP" altLang="en-US" sz="1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175C8BF-CFE7-4C49-AC0A-FE31DBD1C745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2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D20342F-33AB-41E3-9B49-FE831752CC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36687" y="778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9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レトロスペクト</Template>
  <TotalTime>1012</TotalTime>
  <Words>396</Words>
  <Application>Microsoft Office PowerPoint</Application>
  <PresentationFormat>A4 210 x 297 mm</PresentationFormat>
  <Paragraphs>41</Paragraphs>
  <Slides>3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106</cp:revision>
  <dcterms:created xsi:type="dcterms:W3CDTF">2020-02-03T01:43:20Z</dcterms:created>
  <dcterms:modified xsi:type="dcterms:W3CDTF">2021-02-06T02:51:42Z</dcterms:modified>
</cp:coreProperties>
</file>