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81" r:id="rId2"/>
    <p:sldId id="280" r:id="rId3"/>
    <p:sldId id="282" r:id="rId4"/>
    <p:sldId id="283" r:id="rId5"/>
    <p:sldId id="284" r:id="rId6"/>
    <p:sldId id="304" r:id="rId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66FF33"/>
    <a:srgbClr val="FFFF00"/>
    <a:srgbClr val="FFCC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47" autoAdjust="0"/>
    <p:restoredTop sz="94660"/>
  </p:normalViewPr>
  <p:slideViewPr>
    <p:cSldViewPr snapToGrid="0">
      <p:cViewPr varScale="1">
        <p:scale>
          <a:sx n="86" d="100"/>
          <a:sy n="86" d="100"/>
        </p:scale>
        <p:origin x="160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91540" y="758952"/>
            <a:ext cx="817245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93791" y="4455621"/>
            <a:ext cx="817245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275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3365570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2" y="412302"/>
            <a:ext cx="2135981"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412302"/>
            <a:ext cx="6284119"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2525942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1558267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758952"/>
            <a:ext cx="817245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4453128"/>
            <a:ext cx="817245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258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5"/>
            <a:ext cx="817245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91540" y="1845734"/>
            <a:ext cx="401193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52060" y="1845735"/>
            <a:ext cx="401193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818B5E7-A391-48E9-B120-6D8F82F39B1D}" type="datetimeFigureOut">
              <a:rPr kumimoji="1" lang="ja-JP" altLang="en-US" smtClean="0"/>
              <a:t>2021/2/3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3198069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5"/>
            <a:ext cx="817245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91540" y="2582334"/>
            <a:ext cx="401193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5206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52060" y="2582334"/>
            <a:ext cx="401193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818B5E7-A391-48E9-B120-6D8F82F39B1D}" type="datetimeFigureOut">
              <a:rPr kumimoji="1" lang="ja-JP" altLang="en-US" smtClean="0"/>
              <a:t>2021/2/3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1345569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818B5E7-A391-48E9-B120-6D8F82F39B1D}" type="datetimeFigureOut">
              <a:rPr kumimoji="1" lang="ja-JP" altLang="en-US" smtClean="0"/>
              <a:t>2021/2/3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2063516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818B5E7-A391-48E9-B120-6D8F82F39B1D}" type="datetimeFigureOut">
              <a:rPr kumimoji="1" lang="ja-JP" altLang="en-US" smtClean="0"/>
              <a:t>2021/2/3</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3232540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5" y="0"/>
            <a:ext cx="3291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7" y="0"/>
            <a:ext cx="52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594359"/>
            <a:ext cx="2600325"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900488" y="731520"/>
            <a:ext cx="5274945"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71475" y="2926080"/>
            <a:ext cx="2600325"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78229" y="6459787"/>
            <a:ext cx="2127540" cy="365125"/>
          </a:xfrm>
        </p:spPr>
        <p:txBody>
          <a:bodyPr/>
          <a:lstStyle>
            <a:lvl1pPr algn="l">
              <a:defRPr/>
            </a:lvl1pPr>
          </a:lstStyle>
          <a:p>
            <a:fld id="{E818B5E7-A391-48E9-B120-6D8F82F39B1D}" type="datetimeFigureOut">
              <a:rPr kumimoji="1" lang="ja-JP" altLang="en-US" smtClean="0"/>
              <a:t>2021/2/3</a:t>
            </a:fld>
            <a:endParaRPr kumimoji="1" lang="ja-JP" altLang="en-US"/>
          </a:p>
        </p:txBody>
      </p:sp>
      <p:sp>
        <p:nvSpPr>
          <p:cNvPr id="6" name="Footer Placeholder 5"/>
          <p:cNvSpPr>
            <a:spLocks noGrp="1"/>
          </p:cNvSpPr>
          <p:nvPr>
            <p:ph type="ftr" sz="quarter" idx="11"/>
          </p:nvPr>
        </p:nvSpPr>
        <p:spPr>
          <a:xfrm>
            <a:off x="3900487" y="6459787"/>
            <a:ext cx="3776663"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1460809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90342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074920"/>
            <a:ext cx="8217337"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4" y="0"/>
            <a:ext cx="9905988"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91540" y="5907024"/>
            <a:ext cx="822198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818B5E7-A391-48E9-B120-6D8F82F39B1D}" type="datetimeFigureOut">
              <a:rPr kumimoji="1" lang="ja-JP" altLang="en-US" smtClean="0"/>
              <a:t>2021/2/3</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3185989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906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906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91540" y="286605"/>
            <a:ext cx="817245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1539" y="1845734"/>
            <a:ext cx="817245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91542" y="6459787"/>
            <a:ext cx="2008720" cy="365125"/>
          </a:xfrm>
          <a:prstGeom prst="rect">
            <a:avLst/>
          </a:prstGeom>
        </p:spPr>
        <p:txBody>
          <a:bodyPr vert="horz" lIns="91440" tIns="45720" rIns="91440" bIns="45720" rtlCol="0" anchor="ctr"/>
          <a:lstStyle>
            <a:lvl1pPr algn="l">
              <a:defRPr sz="900">
                <a:solidFill>
                  <a:srgbClr val="FFFFFF"/>
                </a:solidFill>
              </a:defRPr>
            </a:lvl1pPr>
          </a:lstStyle>
          <a:p>
            <a:fld id="{E818B5E7-A391-48E9-B120-6D8F82F39B1D}" type="datetimeFigureOut">
              <a:rPr kumimoji="1" lang="ja-JP" altLang="en-US" smtClean="0"/>
              <a:t>2021/2/3</a:t>
            </a:fld>
            <a:endParaRPr kumimoji="1" lang="ja-JP" altLang="en-US"/>
          </a:p>
        </p:txBody>
      </p:sp>
      <p:sp>
        <p:nvSpPr>
          <p:cNvPr id="5" name="Footer Placeholder 4"/>
          <p:cNvSpPr>
            <a:spLocks noGrp="1"/>
          </p:cNvSpPr>
          <p:nvPr>
            <p:ph type="ftr" sz="quarter" idx="3"/>
          </p:nvPr>
        </p:nvSpPr>
        <p:spPr>
          <a:xfrm>
            <a:off x="2995026" y="6459787"/>
            <a:ext cx="3918528"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8044123" y="6459787"/>
            <a:ext cx="1066021" cy="365125"/>
          </a:xfrm>
          <a:prstGeom prst="rect">
            <a:avLst/>
          </a:prstGeom>
        </p:spPr>
        <p:txBody>
          <a:bodyPr vert="horz" lIns="91440" tIns="45720" rIns="91440" bIns="45720" rtlCol="0" anchor="ctr"/>
          <a:lstStyle>
            <a:lvl1pPr algn="r">
              <a:defRPr sz="1050">
                <a:solidFill>
                  <a:srgbClr val="FFFFFF"/>
                </a:solidFill>
              </a:defRPr>
            </a:lvl1pPr>
          </a:lstStyle>
          <a:p>
            <a:fld id="{270A9CEE-8827-4065-95AE-E8F04DB7847D}" type="slidenum">
              <a:rPr kumimoji="1" lang="ja-JP" altLang="en-US" smtClean="0"/>
              <a:t>‹#›</a:t>
            </a:fld>
            <a:endParaRPr kumimoji="1" lang="ja-JP" altLang="en-US"/>
          </a:p>
        </p:txBody>
      </p:sp>
      <p:cxnSp>
        <p:nvCxnSpPr>
          <p:cNvPr id="10" name="Straight Connector 9"/>
          <p:cNvCxnSpPr/>
          <p:nvPr/>
        </p:nvCxnSpPr>
        <p:spPr>
          <a:xfrm>
            <a:off x="969745" y="1737845"/>
            <a:ext cx="809815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51521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96DAE9E-9853-4CD4-AE62-4F62ABC09D19}"/>
              </a:ext>
            </a:extLst>
          </p:cNvPr>
          <p:cNvSpPr/>
          <p:nvPr/>
        </p:nvSpPr>
        <p:spPr>
          <a:xfrm>
            <a:off x="1034299" y="2075795"/>
            <a:ext cx="7837402" cy="1754326"/>
          </a:xfrm>
          <a:prstGeom prst="rect">
            <a:avLst/>
          </a:prstGeom>
          <a:noFill/>
        </p:spPr>
        <p:txBody>
          <a:bodyPr wrap="none" lIns="91440" tIns="45720" rIns="91440" bIns="45720">
            <a:spAutoFit/>
          </a:bodyPr>
          <a:lstStyle/>
          <a:p>
            <a:pPr algn="ctr"/>
            <a:r>
              <a:rPr lang="ja-JP" altLang="en-US" sz="5400" b="1" cap="none" spc="0" dirty="0">
                <a:ln w="22225">
                  <a:solidFill>
                    <a:schemeClr val="accent2"/>
                  </a:solidFill>
                  <a:prstDash val="solid"/>
                </a:ln>
                <a:solidFill>
                  <a:schemeClr val="accent2">
                    <a:lumMod val="40000"/>
                    <a:lumOff val="60000"/>
                  </a:schemeClr>
                </a:solidFill>
                <a:effectLst/>
                <a:latin typeface="UD デジタル 教科書体 N-R" panose="02020400000000000000" pitchFamily="17" charset="-128"/>
                <a:ea typeface="UD デジタル 教科書体 N-R" panose="02020400000000000000" pitchFamily="17" charset="-128"/>
              </a:rPr>
              <a:t>自筆証書遺言の記載内容</a:t>
            </a:r>
            <a:endParaRPr lang="en-US" altLang="ja-JP" sz="5400" b="1" cap="none" spc="0" dirty="0">
              <a:ln w="22225">
                <a:solidFill>
                  <a:schemeClr val="accent2"/>
                </a:solidFill>
                <a:prstDash val="solid"/>
              </a:ln>
              <a:solidFill>
                <a:schemeClr val="accent2">
                  <a:lumMod val="40000"/>
                  <a:lumOff val="60000"/>
                </a:schemeClr>
              </a:solidFill>
              <a:effectLst/>
              <a:latin typeface="UD デジタル 教科書体 N-R" panose="02020400000000000000" pitchFamily="17" charset="-128"/>
              <a:ea typeface="UD デジタル 教科書体 N-R" panose="02020400000000000000" pitchFamily="17" charset="-128"/>
            </a:endParaRPr>
          </a:p>
          <a:p>
            <a:pPr algn="ctr"/>
            <a:r>
              <a:rPr lang="ja-JP" altLang="en-US" sz="5400" b="1" cap="none" spc="0" dirty="0">
                <a:ln w="22225">
                  <a:solidFill>
                    <a:schemeClr val="accent2"/>
                  </a:solidFill>
                  <a:prstDash val="solid"/>
                </a:ln>
                <a:solidFill>
                  <a:schemeClr val="accent2">
                    <a:lumMod val="40000"/>
                    <a:lumOff val="60000"/>
                  </a:schemeClr>
                </a:solidFill>
                <a:effectLst/>
                <a:latin typeface="UD デジタル 教科書体 N-R" panose="02020400000000000000" pitchFamily="17" charset="-128"/>
                <a:ea typeface="UD デジタル 教科書体 N-R" panose="02020400000000000000" pitchFamily="17" charset="-128"/>
              </a:rPr>
              <a:t>不備による問題事例</a:t>
            </a:r>
          </a:p>
        </p:txBody>
      </p:sp>
      <p:sp>
        <p:nvSpPr>
          <p:cNvPr id="7" name="正方形/長方形 6">
            <a:extLst>
              <a:ext uri="{FF2B5EF4-FFF2-40B4-BE49-F238E27FC236}">
                <a16:creationId xmlns:a16="http://schemas.microsoft.com/office/drawing/2014/main" id="{8805EDC0-4FB9-4937-9AAB-C873DAF8A32C}"/>
              </a:ext>
            </a:extLst>
          </p:cNvPr>
          <p:cNvSpPr/>
          <p:nvPr/>
        </p:nvSpPr>
        <p:spPr>
          <a:xfrm>
            <a:off x="278977" y="6488834"/>
            <a:ext cx="9348045" cy="307777"/>
          </a:xfrm>
          <a:prstGeom prst="rect">
            <a:avLst/>
          </a:prstGeom>
          <a:noFill/>
        </p:spPr>
        <p:txBody>
          <a:bodyPr wrap="squar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　　相談は無料ですのでお気軽に：</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0898-35-1022</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　</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Mail:</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a:t>
            </a:r>
            <a:r>
              <a:rPr lang="en-US" altLang="ja-JP" sz="1400" b="1" dirty="0" err="1">
                <a:ln w="9525">
                  <a:solidFill>
                    <a:schemeClr val="bg1"/>
                  </a:solidFill>
                  <a:prstDash val="solid"/>
                </a:ln>
                <a:solidFill>
                  <a:srgbClr val="FFFF00"/>
                </a:solidFill>
                <a:effectLst>
                  <a:outerShdw blurRad="12700" dist="38100" dir="2700000" algn="tl" rotWithShape="0">
                    <a:schemeClr val="bg1">
                      <a:lumMod val="50000"/>
                    </a:schemeClr>
                  </a:outerShdw>
                </a:effectLst>
              </a:rPr>
              <a:t>m.tsugamura</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tsugaoffice.jp</a:t>
            </a:r>
            <a:endPar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pic>
        <p:nvPicPr>
          <p:cNvPr id="3" name="録音したサウンド">
            <a:hlinkClick r:id="" action="ppaction://media"/>
            <a:extLst>
              <a:ext uri="{FF2B5EF4-FFF2-40B4-BE49-F238E27FC236}">
                <a16:creationId xmlns:a16="http://schemas.microsoft.com/office/drawing/2014/main" id="{469454B2-F222-4685-8FCF-31408A182AD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17045" y="3184524"/>
            <a:ext cx="487363" cy="487363"/>
          </a:xfrm>
          <a:prstGeom prst="rect">
            <a:avLst/>
          </a:prstGeom>
        </p:spPr>
      </p:pic>
    </p:spTree>
    <p:extLst>
      <p:ext uri="{BB962C8B-B14F-4D97-AF65-F5344CB8AC3E}">
        <p14:creationId xmlns:p14="http://schemas.microsoft.com/office/powerpoint/2010/main" val="197445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8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0D78380-4B12-4C84-A442-856C3FEF81A9}"/>
              </a:ext>
            </a:extLst>
          </p:cNvPr>
          <p:cNvSpPr/>
          <p:nvPr/>
        </p:nvSpPr>
        <p:spPr>
          <a:xfrm>
            <a:off x="243840" y="221456"/>
            <a:ext cx="9563100" cy="6063198"/>
          </a:xfrm>
          <a:prstGeom prst="rect">
            <a:avLst/>
          </a:prstGeom>
        </p:spPr>
        <p:txBody>
          <a:bodyPr wrap="square">
            <a:spAutoFit/>
          </a:bodyPr>
          <a:lstStyle/>
          <a:p>
            <a:r>
              <a:rPr lang="ja-JP" altLang="en-US" sz="2400" b="1" dirty="0">
                <a:latin typeface="UD デジタル 教科書体 N-R" panose="02020400000000000000" pitchFamily="17" charset="-128"/>
                <a:ea typeface="UD デジタル 教科書体 N-R" panose="02020400000000000000" pitchFamily="17" charset="-128"/>
              </a:rPr>
              <a:t>　これから遺言書を使って相続手続きをしようと思っているが遺言書に問題があって困っている方や、申請先に遺言の不備を指摘されて手続きができない場合があります。</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自筆証書遺言は、自分で作成するためその内容についても、法的効力が生ずるかどうか自分で検証する必要があるので注意が必要です。</a:t>
            </a:r>
            <a:endParaRPr lang="en-US" altLang="ja-JP" sz="2400" b="1" dirty="0">
              <a:latin typeface="UD デジタル 教科書体 N-R" panose="02020400000000000000" pitchFamily="17" charset="-128"/>
              <a:ea typeface="UD デジタル 教科書体 N-R" panose="02020400000000000000" pitchFamily="17" charset="-128"/>
            </a:endParaRPr>
          </a:p>
          <a:p>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800" b="1" dirty="0">
                <a:latin typeface="UD デジタル 教科書体 N-R" panose="02020400000000000000" pitchFamily="17" charset="-128"/>
                <a:ea typeface="UD デジタル 教科書体 N-R" panose="02020400000000000000" pitchFamily="17" charset="-128"/>
              </a:rPr>
              <a:t>１．</a:t>
            </a:r>
            <a:r>
              <a:rPr lang="ja-JP" altLang="en-US" sz="2800" b="1" u="sng" dirty="0">
                <a:solidFill>
                  <a:srgbClr val="FF0000"/>
                </a:solidFill>
                <a:latin typeface="UD デジタル 教科書体 N-R" panose="02020400000000000000" pitchFamily="17" charset="-128"/>
                <a:ea typeface="UD デジタル 教科書体 N-R" panose="02020400000000000000" pitchFamily="17" charset="-128"/>
              </a:rPr>
              <a:t>住所で不動産</a:t>
            </a:r>
            <a:r>
              <a:rPr lang="ja-JP" altLang="en-US" sz="2800" b="1" dirty="0">
                <a:latin typeface="UD デジタル 教科書体 N-R" panose="02020400000000000000" pitchFamily="17" charset="-128"/>
                <a:ea typeface="UD デジタル 教科書体 N-R" panose="02020400000000000000" pitchFamily="17" charset="-128"/>
              </a:rPr>
              <a:t>を特定してしまった場合</a:t>
            </a:r>
            <a:br>
              <a:rPr lang="ja-JP" altLang="en-US" sz="2800" b="1" dirty="0">
                <a:latin typeface="UD デジタル 教科書体 N-R" panose="02020400000000000000" pitchFamily="17" charset="-128"/>
                <a:ea typeface="UD デジタル 教科書体 N-R" panose="02020400000000000000" pitchFamily="17" charset="-128"/>
              </a:rPr>
            </a:br>
            <a:r>
              <a:rPr lang="ja-JP" altLang="en-US" sz="2400" b="1" dirty="0">
                <a:latin typeface="UD デジタル 教科書体 N-R" panose="02020400000000000000" pitchFamily="17" charset="-128"/>
                <a:ea typeface="UD デジタル 教科書体 N-R" panose="02020400000000000000" pitchFamily="17" charset="-128"/>
              </a:rPr>
              <a:t>　　　不動産を特定する場合は、</a:t>
            </a:r>
            <a:r>
              <a:rPr lang="ja-JP" altLang="en-US" sz="2400" b="1" dirty="0">
                <a:solidFill>
                  <a:srgbClr val="FF0000"/>
                </a:solidFill>
                <a:latin typeface="UD デジタル 教科書体 N-R" panose="02020400000000000000" pitchFamily="17" charset="-128"/>
                <a:ea typeface="UD デジタル 教科書体 N-R" panose="02020400000000000000" pitchFamily="17" charset="-128"/>
              </a:rPr>
              <a:t>登記簿謄本に書かれた地番と家屋</a:t>
            </a:r>
            <a:endParaRPr lang="en-US" altLang="ja-JP" sz="2400" b="1" dirty="0">
              <a:solidFill>
                <a:srgbClr val="FF0000"/>
              </a:solidFill>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a:t>
            </a:r>
            <a:r>
              <a:rPr lang="ja-JP" altLang="en-US" sz="2400" b="1" dirty="0">
                <a:solidFill>
                  <a:srgbClr val="FF0000"/>
                </a:solidFill>
                <a:latin typeface="UD デジタル 教科書体 N-R" panose="02020400000000000000" pitchFamily="17" charset="-128"/>
                <a:ea typeface="UD デジタル 教科書体 N-R" panose="02020400000000000000" pitchFamily="17" charset="-128"/>
              </a:rPr>
              <a:t>番号</a:t>
            </a:r>
            <a:r>
              <a:rPr lang="ja-JP" altLang="en-US" sz="2400" b="1" dirty="0">
                <a:latin typeface="UD デジタル 教科書体 N-R" panose="02020400000000000000" pitchFamily="17" charset="-128"/>
                <a:ea typeface="UD デジタル 教科書体 N-R" panose="02020400000000000000" pitchFamily="17" charset="-128"/>
              </a:rPr>
              <a:t>でしなければいけません。分譲地で複数棟を新築販売する</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ような場合には、お隣とまったく同じ住所という場合も世の中</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にはありえます。不動産を特定する場合には、住所ではなく不</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動産登記簿のとおり記載しなければいけません。</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ただし、遺言全体の解釈等によっては法務局の判断により、</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相続登記が受理される可能性もありますので事前相談してくだ</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さい。</a:t>
            </a:r>
          </a:p>
        </p:txBody>
      </p:sp>
      <p:sp>
        <p:nvSpPr>
          <p:cNvPr id="3" name="正方形/長方形 2">
            <a:extLst>
              <a:ext uri="{FF2B5EF4-FFF2-40B4-BE49-F238E27FC236}">
                <a16:creationId xmlns:a16="http://schemas.microsoft.com/office/drawing/2014/main" id="{B9F36609-B581-46F0-955D-0051E9D1EAE4}"/>
              </a:ext>
            </a:extLst>
          </p:cNvPr>
          <p:cNvSpPr/>
          <p:nvPr/>
        </p:nvSpPr>
        <p:spPr>
          <a:xfrm>
            <a:off x="6924724" y="6468824"/>
            <a:ext cx="2908167" cy="307777"/>
          </a:xfrm>
          <a:prstGeom prst="rect">
            <a:avLst/>
          </a:prstGeom>
          <a:noFill/>
        </p:spPr>
        <p:txBody>
          <a:bodyPr wrap="none" lIns="91440" tIns="45720" rIns="91440" bIns="45720">
            <a:spAutoFit/>
          </a:body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pic>
        <p:nvPicPr>
          <p:cNvPr id="4" name="録音したサウンド">
            <a:hlinkClick r:id="" action="ppaction://media"/>
            <a:extLst>
              <a:ext uri="{FF2B5EF4-FFF2-40B4-BE49-F238E27FC236}">
                <a16:creationId xmlns:a16="http://schemas.microsoft.com/office/drawing/2014/main" id="{C92DA945-411F-4576-B5BB-214E8187DB5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6335" y="2110328"/>
            <a:ext cx="487363" cy="487363"/>
          </a:xfrm>
          <a:prstGeom prst="rect">
            <a:avLst/>
          </a:prstGeom>
        </p:spPr>
      </p:pic>
    </p:spTree>
    <p:extLst>
      <p:ext uri="{BB962C8B-B14F-4D97-AF65-F5344CB8AC3E}">
        <p14:creationId xmlns:p14="http://schemas.microsoft.com/office/powerpoint/2010/main" val="214381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88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02B9277-E7D9-4CED-803C-CF39D27134A7}"/>
              </a:ext>
            </a:extLst>
          </p:cNvPr>
          <p:cNvSpPr/>
          <p:nvPr/>
        </p:nvSpPr>
        <p:spPr>
          <a:xfrm>
            <a:off x="275411" y="169664"/>
            <a:ext cx="6053199" cy="523220"/>
          </a:xfrm>
          <a:prstGeom prst="rect">
            <a:avLst/>
          </a:prstGeom>
        </p:spPr>
        <p:txBody>
          <a:bodyPr wrap="square">
            <a:spAutoFit/>
          </a:bodyPr>
          <a:lstStyle/>
          <a:p>
            <a:r>
              <a:rPr lang="ja-JP" altLang="en-US" sz="2800" b="1" dirty="0">
                <a:latin typeface="UD デジタル 教科書体 N-R" panose="02020400000000000000" pitchFamily="17" charset="-128"/>
                <a:ea typeface="UD デジタル 教科書体 N-R" panose="02020400000000000000" pitchFamily="17" charset="-128"/>
              </a:rPr>
              <a:t>２．</a:t>
            </a:r>
            <a:r>
              <a:rPr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建物を記載しなかった</a:t>
            </a:r>
            <a:r>
              <a:rPr lang="ja-JP" altLang="en-US" sz="2800" b="1" dirty="0">
                <a:latin typeface="UD デジタル 教科書体 N-R" panose="02020400000000000000" pitchFamily="17" charset="-128"/>
                <a:ea typeface="UD デジタル 教科書体 N-R" panose="02020400000000000000" pitchFamily="17" charset="-128"/>
              </a:rPr>
              <a:t>場合</a:t>
            </a:r>
          </a:p>
        </p:txBody>
      </p:sp>
      <p:sp>
        <p:nvSpPr>
          <p:cNvPr id="3" name="テキスト ボックス 2">
            <a:extLst>
              <a:ext uri="{FF2B5EF4-FFF2-40B4-BE49-F238E27FC236}">
                <a16:creationId xmlns:a16="http://schemas.microsoft.com/office/drawing/2014/main" id="{3CDA848D-6FBA-42E2-8CAE-27794C1418BB}"/>
              </a:ext>
            </a:extLst>
          </p:cNvPr>
          <p:cNvSpPr txBox="1"/>
          <p:nvPr/>
        </p:nvSpPr>
        <p:spPr>
          <a:xfrm>
            <a:off x="603152" y="692884"/>
            <a:ext cx="9067799" cy="2308324"/>
          </a:xfrm>
          <a:prstGeom prst="rect">
            <a:avLst/>
          </a:prstGeom>
          <a:noFill/>
        </p:spPr>
        <p:txBody>
          <a:bodyPr wrap="square" rtlCol="0">
            <a:spAutoFit/>
          </a:bodyPr>
          <a:lstStyle/>
          <a:p>
            <a:r>
              <a:rPr kumimoji="1" lang="ja-JP" altLang="en-US" sz="2400" b="1" dirty="0">
                <a:latin typeface="UD デジタル 教科書体 N-R" panose="02020400000000000000" pitchFamily="17" charset="-128"/>
                <a:ea typeface="UD デジタル 教科書体 N-R" panose="02020400000000000000" pitchFamily="17" charset="-128"/>
              </a:rPr>
              <a:t>遺言書に「〇〇市〇〇町〇〇丁目〇番地の土地は長男Ａに相続させる。」とあるが建物についてはかかれてい場合、</a:t>
            </a:r>
            <a:r>
              <a:rPr lang="ja-JP" altLang="en-US" sz="2400" b="1" dirty="0">
                <a:latin typeface="UD デジタル 教科書体 N-R" panose="02020400000000000000" pitchFamily="17" charset="-128"/>
                <a:ea typeface="UD デジタル 教科書体 N-R" panose="02020400000000000000" pitchFamily="17" charset="-128"/>
              </a:rPr>
              <a:t>残念ながらこの遺言の内容では、土地の相続登記はできても建物の相続登記はすることができませんので、建物については別途遺産分割協議が必要となります。</a:t>
            </a:r>
          </a:p>
          <a:p>
            <a:endParaRPr kumimoji="1" lang="ja-JP" altLang="en-US" sz="2400" b="1" dirty="0">
              <a:latin typeface="UD デジタル 教科書体 N-R" panose="02020400000000000000" pitchFamily="17" charset="-128"/>
              <a:ea typeface="UD デジタル 教科書体 N-R" panose="02020400000000000000" pitchFamily="17" charset="-128"/>
            </a:endParaRPr>
          </a:p>
        </p:txBody>
      </p:sp>
      <p:sp>
        <p:nvSpPr>
          <p:cNvPr id="4" name="正方形/長方形 3">
            <a:extLst>
              <a:ext uri="{FF2B5EF4-FFF2-40B4-BE49-F238E27FC236}">
                <a16:creationId xmlns:a16="http://schemas.microsoft.com/office/drawing/2014/main" id="{F208E3D4-8732-4DE0-92F7-4F7BD2696F40}"/>
              </a:ext>
            </a:extLst>
          </p:cNvPr>
          <p:cNvSpPr/>
          <p:nvPr/>
        </p:nvSpPr>
        <p:spPr>
          <a:xfrm>
            <a:off x="295463" y="3233715"/>
            <a:ext cx="9423616" cy="2739211"/>
          </a:xfrm>
          <a:prstGeom prst="rect">
            <a:avLst/>
          </a:prstGeom>
        </p:spPr>
        <p:txBody>
          <a:bodyPr wrap="square">
            <a:spAutoFit/>
          </a:bodyPr>
          <a:lstStyle/>
          <a:p>
            <a:r>
              <a:rPr lang="ja-JP" altLang="en-US" sz="2800" b="1" dirty="0">
                <a:latin typeface="UD デジタル 教科書体 N-R" panose="02020400000000000000" pitchFamily="17" charset="-128"/>
                <a:ea typeface="UD デジタル 教科書体 N-R" panose="02020400000000000000" pitchFamily="17" charset="-128"/>
              </a:rPr>
              <a:t>３．「</a:t>
            </a:r>
            <a:r>
              <a:rPr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託す」とか「管理させる」と書いてしまった</a:t>
            </a:r>
            <a:r>
              <a:rPr lang="ja-JP" altLang="en-US" sz="2800" b="1" dirty="0">
                <a:latin typeface="UD デジタル 教科書体 N-R" panose="02020400000000000000" pitchFamily="17" charset="-128"/>
                <a:ea typeface="UD デジタル 教科書体 N-R" panose="02020400000000000000" pitchFamily="17" charset="-128"/>
              </a:rPr>
              <a:t>場合</a:t>
            </a:r>
            <a:endParaRPr lang="en-US" altLang="ja-JP" sz="28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遺言書に「</a:t>
            </a:r>
            <a:r>
              <a:rPr kumimoji="1" lang="ja-JP" altLang="en-US" sz="2400" b="1" dirty="0">
                <a:latin typeface="UD デジタル 教科書体 N-R" panose="02020400000000000000" pitchFamily="17" charset="-128"/>
                <a:ea typeface="UD デジタル 教科書体 N-R" panose="02020400000000000000" pitchFamily="17" charset="-128"/>
              </a:rPr>
              <a:t> 〇〇市〇〇町〇〇丁目〇番地の土地は長男Ａ」に</a:t>
            </a:r>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「託す」とか「管理させる」と書いてしまった場合は、</a:t>
            </a:r>
            <a:r>
              <a:rPr lang="ja-JP" altLang="en-US" sz="2400" b="1" dirty="0">
                <a:latin typeface="UD デジタル 教科書体 N-R" panose="02020400000000000000" pitchFamily="17" charset="-128"/>
                <a:ea typeface="UD デジタル 教科書体 N-R" panose="02020400000000000000" pitchFamily="17" charset="-128"/>
              </a:rPr>
              <a:t>物をあげ</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たり相続させたりするような意味合いではないので、相続登記に</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使うことができません。〇〇を〇〇に</a:t>
            </a:r>
            <a:r>
              <a:rPr lang="ja-JP" altLang="en-US" sz="2400" b="1" dirty="0">
                <a:solidFill>
                  <a:srgbClr val="FF0000"/>
                </a:solidFill>
                <a:latin typeface="UD デジタル 教科書体 N-R" panose="02020400000000000000" pitchFamily="17" charset="-128"/>
                <a:ea typeface="UD デジタル 教科書体 N-R" panose="02020400000000000000" pitchFamily="17" charset="-128"/>
              </a:rPr>
              <a:t>「相続させる」</a:t>
            </a:r>
            <a:r>
              <a:rPr lang="ja-JP" altLang="en-US" sz="2400" b="1" dirty="0">
                <a:latin typeface="UD デジタル 教科書体 N-R" panose="02020400000000000000" pitchFamily="17" charset="-128"/>
                <a:ea typeface="UD デジタル 教科書体 N-R" panose="02020400000000000000" pitchFamily="17" charset="-128"/>
              </a:rPr>
              <a:t>と書きま</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しょう。</a:t>
            </a:r>
          </a:p>
          <a:p>
            <a:r>
              <a:rPr lang="ja-JP" altLang="en-US" sz="2400" b="1" dirty="0">
                <a:latin typeface="UD デジタル 教科書体 N-R" panose="02020400000000000000" pitchFamily="17" charset="-128"/>
                <a:ea typeface="UD デジタル 教科書体 N-R" panose="02020400000000000000" pitchFamily="17" charset="-128"/>
              </a:rPr>
              <a:t>　</a:t>
            </a:r>
          </a:p>
        </p:txBody>
      </p:sp>
      <p:sp>
        <p:nvSpPr>
          <p:cNvPr id="5" name="正方形/長方形 4">
            <a:extLst>
              <a:ext uri="{FF2B5EF4-FFF2-40B4-BE49-F238E27FC236}">
                <a16:creationId xmlns:a16="http://schemas.microsoft.com/office/drawing/2014/main" id="{53B2D559-4E17-42B0-B48B-7060EF23CA54}"/>
              </a:ext>
            </a:extLst>
          </p:cNvPr>
          <p:cNvSpPr/>
          <p:nvPr/>
        </p:nvSpPr>
        <p:spPr>
          <a:xfrm>
            <a:off x="6924724" y="6468824"/>
            <a:ext cx="2908167" cy="307777"/>
          </a:xfrm>
          <a:prstGeom prst="rect">
            <a:avLst/>
          </a:prstGeom>
          <a:noFill/>
        </p:spPr>
        <p:txBody>
          <a:bodyPr wrap="none" lIns="91440" tIns="45720" rIns="91440" bIns="45720">
            <a:spAutoFit/>
          </a:body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pic>
        <p:nvPicPr>
          <p:cNvPr id="7" name="録音したサウンド">
            <a:hlinkClick r:id="" action="ppaction://media"/>
            <a:extLst>
              <a:ext uri="{FF2B5EF4-FFF2-40B4-BE49-F238E27FC236}">
                <a16:creationId xmlns:a16="http://schemas.microsoft.com/office/drawing/2014/main" id="{27AAE8E7-D991-49A0-BC2A-4AD5A138664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525270" y="115847"/>
            <a:ext cx="487363" cy="487363"/>
          </a:xfrm>
          <a:prstGeom prst="rect">
            <a:avLst/>
          </a:prstGeom>
        </p:spPr>
      </p:pic>
    </p:spTree>
    <p:extLst>
      <p:ext uri="{BB962C8B-B14F-4D97-AF65-F5344CB8AC3E}">
        <p14:creationId xmlns:p14="http://schemas.microsoft.com/office/powerpoint/2010/main" val="159444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99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877B7F0-3DAB-4973-B841-10533A739D17}"/>
              </a:ext>
            </a:extLst>
          </p:cNvPr>
          <p:cNvSpPr txBox="1"/>
          <p:nvPr/>
        </p:nvSpPr>
        <p:spPr>
          <a:xfrm>
            <a:off x="337351" y="248575"/>
            <a:ext cx="9428086" cy="5755422"/>
          </a:xfrm>
          <a:prstGeom prst="rect">
            <a:avLst/>
          </a:prstGeom>
          <a:noFill/>
        </p:spPr>
        <p:txBody>
          <a:bodyPr wrap="square" rtlCol="0">
            <a:spAutoFit/>
          </a:bodyPr>
          <a:lstStyle/>
          <a:p>
            <a:r>
              <a:rPr lang="ja-JP" altLang="en-US" sz="2800" b="1" dirty="0">
                <a:latin typeface="UD デジタル 教科書体 N-R" panose="02020400000000000000" pitchFamily="17" charset="-128"/>
                <a:ea typeface="UD デジタル 教科書体 N-R" panose="02020400000000000000" pitchFamily="17" charset="-128"/>
              </a:rPr>
              <a:t>４．普通預金だけ書いて</a:t>
            </a:r>
            <a:r>
              <a:rPr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定期預金に触れなかった</a:t>
            </a:r>
            <a:r>
              <a:rPr lang="ja-JP" altLang="en-US" sz="2800" b="1" dirty="0">
                <a:latin typeface="UD デジタル 教科書体 N-R" panose="02020400000000000000" pitchFamily="17" charset="-128"/>
                <a:ea typeface="UD デジタル 教科書体 N-R" panose="02020400000000000000" pitchFamily="17" charset="-128"/>
              </a:rPr>
              <a:t>場合</a:t>
            </a:r>
            <a:endParaRPr kumimoji="1" lang="en-US" altLang="ja-JP" sz="2800" b="1" dirty="0">
              <a:latin typeface="UD デジタル 教科書体 N-R" panose="02020400000000000000" pitchFamily="17" charset="-128"/>
              <a:ea typeface="UD デジタル 教科書体 N-R" panose="02020400000000000000" pitchFamily="17" charset="-128"/>
            </a:endParaRPr>
          </a:p>
          <a:p>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同一金融機関に普通預金と定期預金の双方を預託しているの　</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であれば、両方を記載しなければいけません。この事例では、</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普通預金は長男のものとなりますが、定期預金については記載</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漏れのため遺産分割が必要となります。</a:t>
            </a:r>
          </a:p>
          <a:p>
            <a:endParaRPr lang="en-US" altLang="ja-JP" sz="2400" b="1" dirty="0">
              <a:latin typeface="UD デジタル 教科書体 N-R" panose="02020400000000000000" pitchFamily="17" charset="-128"/>
              <a:ea typeface="UD デジタル 教科書体 N-R" panose="02020400000000000000" pitchFamily="17" charset="-128"/>
            </a:endParaRPr>
          </a:p>
          <a:p>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800" b="1" dirty="0">
                <a:latin typeface="UD デジタル 教科書体 N-R" panose="02020400000000000000" pitchFamily="17" charset="-128"/>
                <a:ea typeface="UD デジタル 教科書体 N-R" panose="02020400000000000000" pitchFamily="17" charset="-128"/>
              </a:rPr>
              <a:t>５．</a:t>
            </a:r>
            <a:r>
              <a:rPr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「遺贈」と書いて</a:t>
            </a:r>
            <a:r>
              <a:rPr lang="ja-JP" altLang="en-US" sz="2800" b="1" dirty="0">
                <a:latin typeface="UD デジタル 教科書体 N-R" panose="02020400000000000000" pitchFamily="17" charset="-128"/>
                <a:ea typeface="UD デジタル 教科書体 N-R" panose="02020400000000000000" pitchFamily="17" charset="-128"/>
              </a:rPr>
              <a:t>しまった場合</a:t>
            </a:r>
            <a:endParaRPr lang="en-US" altLang="ja-JP" sz="2800" b="1" dirty="0">
              <a:latin typeface="UD デジタル 教科書体 N-R" panose="02020400000000000000" pitchFamily="17" charset="-128"/>
              <a:ea typeface="UD デジタル 教科書体 N-R" panose="02020400000000000000" pitchFamily="17" charset="-128"/>
            </a:endParaRPr>
          </a:p>
          <a:p>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私の土地を長男に「遺贈させる」と書いてしまった場合には、　</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相続登記ではなく遺贈登記となってしまいます。遺贈登記となっ</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てしまうと原則として相続人全員を登記義務者としなければいけ</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ません（</a:t>
            </a:r>
            <a:r>
              <a:rPr lang="ja-JP" altLang="en-US" sz="2400" b="1" dirty="0">
                <a:solidFill>
                  <a:srgbClr val="FF0000"/>
                </a:solidFill>
                <a:latin typeface="UD デジタル 教科書体 N-R" panose="02020400000000000000" pitchFamily="17" charset="-128"/>
                <a:ea typeface="UD デジタル 教科書体 N-R" panose="02020400000000000000" pitchFamily="17" charset="-128"/>
              </a:rPr>
              <a:t>相続人全員の実印と印鑑証明書が必要</a:t>
            </a:r>
            <a:r>
              <a:rPr lang="ja-JP" altLang="en-US" sz="2400" b="1" dirty="0">
                <a:latin typeface="UD デジタル 教科書体 N-R" panose="02020400000000000000" pitchFamily="17" charset="-128"/>
                <a:ea typeface="UD デジタル 教科書体 N-R" panose="02020400000000000000" pitchFamily="17" charset="-128"/>
              </a:rPr>
              <a:t>）。</a:t>
            </a:r>
          </a:p>
          <a:p>
            <a:endParaRPr lang="en-US" altLang="ja-JP" sz="2400" b="1" dirty="0">
              <a:latin typeface="UD デジタル 教科書体 N-R" panose="02020400000000000000" pitchFamily="17" charset="-128"/>
              <a:ea typeface="UD デジタル 教科書体 N-R" panose="02020400000000000000" pitchFamily="17" charset="-128"/>
            </a:endParaRPr>
          </a:p>
        </p:txBody>
      </p:sp>
      <p:sp>
        <p:nvSpPr>
          <p:cNvPr id="3" name="正方形/長方形 2">
            <a:extLst>
              <a:ext uri="{FF2B5EF4-FFF2-40B4-BE49-F238E27FC236}">
                <a16:creationId xmlns:a16="http://schemas.microsoft.com/office/drawing/2014/main" id="{2F7CB7BB-06FD-4824-93BB-C2E3BF8B7AFA}"/>
              </a:ext>
            </a:extLst>
          </p:cNvPr>
          <p:cNvSpPr/>
          <p:nvPr/>
        </p:nvSpPr>
        <p:spPr>
          <a:xfrm>
            <a:off x="6924724" y="6468824"/>
            <a:ext cx="2908167" cy="307777"/>
          </a:xfrm>
          <a:prstGeom prst="rect">
            <a:avLst/>
          </a:prstGeom>
          <a:noFill/>
        </p:spPr>
        <p:txBody>
          <a:bodyPr wrap="none" lIns="91440" tIns="45720" rIns="91440" bIns="45720">
            <a:spAutoFit/>
          </a:body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pic>
        <p:nvPicPr>
          <p:cNvPr id="5" name="録音したサウンド">
            <a:hlinkClick r:id="" action="ppaction://media"/>
            <a:extLst>
              <a:ext uri="{FF2B5EF4-FFF2-40B4-BE49-F238E27FC236}">
                <a16:creationId xmlns:a16="http://schemas.microsoft.com/office/drawing/2014/main" id="{19BBECAA-5C41-454D-BE61-1F204A95642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960929" y="248575"/>
            <a:ext cx="487363" cy="487363"/>
          </a:xfrm>
          <a:prstGeom prst="rect">
            <a:avLst/>
          </a:prstGeom>
        </p:spPr>
      </p:pic>
    </p:spTree>
    <p:extLst>
      <p:ext uri="{BB962C8B-B14F-4D97-AF65-F5344CB8AC3E}">
        <p14:creationId xmlns:p14="http://schemas.microsoft.com/office/powerpoint/2010/main" val="302485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31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07750D7-0AA5-461D-A4CA-BE5BA54A10FF}"/>
              </a:ext>
            </a:extLst>
          </p:cNvPr>
          <p:cNvSpPr txBox="1"/>
          <p:nvPr/>
        </p:nvSpPr>
        <p:spPr>
          <a:xfrm>
            <a:off x="305538" y="16458"/>
            <a:ext cx="9556072" cy="6555641"/>
          </a:xfrm>
          <a:prstGeom prst="rect">
            <a:avLst/>
          </a:prstGeom>
          <a:noFill/>
        </p:spPr>
        <p:txBody>
          <a:bodyPr wrap="square" rtlCol="0">
            <a:spAutoFit/>
          </a:bodyPr>
          <a:lstStyle/>
          <a:p>
            <a:r>
              <a:rPr kumimoji="1" lang="ja-JP" altLang="en-US" sz="2800" b="1" dirty="0">
                <a:latin typeface="UD デジタル 教科書体 N-R" panose="02020400000000000000" pitchFamily="17" charset="-128"/>
                <a:ea typeface="UD デジタル 教科書体 N-R" panose="02020400000000000000" pitchFamily="17" charset="-128"/>
              </a:rPr>
              <a:t>６．お世話になった人に不動産を遺贈したが</a:t>
            </a:r>
            <a:r>
              <a:rPr kumimoji="1"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遺言執行者の</a:t>
            </a:r>
            <a:r>
              <a:rPr kumimoji="1" lang="ja-JP" altLang="en-US" sz="2800" b="1" dirty="0">
                <a:latin typeface="UD デジタル 教科書体 N-R" panose="02020400000000000000" pitchFamily="17" charset="-128"/>
                <a:ea typeface="UD デジタル 教科書体 N-R" panose="02020400000000000000" pitchFamily="17" charset="-128"/>
              </a:rPr>
              <a:t>　</a:t>
            </a:r>
            <a:endParaRPr kumimoji="1" lang="en-US" altLang="ja-JP" sz="2800" b="1" dirty="0">
              <a:latin typeface="UD デジタル 教科書体 N-R" panose="02020400000000000000" pitchFamily="17" charset="-128"/>
              <a:ea typeface="UD デジタル 教科書体 N-R" panose="02020400000000000000" pitchFamily="17" charset="-128"/>
            </a:endParaRPr>
          </a:p>
          <a:p>
            <a:r>
              <a:rPr kumimoji="1" lang="ja-JP" altLang="en-US" sz="2800" b="1" dirty="0">
                <a:latin typeface="UD デジタル 教科書体 N-R" panose="02020400000000000000" pitchFamily="17" charset="-128"/>
                <a:ea typeface="UD デジタル 教科書体 N-R" panose="02020400000000000000" pitchFamily="17" charset="-128"/>
              </a:rPr>
              <a:t>　　</a:t>
            </a:r>
            <a:r>
              <a:rPr kumimoji="1"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指定がない</a:t>
            </a:r>
            <a:r>
              <a:rPr kumimoji="1" lang="ja-JP" altLang="en-US" sz="2800" b="1" dirty="0">
                <a:latin typeface="UD デジタル 教科書体 N-R" panose="02020400000000000000" pitchFamily="17" charset="-128"/>
                <a:ea typeface="UD デジタル 教科書体 N-R" panose="02020400000000000000" pitchFamily="17" charset="-128"/>
              </a:rPr>
              <a:t>場合</a:t>
            </a:r>
            <a:endParaRPr kumimoji="1" lang="en-US" altLang="ja-JP" sz="2800" b="1" dirty="0">
              <a:latin typeface="UD デジタル 教科書体 N-R" panose="02020400000000000000" pitchFamily="17" charset="-128"/>
              <a:ea typeface="UD デジタル 教科書体 N-R" panose="02020400000000000000" pitchFamily="17" charset="-128"/>
            </a:endParaRPr>
          </a:p>
          <a:p>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a:t>
            </a:r>
            <a:r>
              <a:rPr lang="ja-JP" altLang="en-US" sz="2400" b="1" dirty="0">
                <a:latin typeface="UD デジタル 教科書体 N-R" panose="02020400000000000000" pitchFamily="17" charset="-128"/>
                <a:ea typeface="UD デジタル 教科書体 N-R" panose="02020400000000000000" pitchFamily="17" charset="-128"/>
              </a:rPr>
              <a:t>相続人以外へ財産を承継させる場合には「相続」ではなく　</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「遺贈」という文言を使います。遺贈となると</a:t>
            </a:r>
            <a:r>
              <a:rPr lang="ja-JP" altLang="en-US" sz="2400" b="1" u="sng" dirty="0">
                <a:solidFill>
                  <a:srgbClr val="FF0000"/>
                </a:solidFill>
                <a:latin typeface="UD デジタル 教科書体 N-R" panose="02020400000000000000" pitchFamily="17" charset="-128"/>
                <a:ea typeface="UD デジタル 教科書体 N-R" panose="02020400000000000000" pitchFamily="17" charset="-128"/>
              </a:rPr>
              <a:t>不動産の名義変</a:t>
            </a:r>
            <a:endParaRPr lang="en-US" altLang="ja-JP" sz="2400" b="1" u="sng" dirty="0">
              <a:solidFill>
                <a:srgbClr val="FF0000"/>
              </a:solidFill>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a:t>
            </a:r>
            <a:r>
              <a:rPr lang="ja-JP" altLang="en-US" sz="2400" b="1" u="sng" dirty="0">
                <a:solidFill>
                  <a:srgbClr val="FF0000"/>
                </a:solidFill>
                <a:latin typeface="UD デジタル 教科書体 N-R" panose="02020400000000000000" pitchFamily="17" charset="-128"/>
                <a:ea typeface="UD デジタル 教科書体 N-R" panose="02020400000000000000" pitchFamily="17" charset="-128"/>
              </a:rPr>
              <a:t>更の際に、相続人全員の協力が必要</a:t>
            </a:r>
            <a:r>
              <a:rPr lang="ja-JP" altLang="en-US" sz="2400" b="1" dirty="0">
                <a:latin typeface="UD デジタル 教科書体 N-R" panose="02020400000000000000" pitchFamily="17" charset="-128"/>
                <a:ea typeface="UD デジタル 教科書体 N-R" panose="02020400000000000000" pitchFamily="17" charset="-128"/>
              </a:rPr>
              <a:t>となってしまいます。</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相続人全員が協力してくれれば問題はないのでしょうが相続　　</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人が見知らぬ人へ不動産を遺贈した場合にはそれが難しいこと</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は容易に想像できます。</a:t>
            </a:r>
            <a:br>
              <a:rPr lang="ja-JP" altLang="en-US" sz="2400" b="1" dirty="0">
                <a:latin typeface="UD デジタル 教科書体 N-R" panose="02020400000000000000" pitchFamily="17" charset="-128"/>
                <a:ea typeface="UD デジタル 教科書体 N-R" panose="02020400000000000000" pitchFamily="17" charset="-128"/>
              </a:rPr>
            </a:br>
            <a:endParaRPr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800" b="1" dirty="0">
                <a:latin typeface="UD デジタル 教科書体 N-R" panose="02020400000000000000" pitchFamily="17" charset="-128"/>
                <a:ea typeface="UD デジタル 教科書体 N-R" panose="02020400000000000000" pitchFamily="17" charset="-128"/>
              </a:rPr>
              <a:t>７．</a:t>
            </a:r>
            <a:r>
              <a:rPr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遺言書に記載なき財産</a:t>
            </a:r>
            <a:r>
              <a:rPr lang="ja-JP" altLang="en-US" sz="2800" b="1" dirty="0">
                <a:latin typeface="UD デジタル 教科書体 N-R" panose="02020400000000000000" pitchFamily="17" charset="-128"/>
                <a:ea typeface="UD デジタル 教科書体 N-R" panose="02020400000000000000" pitchFamily="17" charset="-128"/>
              </a:rPr>
              <a:t>についての相続指定</a:t>
            </a:r>
            <a:endParaRPr lang="en-US" altLang="ja-JP" sz="2800" b="1" dirty="0">
              <a:latin typeface="UD デジタル 教科書体 N-R" panose="02020400000000000000" pitchFamily="17" charset="-128"/>
              <a:ea typeface="UD デジタル 教科書体 N-R" panose="02020400000000000000" pitchFamily="17" charset="-128"/>
            </a:endParaRPr>
          </a:p>
          <a:p>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遺言書に記載されていない財産は、再度、遺産分割協議をし　</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なければいけません。</a:t>
            </a:r>
            <a:endParaRPr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a:t>
            </a:r>
            <a:r>
              <a:rPr lang="ja-JP" altLang="en-US" sz="2400" b="1" dirty="0">
                <a:latin typeface="UD デジタル 教科書体 N-R" panose="02020400000000000000" pitchFamily="17" charset="-128"/>
                <a:ea typeface="UD デジタル 教科書体 N-R" panose="02020400000000000000" pitchFamily="17" charset="-128"/>
              </a:rPr>
              <a:t>遺言書には、「</a:t>
            </a:r>
            <a:r>
              <a:rPr lang="ja-JP" altLang="en-US" sz="2400" b="1" u="sng" dirty="0">
                <a:solidFill>
                  <a:srgbClr val="FF0000"/>
                </a:solidFill>
                <a:latin typeface="UD デジタル 教科書体 N-R" panose="02020400000000000000" pitchFamily="17" charset="-128"/>
                <a:ea typeface="UD デジタル 教科書体 N-R" panose="02020400000000000000" pitchFamily="17" charset="-128"/>
              </a:rPr>
              <a:t>本遺言書に記載なき財産については長男へ相</a:t>
            </a:r>
            <a:endParaRPr lang="en-US" altLang="ja-JP" sz="2400" b="1" u="sng" dirty="0">
              <a:solidFill>
                <a:srgbClr val="FF0000"/>
              </a:solidFill>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a:t>
            </a:r>
            <a:r>
              <a:rPr lang="ja-JP" altLang="en-US" sz="2400" b="1" u="sng" dirty="0">
                <a:solidFill>
                  <a:srgbClr val="FF0000"/>
                </a:solidFill>
                <a:latin typeface="UD デジタル 教科書体 N-R" panose="02020400000000000000" pitchFamily="17" charset="-128"/>
                <a:ea typeface="UD デジタル 教科書体 N-R" panose="02020400000000000000" pitchFamily="17" charset="-128"/>
              </a:rPr>
              <a:t>続させる。</a:t>
            </a:r>
            <a:r>
              <a:rPr lang="ja-JP" altLang="en-US" sz="2400" b="1" u="sng" dirty="0">
                <a:latin typeface="UD デジタル 教科書体 N-R" panose="02020400000000000000" pitchFamily="17" charset="-128"/>
                <a:ea typeface="UD デジタル 教科書体 N-R" panose="02020400000000000000" pitchFamily="17" charset="-128"/>
              </a:rPr>
              <a:t>」</a:t>
            </a:r>
            <a:r>
              <a:rPr lang="ja-JP" altLang="en-US" sz="2400" b="1" dirty="0">
                <a:latin typeface="UD デジタル 教科書体 N-R" panose="02020400000000000000" pitchFamily="17" charset="-128"/>
                <a:ea typeface="UD デジタル 教科書体 N-R" panose="02020400000000000000" pitchFamily="17" charset="-128"/>
              </a:rPr>
              <a:t>のように、包括的に漏れなく指定しておくべきで</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しょう。</a:t>
            </a:r>
            <a:endParaRPr kumimoji="1" lang="ja-JP" altLang="en-US" sz="2400" b="1" dirty="0">
              <a:latin typeface="UD デジタル 教科書体 N-R" panose="02020400000000000000" pitchFamily="17" charset="-128"/>
              <a:ea typeface="UD デジタル 教科書体 N-R" panose="02020400000000000000" pitchFamily="17" charset="-128"/>
            </a:endParaRPr>
          </a:p>
        </p:txBody>
      </p:sp>
      <p:sp>
        <p:nvSpPr>
          <p:cNvPr id="3" name="正方形/長方形 2">
            <a:extLst>
              <a:ext uri="{FF2B5EF4-FFF2-40B4-BE49-F238E27FC236}">
                <a16:creationId xmlns:a16="http://schemas.microsoft.com/office/drawing/2014/main" id="{E98E2F34-F4F6-4657-A78E-BDC3CB6E55AC}"/>
              </a:ext>
            </a:extLst>
          </p:cNvPr>
          <p:cNvSpPr/>
          <p:nvPr/>
        </p:nvSpPr>
        <p:spPr>
          <a:xfrm>
            <a:off x="6924724" y="6468824"/>
            <a:ext cx="2908167" cy="307777"/>
          </a:xfrm>
          <a:prstGeom prst="rect">
            <a:avLst/>
          </a:prstGeom>
          <a:noFill/>
        </p:spPr>
        <p:txBody>
          <a:bodyPr wrap="none" lIns="91440" tIns="45720" rIns="91440" bIns="45720">
            <a:spAutoFit/>
          </a:body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pic>
        <p:nvPicPr>
          <p:cNvPr id="7" name="録音したサウンド">
            <a:hlinkClick r:id="" action="ppaction://media"/>
            <a:extLst>
              <a:ext uri="{FF2B5EF4-FFF2-40B4-BE49-F238E27FC236}">
                <a16:creationId xmlns:a16="http://schemas.microsoft.com/office/drawing/2014/main" id="{B944BEA0-8376-4D55-9067-230D65DE3AB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687593" y="503468"/>
            <a:ext cx="487363" cy="487363"/>
          </a:xfrm>
          <a:prstGeom prst="rect">
            <a:avLst/>
          </a:prstGeom>
        </p:spPr>
      </p:pic>
    </p:spTree>
    <p:extLst>
      <p:ext uri="{BB962C8B-B14F-4D97-AF65-F5344CB8AC3E}">
        <p14:creationId xmlns:p14="http://schemas.microsoft.com/office/powerpoint/2010/main" val="383953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52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8634A3A-7457-4A01-B7BB-BFC83B0FBF0A}"/>
              </a:ext>
            </a:extLst>
          </p:cNvPr>
          <p:cNvSpPr txBox="1"/>
          <p:nvPr/>
        </p:nvSpPr>
        <p:spPr>
          <a:xfrm>
            <a:off x="168675" y="53346"/>
            <a:ext cx="9419207" cy="6063198"/>
          </a:xfrm>
          <a:prstGeom prst="rect">
            <a:avLst/>
          </a:prstGeom>
          <a:noFill/>
        </p:spPr>
        <p:txBody>
          <a:bodyPr wrap="square" rtlCol="0">
            <a:spAutoFit/>
          </a:bodyPr>
          <a:lstStyle/>
          <a:p>
            <a:r>
              <a:rPr kumimoji="1" lang="ja-JP" altLang="en-US" sz="2800" b="1" dirty="0">
                <a:latin typeface="UD デジタル 教科書体 N-R" panose="02020400000000000000" pitchFamily="17" charset="-128"/>
                <a:ea typeface="UD デジタル 教科書体 N-R" panose="02020400000000000000" pitchFamily="17" charset="-128"/>
              </a:rPr>
              <a:t>８．</a:t>
            </a:r>
            <a:r>
              <a:rPr kumimoji="1"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遺贈</a:t>
            </a:r>
            <a:r>
              <a:rPr kumimoji="1" lang="ja-JP" altLang="en-US" sz="2800" b="1" dirty="0">
                <a:latin typeface="UD デジタル 教科書体 N-R" panose="02020400000000000000" pitchFamily="17" charset="-128"/>
                <a:ea typeface="UD デジタル 教科書体 N-R" panose="02020400000000000000" pitchFamily="17" charset="-128"/>
              </a:rPr>
              <a:t>において、</a:t>
            </a:r>
            <a:r>
              <a:rPr kumimoji="1"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遺言者の死亡以前に受遺者が死亡</a:t>
            </a:r>
            <a:endParaRPr kumimoji="1" lang="en-US" altLang="ja-JP" sz="2800" b="1" dirty="0">
              <a:solidFill>
                <a:srgbClr val="FF0000"/>
              </a:solidFill>
              <a:latin typeface="UD デジタル 教科書体 N-R" panose="02020400000000000000" pitchFamily="17" charset="-128"/>
              <a:ea typeface="UD デジタル 教科書体 N-R" panose="02020400000000000000" pitchFamily="17" charset="-128"/>
            </a:endParaRPr>
          </a:p>
          <a:p>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この場合、遺贈の効力が生じないこととなる（民</a:t>
            </a:r>
            <a:r>
              <a:rPr kumimoji="1" lang="en-US" altLang="ja-JP" sz="2400" b="1" dirty="0">
                <a:latin typeface="UD デジタル 教科書体 N-R" panose="02020400000000000000" pitchFamily="17" charset="-128"/>
                <a:ea typeface="UD デジタル 教科書体 N-R" panose="02020400000000000000" pitchFamily="17" charset="-128"/>
              </a:rPr>
              <a:t>994</a:t>
            </a:r>
            <a:r>
              <a:rPr kumimoji="1" lang="ja-JP" altLang="en-US" sz="2400" b="1" dirty="0">
                <a:latin typeface="UD デジタル 教科書体 N-R" panose="02020400000000000000" pitchFamily="17" charset="-128"/>
                <a:ea typeface="UD デジタル 教科書体 N-R" panose="02020400000000000000" pitchFamily="17" charset="-128"/>
              </a:rPr>
              <a:t>条</a:t>
            </a:r>
            <a:r>
              <a:rPr kumimoji="1" lang="en-US" altLang="ja-JP" sz="2400" b="1" dirty="0">
                <a:latin typeface="UD デジタル 教科書体 N-R" panose="02020400000000000000" pitchFamily="17" charset="-128"/>
                <a:ea typeface="UD デジタル 教科書体 N-R" panose="02020400000000000000" pitchFamily="17" charset="-128"/>
              </a:rPr>
              <a:t>1</a:t>
            </a:r>
            <a:r>
              <a:rPr kumimoji="1" lang="ja-JP" altLang="en-US" sz="2400" b="1" dirty="0">
                <a:latin typeface="UD デジタル 教科書体 N-R" panose="02020400000000000000" pitchFamily="17" charset="-128"/>
                <a:ea typeface="UD デジタル 教科書体 N-R" panose="02020400000000000000" pitchFamily="17" charset="-128"/>
              </a:rPr>
              <a:t>項）</a:t>
            </a:r>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遺言書に、受遺者が先に死亡した場合、その者が受け取るは</a:t>
            </a:r>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ずであった財産を誰に承継させたいか記述し、その対策とする</a:t>
            </a:r>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ことができます（</a:t>
            </a:r>
            <a:r>
              <a:rPr kumimoji="1" lang="ja-JP" altLang="en-US" sz="2400" b="1" dirty="0">
                <a:solidFill>
                  <a:srgbClr val="FF0000"/>
                </a:solidFill>
                <a:latin typeface="UD デジタル 教科書体 N-R" panose="02020400000000000000" pitchFamily="17" charset="-128"/>
                <a:ea typeface="UD デジタル 教科書体 N-R" panose="02020400000000000000" pitchFamily="17" charset="-128"/>
              </a:rPr>
              <a:t>逆縁対策、予備的遺言</a:t>
            </a:r>
            <a:r>
              <a:rPr kumimoji="1" lang="ja-JP" altLang="en-US" sz="2400" b="1" dirty="0">
                <a:latin typeface="UD デジタル 教科書体 N-R" panose="02020400000000000000" pitchFamily="17" charset="-128"/>
                <a:ea typeface="UD デジタル 教科書体 N-R" panose="02020400000000000000" pitchFamily="17" charset="-128"/>
              </a:rPr>
              <a:t>）。</a:t>
            </a:r>
            <a:endParaRPr kumimoji="1" lang="en-US" altLang="ja-JP" sz="2400" b="1" dirty="0">
              <a:latin typeface="UD デジタル 教科書体 N-R" panose="02020400000000000000" pitchFamily="17" charset="-128"/>
              <a:ea typeface="UD デジタル 教科書体 N-R" panose="02020400000000000000" pitchFamily="17" charset="-128"/>
            </a:endParaRPr>
          </a:p>
          <a:p>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＊最高裁判例では、「相続させる」遺言においても、第三者へ</a:t>
            </a:r>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の遺贈と同様としています。</a:t>
            </a:r>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その理由は、遺言は遺言者の死亡時にその効力を生ずるので、</a:t>
            </a:r>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その効力発生時に受取人が存在していることが必要であると</a:t>
            </a:r>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して、遺言の効力は失われるとしています。　</a:t>
            </a:r>
            <a:endParaRPr kumimoji="1" lang="en-US" altLang="ja-JP" sz="2400" b="1" dirty="0">
              <a:latin typeface="UD デジタル 教科書体 N-R" panose="02020400000000000000" pitchFamily="17" charset="-128"/>
              <a:ea typeface="UD デジタル 教科書体 N-R" panose="02020400000000000000" pitchFamily="17" charset="-128"/>
            </a:endParaRPr>
          </a:p>
          <a:p>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＊現実は、受遺者や相続人が先に亡くなることを想定して遺言</a:t>
            </a:r>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を書くことを考える自体、難しいが遺言者の思いを実現する</a:t>
            </a:r>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ためには検討しておく内容です。</a:t>
            </a:r>
          </a:p>
        </p:txBody>
      </p:sp>
      <p:sp>
        <p:nvSpPr>
          <p:cNvPr id="3" name="正方形/長方形 2">
            <a:extLst>
              <a:ext uri="{FF2B5EF4-FFF2-40B4-BE49-F238E27FC236}">
                <a16:creationId xmlns:a16="http://schemas.microsoft.com/office/drawing/2014/main" id="{415F9B4F-2B51-4D5C-9386-1BC12D7038D8}"/>
              </a:ext>
            </a:extLst>
          </p:cNvPr>
          <p:cNvSpPr/>
          <p:nvPr/>
        </p:nvSpPr>
        <p:spPr>
          <a:xfrm>
            <a:off x="6924724" y="6468824"/>
            <a:ext cx="2908167" cy="307777"/>
          </a:xfrm>
          <a:prstGeom prst="rect">
            <a:avLst/>
          </a:prstGeom>
          <a:noFill/>
        </p:spPr>
        <p:txBody>
          <a:bodyPr wrap="none" lIns="91440" tIns="45720" rIns="91440" bIns="45720">
            <a:spAutoFit/>
          </a:body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pic>
        <p:nvPicPr>
          <p:cNvPr id="4" name="録音したサウンド">
            <a:hlinkClick r:id="" action="ppaction://media"/>
            <a:extLst>
              <a:ext uri="{FF2B5EF4-FFF2-40B4-BE49-F238E27FC236}">
                <a16:creationId xmlns:a16="http://schemas.microsoft.com/office/drawing/2014/main" id="{ADECC7C6-0F9E-40DE-953B-8418E43254E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905361" y="114303"/>
            <a:ext cx="495981" cy="495981"/>
          </a:xfrm>
          <a:prstGeom prst="rect">
            <a:avLst/>
          </a:prstGeom>
        </p:spPr>
      </p:pic>
    </p:spTree>
    <p:extLst>
      <p:ext uri="{BB962C8B-B14F-4D97-AF65-F5344CB8AC3E}">
        <p14:creationId xmlns:p14="http://schemas.microsoft.com/office/powerpoint/2010/main" val="261767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88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1103</TotalTime>
  <Words>993</Words>
  <Application>Microsoft Office PowerPoint</Application>
  <PresentationFormat>A4 210 x 297 mm</PresentationFormat>
  <Paragraphs>74</Paragraphs>
  <Slides>6</Slides>
  <Notes>0</Notes>
  <HiddenSlides>0</HiddenSlides>
  <MMClips>6</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6</vt:i4>
      </vt:variant>
    </vt:vector>
  </HeadingPairs>
  <TitlesOfParts>
    <vt:vector size="10" baseType="lpstr">
      <vt:lpstr>UD デジタル 教科書体 N-R</vt:lpstr>
      <vt:lpstr>Calibri</vt:lpstr>
      <vt:lpstr>Calibri Light</vt:lpstr>
      <vt:lpstr>レトロスペクト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tsugamura-m@outlook.jp</dc:creator>
  <cp:lastModifiedBy>tsugamura-m@outlook.jp</cp:lastModifiedBy>
  <cp:revision>138</cp:revision>
  <dcterms:created xsi:type="dcterms:W3CDTF">2020-02-04T12:55:23Z</dcterms:created>
  <dcterms:modified xsi:type="dcterms:W3CDTF">2021-02-03T02:40:44Z</dcterms:modified>
</cp:coreProperties>
</file>