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601200" cy="12801600" type="A3"/>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81" autoAdjust="0"/>
    <p:restoredTop sz="94660"/>
  </p:normalViewPr>
  <p:slideViewPr>
    <p:cSldViewPr snapToGrid="0">
      <p:cViewPr varScale="1">
        <p:scale>
          <a:sx n="46" d="100"/>
          <a:sy n="46" d="100"/>
        </p:scale>
        <p:origin x="2909" y="29"/>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ja-JP" altLang="en-US"/>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3832013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510285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3953706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2909945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3593107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1495615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661334" y="4676140"/>
            <a:ext cx="4061757"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4860608" y="4676140"/>
            <a:ext cx="4081761"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3054848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3630283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1063973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3026671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1747088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096FC7F5-7C77-471F-BE4B-644D13209F74}" type="datetimeFigureOut">
              <a:rPr kumimoji="1" lang="ja-JP" altLang="en-US" smtClean="0"/>
              <a:t>2025/6/25</a:t>
            </a:fld>
            <a:endParaRPr kumimoji="1" lang="ja-JP" altLang="en-US"/>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5545788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メモ 1">
            <a:extLst>
              <a:ext uri="{FF2B5EF4-FFF2-40B4-BE49-F238E27FC236}">
                <a16:creationId xmlns:a16="http://schemas.microsoft.com/office/drawing/2014/main" id="{73F0584A-E115-4A17-833B-250AB2DEFE33}"/>
              </a:ext>
            </a:extLst>
          </p:cNvPr>
          <p:cNvSpPr/>
          <p:nvPr/>
        </p:nvSpPr>
        <p:spPr>
          <a:xfrm>
            <a:off x="480060" y="1404732"/>
            <a:ext cx="8915399" cy="11184960"/>
          </a:xfrm>
          <a:prstGeom prst="foldedCorner">
            <a:avLst>
              <a:gd name="adj" fmla="val 4315"/>
            </a:avLst>
          </a:prstGeom>
          <a:solidFill>
            <a:schemeClr val="bg1"/>
          </a:solidFill>
          <a:ln>
            <a:solidFill>
              <a:schemeClr val="tx1"/>
            </a:solidFill>
          </a:ln>
          <a:effectLst>
            <a:glow rad="101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300" dirty="0">
                <a:solidFill>
                  <a:schemeClr val="tx1"/>
                </a:solidFill>
                <a:latin typeface="UD デジタル 教科書体 N-R" panose="02020400000000000000" pitchFamily="17" charset="-128"/>
                <a:ea typeface="UD デジタル 教科書体 N-R" panose="02020400000000000000" pitchFamily="17" charset="-128"/>
              </a:rPr>
              <a:t>　　</a:t>
            </a:r>
            <a:endParaRPr lang="en-US" altLang="ja-JP" sz="1300" dirty="0">
              <a:solidFill>
                <a:schemeClr val="tx1"/>
              </a:solidFill>
              <a:latin typeface="UD デジタル 教科書体 N-R" panose="02020400000000000000" pitchFamily="17" charset="-128"/>
              <a:ea typeface="UD デジタル 教科書体 N-R" panose="02020400000000000000" pitchFamily="17" charset="-128"/>
            </a:endParaRPr>
          </a:p>
        </p:txBody>
      </p:sp>
      <p:sp>
        <p:nvSpPr>
          <p:cNvPr id="6" name="フローチャート: 処理 5">
            <a:extLst>
              <a:ext uri="{FF2B5EF4-FFF2-40B4-BE49-F238E27FC236}">
                <a16:creationId xmlns:a16="http://schemas.microsoft.com/office/drawing/2014/main" id="{B01B48B7-E0BC-4DFB-8DF7-BAA580323439}"/>
              </a:ext>
            </a:extLst>
          </p:cNvPr>
          <p:cNvSpPr/>
          <p:nvPr/>
        </p:nvSpPr>
        <p:spPr>
          <a:xfrm>
            <a:off x="662940" y="1097643"/>
            <a:ext cx="8458200" cy="45719"/>
          </a:xfrm>
          <a:prstGeom prst="flowChart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12E600B6-E834-4AF5-A750-995DADEF6AC1}"/>
              </a:ext>
            </a:extLst>
          </p:cNvPr>
          <p:cNvSpPr txBox="1"/>
          <p:nvPr/>
        </p:nvSpPr>
        <p:spPr>
          <a:xfrm>
            <a:off x="818604" y="74754"/>
            <a:ext cx="8260080" cy="369332"/>
          </a:xfrm>
          <a:prstGeom prst="rect">
            <a:avLst/>
          </a:prstGeom>
          <a:noFill/>
        </p:spPr>
        <p:txBody>
          <a:bodyPr wrap="square" rtlCol="0">
            <a:spAutoFit/>
          </a:bodyPr>
          <a:lstStyle/>
          <a:p>
            <a:pPr algn="ctr"/>
            <a:r>
              <a:rPr kumimoji="1" lang="ja-JP" altLang="en-US" b="1" dirty="0">
                <a:latin typeface="UD デジタル 教科書体 N-R" panose="02020400000000000000" pitchFamily="17" charset="-128"/>
                <a:ea typeface="UD デジタル 教科書体 N-R" panose="02020400000000000000" pitchFamily="17" charset="-128"/>
              </a:rPr>
              <a:t>２０２３年４月の読書案内</a:t>
            </a:r>
          </a:p>
        </p:txBody>
      </p:sp>
      <p:cxnSp>
        <p:nvCxnSpPr>
          <p:cNvPr id="11" name="直線コネクタ 10">
            <a:extLst>
              <a:ext uri="{FF2B5EF4-FFF2-40B4-BE49-F238E27FC236}">
                <a16:creationId xmlns:a16="http://schemas.microsoft.com/office/drawing/2014/main" id="{A5F45ED5-BE02-4103-B17A-5638D76B7956}"/>
              </a:ext>
            </a:extLst>
          </p:cNvPr>
          <p:cNvCxnSpPr>
            <a:cxnSpLocks/>
          </p:cNvCxnSpPr>
          <p:nvPr/>
        </p:nvCxnSpPr>
        <p:spPr>
          <a:xfrm>
            <a:off x="670560" y="449580"/>
            <a:ext cx="845820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7C02F0E9-847C-4A92-8468-5EF9BB84F558}"/>
              </a:ext>
            </a:extLst>
          </p:cNvPr>
          <p:cNvSpPr txBox="1"/>
          <p:nvPr/>
        </p:nvSpPr>
        <p:spPr>
          <a:xfrm>
            <a:off x="-1158239" y="516676"/>
            <a:ext cx="12551954" cy="584775"/>
          </a:xfrm>
          <a:prstGeom prst="rect">
            <a:avLst/>
          </a:prstGeom>
          <a:noFill/>
        </p:spPr>
        <p:txBody>
          <a:bodyPr wrap="square" rtlCol="0">
            <a:spAutoFit/>
          </a:bodyPr>
          <a:lstStyle/>
          <a:p>
            <a:pPr algn="ctr"/>
            <a:r>
              <a:rPr kumimoji="1" lang="ja-JP" altLang="en-US" sz="1600" b="1" dirty="0">
                <a:latin typeface="UD デジタル 教科書体 N-R" panose="02020400000000000000" pitchFamily="17" charset="-128"/>
                <a:ea typeface="UD デジタル 教科書体 N-R" panose="02020400000000000000" pitchFamily="17" charset="-128"/>
              </a:rPr>
              <a:t>「</a:t>
            </a:r>
            <a:r>
              <a:rPr lang="ja-JP" altLang="en-US" sz="1600" b="1" i="0" dirty="0">
                <a:solidFill>
                  <a:srgbClr val="231815"/>
                </a:solidFill>
                <a:effectLst/>
                <a:latin typeface="UD デジタル 教科書体 N-R" panose="02020400000000000000" pitchFamily="17" charset="-128"/>
                <a:ea typeface="UD デジタル 教科書体 N-R" panose="02020400000000000000" pitchFamily="17" charset="-128"/>
              </a:rPr>
              <a:t>どうした家康（</a:t>
            </a:r>
            <a:r>
              <a:rPr lang="en-US" altLang="ja-JP" sz="1600" b="1" i="0" dirty="0">
                <a:solidFill>
                  <a:srgbClr val="231815"/>
                </a:solidFill>
                <a:effectLst/>
                <a:latin typeface="UD デジタル 教科書体 N-R" panose="02020400000000000000" pitchFamily="17" charset="-128"/>
                <a:ea typeface="UD デジタル 教科書体 N-R" panose="02020400000000000000" pitchFamily="17" charset="-128"/>
              </a:rPr>
              <a:t>1</a:t>
            </a:r>
            <a:r>
              <a:rPr lang="ja-JP" altLang="en-US" sz="1600" b="1" i="0" dirty="0">
                <a:solidFill>
                  <a:srgbClr val="231815"/>
                </a:solidFill>
                <a:effectLst/>
                <a:latin typeface="UD デジタル 教科書体 N-R" panose="02020400000000000000" pitchFamily="17" charset="-128"/>
                <a:ea typeface="UD デジタル 教科書体 N-R" panose="02020400000000000000" pitchFamily="17" charset="-128"/>
              </a:rPr>
              <a:t>）一向一揆への対処で見せた家康の「冷酷」と「寛大」</a:t>
            </a:r>
            <a:r>
              <a:rPr kumimoji="1" lang="ja-JP" altLang="en-US" sz="1600" b="1" dirty="0">
                <a:latin typeface="UD デジタル 教科書体 N-R" panose="02020400000000000000" pitchFamily="17" charset="-128"/>
                <a:ea typeface="UD デジタル 教科書体 N-R" panose="02020400000000000000" pitchFamily="17" charset="-128"/>
              </a:rPr>
              <a:t>」</a:t>
            </a:r>
            <a:endParaRPr kumimoji="1" lang="en-US" altLang="ja-JP" sz="1600" b="1" dirty="0">
              <a:latin typeface="UD デジタル 教科書体 N-R" panose="02020400000000000000" pitchFamily="17" charset="-128"/>
              <a:ea typeface="UD デジタル 教科書体 N-R" panose="02020400000000000000" pitchFamily="17" charset="-128"/>
            </a:endParaRPr>
          </a:p>
          <a:p>
            <a:pPr algn="ctr"/>
            <a:r>
              <a:rPr kumimoji="1" lang="en-US" altLang="ja-JP" sz="1600" b="1" dirty="0">
                <a:latin typeface="UD デジタル 教科書体 N-R" panose="02020400000000000000" pitchFamily="17" charset="-128"/>
                <a:ea typeface="UD デジタル 教科書体 N-R" panose="02020400000000000000" pitchFamily="17" charset="-128"/>
              </a:rPr>
              <a:t>NTT</a:t>
            </a:r>
            <a:r>
              <a:rPr kumimoji="1" lang="ja-JP" altLang="en-US" sz="1600" b="1" dirty="0">
                <a:latin typeface="UD デジタル 教科書体 N-R" panose="02020400000000000000" pitchFamily="17" charset="-128"/>
                <a:ea typeface="UD デジタル 教科書体 N-R" panose="02020400000000000000" pitchFamily="17" charset="-128"/>
              </a:rPr>
              <a:t>ﾒｰﾙﾏｶﾞｼﾞﾝ</a:t>
            </a:r>
            <a:r>
              <a:rPr lang="ja-JP" altLang="en-US" sz="1600" b="1" i="0" dirty="0">
                <a:solidFill>
                  <a:srgbClr val="000000"/>
                </a:solidFill>
                <a:effectLst/>
                <a:latin typeface="UD デジタル 教科書体 N-R" panose="02020400000000000000" pitchFamily="17" charset="-128"/>
                <a:ea typeface="UD デジタル 教科書体 N-R" panose="02020400000000000000" pitchFamily="17" charset="-128"/>
              </a:rPr>
              <a:t>「</a:t>
            </a:r>
            <a:r>
              <a:rPr lang="en-US" altLang="ja-JP" sz="1600" b="1" i="0" dirty="0" err="1">
                <a:solidFill>
                  <a:srgbClr val="000000"/>
                </a:solidFill>
                <a:effectLst/>
                <a:latin typeface="UD デジタル 教科書体 N-R" panose="02020400000000000000" pitchFamily="17" charset="-128"/>
                <a:ea typeface="UD デジタル 教科書体 N-R" panose="02020400000000000000" pitchFamily="17" charset="-128"/>
              </a:rPr>
              <a:t>BizClip</a:t>
            </a:r>
            <a:r>
              <a:rPr lang="ja-JP" altLang="en-US" sz="1600" b="1" i="0" dirty="0">
                <a:solidFill>
                  <a:srgbClr val="000000"/>
                </a:solidFill>
                <a:effectLst/>
                <a:latin typeface="UD デジタル 教科書体 N-R" panose="02020400000000000000" pitchFamily="17" charset="-128"/>
                <a:ea typeface="UD デジタル 教科書体 N-R" panose="02020400000000000000" pitchFamily="17" charset="-128"/>
              </a:rPr>
              <a:t>」からの紹介</a:t>
            </a:r>
            <a:r>
              <a:rPr kumimoji="1" lang="ja-JP" altLang="en-US" sz="1600" b="1" dirty="0">
                <a:latin typeface="UD デジタル 教科書体 N-R" panose="02020400000000000000" pitchFamily="17" charset="-128"/>
                <a:ea typeface="UD デジタル 教科書体 N-R" panose="02020400000000000000" pitchFamily="17" charset="-128"/>
              </a:rPr>
              <a:t>　</a:t>
            </a:r>
          </a:p>
        </p:txBody>
      </p:sp>
      <p:sp>
        <p:nvSpPr>
          <p:cNvPr id="5" name="テキスト ボックス 4">
            <a:extLst>
              <a:ext uri="{FF2B5EF4-FFF2-40B4-BE49-F238E27FC236}">
                <a16:creationId xmlns:a16="http://schemas.microsoft.com/office/drawing/2014/main" id="{AECB38A5-5353-DA9C-44F4-9BB421D89234}"/>
              </a:ext>
            </a:extLst>
          </p:cNvPr>
          <p:cNvSpPr txBox="1"/>
          <p:nvPr/>
        </p:nvSpPr>
        <p:spPr>
          <a:xfrm>
            <a:off x="566059" y="1464702"/>
            <a:ext cx="8785858" cy="11726287"/>
          </a:xfrm>
          <a:prstGeom prst="rect">
            <a:avLst/>
          </a:prstGeom>
          <a:noFill/>
        </p:spPr>
        <p:txBody>
          <a:bodyPr wrap="square" rtlCol="0">
            <a:spAutoFit/>
          </a:bodyPr>
          <a:lstStyle/>
          <a:p>
            <a:pPr algn="just"/>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　　</a:t>
            </a:r>
            <a:r>
              <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rPr>
              <a:t>1</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月から、</a:t>
            </a:r>
            <a:r>
              <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rPr>
              <a:t>NHK</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の大河ドラマ「どうする家康」が始まりました。主人公は、タイ　</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sz="1800" dirty="0">
                <a:solidFill>
                  <a:srgbClr val="231815"/>
                </a:solidFill>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トルにある通り徳川家康。松本潤さん演じる家康が、人生で出会う折々の事件、</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sz="1800" dirty="0">
                <a:solidFill>
                  <a:srgbClr val="231815"/>
                </a:solidFill>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出来事の中でどのような判断をしたのかを中心に、話が進んでいきます。</a:t>
            </a:r>
          </a:p>
          <a:p>
            <a:pPr algn="just"/>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　　</a:t>
            </a:r>
            <a:r>
              <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rPr>
              <a:t>2</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月</a:t>
            </a:r>
            <a:r>
              <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rPr>
              <a:t>19</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日に放送された第</a:t>
            </a:r>
            <a:r>
              <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rPr>
              <a:t>7</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回「わしの家」で取り上げられたのは、地元の三河</a:t>
            </a:r>
            <a:r>
              <a:rPr lang="ja-JP" altLang="en-US" sz="1800" dirty="0">
                <a:solidFill>
                  <a:srgbClr val="231815"/>
                </a:solidFill>
                <a:latin typeface="UD デジタル 教科書体 N-R" panose="02020400000000000000" pitchFamily="17" charset="-128"/>
                <a:ea typeface="UD デジタル 教科書体 N-R" panose="02020400000000000000" pitchFamily="17" charset="-128"/>
              </a:rPr>
              <a:t>　　</a:t>
            </a:r>
            <a:endParaRPr lang="en-US" altLang="ja-JP" sz="1800" dirty="0">
              <a:solidFill>
                <a:srgbClr val="231815"/>
              </a:solidFill>
              <a:latin typeface="UD デジタル 教科書体 N-R" panose="02020400000000000000" pitchFamily="17" charset="-128"/>
              <a:ea typeface="UD デジタル 教科書体 N-R" panose="02020400000000000000" pitchFamily="17" charset="-128"/>
            </a:endParaRPr>
          </a:p>
          <a:p>
            <a:pPr algn="just"/>
            <a:r>
              <a:rPr lang="ja-JP" altLang="en-US" b="0" i="0" dirty="0">
                <a:solidFill>
                  <a:srgbClr val="231815"/>
                </a:solidFill>
                <a:effectLst/>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（現・愛知県東部）で起きた一向一揆。家康の三大危機の一つにも数えられてい</a:t>
            </a:r>
            <a:r>
              <a:rPr lang="ja-JP" altLang="en-US" sz="1800" dirty="0">
                <a:solidFill>
                  <a:srgbClr val="231815"/>
                </a:solidFill>
                <a:latin typeface="UD デジタル 教科書体 N-R" panose="02020400000000000000" pitchFamily="17" charset="-128"/>
                <a:ea typeface="UD デジタル 教科書体 N-R" panose="02020400000000000000" pitchFamily="17" charset="-128"/>
              </a:rPr>
              <a:t>　</a:t>
            </a:r>
            <a:endParaRPr lang="en-US" altLang="ja-JP" sz="1800" dirty="0">
              <a:solidFill>
                <a:srgbClr val="231815"/>
              </a:solidFill>
              <a:latin typeface="UD デジタル 教科書体 N-R" panose="02020400000000000000" pitchFamily="17" charset="-128"/>
              <a:ea typeface="UD デジタル 教科書体 N-R" panose="02020400000000000000" pitchFamily="17" charset="-128"/>
            </a:endParaRPr>
          </a:p>
          <a:p>
            <a:pPr algn="just"/>
            <a:r>
              <a:rPr lang="ja-JP" altLang="en-US" b="0" i="0" dirty="0">
                <a:solidFill>
                  <a:srgbClr val="231815"/>
                </a:solidFill>
                <a:effectLst/>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るこの出来事で、家康はどのような判断をしたのでしょう。</a:t>
            </a:r>
          </a:p>
          <a:p>
            <a:pPr algn="just"/>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　</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　　一向一揆が起きた原因については、いくつかの説があります。その頃、寺院に</a:t>
            </a:r>
            <a:r>
              <a:rPr lang="ja-JP" altLang="en-US" sz="1800" dirty="0">
                <a:solidFill>
                  <a:srgbClr val="231815"/>
                </a:solidFill>
                <a:latin typeface="UD デジタル 教科書体 N-R" panose="02020400000000000000" pitchFamily="17" charset="-128"/>
                <a:ea typeface="UD デジタル 教科書体 N-R" panose="02020400000000000000" pitchFamily="17" charset="-128"/>
              </a:rPr>
              <a:t>　</a:t>
            </a:r>
            <a:endParaRPr lang="en-US" altLang="ja-JP" sz="1800" dirty="0">
              <a:solidFill>
                <a:srgbClr val="231815"/>
              </a:solidFill>
              <a:latin typeface="UD デジタル 教科書体 N-R" panose="02020400000000000000" pitchFamily="17" charset="-128"/>
              <a:ea typeface="UD デジタル 教科書体 N-R" panose="02020400000000000000" pitchFamily="17" charset="-128"/>
            </a:endParaRPr>
          </a:p>
          <a:p>
            <a:pPr algn="just"/>
            <a:r>
              <a:rPr lang="ja-JP" altLang="en-US" b="0" i="0" dirty="0">
                <a:solidFill>
                  <a:srgbClr val="231815"/>
                </a:solidFill>
                <a:effectLst/>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は課税や領地への外部権力の立ち入りを拒否できる不入権が認められていました。</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sz="1800" dirty="0">
                <a:solidFill>
                  <a:srgbClr val="231815"/>
                </a:solidFill>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三河にある本證寺に無法者が侵入した際、家康の家臣が寺内に入って捕縛しま</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dirty="0">
                <a:solidFill>
                  <a:srgbClr val="231815"/>
                </a:solidFill>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したが、これが不入権の侵害にあたるとして本證寺側が反発。一揆になったとい</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dirty="0">
                <a:solidFill>
                  <a:srgbClr val="231815"/>
                </a:solidFill>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うのがその一つです。また、同じく三河にある上宮寺に家康の家臣が入り、兵糧</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dirty="0">
                <a:solidFill>
                  <a:srgbClr val="231815"/>
                </a:solidFill>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を奪ったことがきっかけだったという説もあります。</a:t>
            </a:r>
          </a:p>
          <a:p>
            <a:pPr algn="just"/>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　</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　　家康にとって誤算だったのは、家臣から一揆側に付く者が続出したこと。その</a:t>
            </a:r>
            <a:r>
              <a:rPr lang="ja-JP" altLang="en-US" sz="1800" dirty="0">
                <a:solidFill>
                  <a:srgbClr val="231815"/>
                </a:solidFill>
                <a:latin typeface="UD デジタル 教科書体 N-R" panose="02020400000000000000" pitchFamily="17" charset="-128"/>
                <a:ea typeface="UD デジタル 教科書体 N-R" panose="02020400000000000000" pitchFamily="17" charset="-128"/>
              </a:rPr>
              <a:t>　</a:t>
            </a:r>
            <a:endParaRPr lang="en-US" altLang="ja-JP" sz="1800" dirty="0">
              <a:solidFill>
                <a:srgbClr val="231815"/>
              </a:solidFill>
              <a:latin typeface="UD デジタル 教科書体 N-R" panose="02020400000000000000" pitchFamily="17" charset="-128"/>
              <a:ea typeface="UD デジタル 教科書体 N-R" panose="02020400000000000000" pitchFamily="17" charset="-128"/>
            </a:endParaRPr>
          </a:p>
          <a:p>
            <a:pPr algn="just"/>
            <a:r>
              <a:rPr lang="ja-JP" altLang="en-US" b="0" i="0" dirty="0">
                <a:solidFill>
                  <a:srgbClr val="231815"/>
                </a:solidFill>
                <a:effectLst/>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頃、一向宗は三河に多くの門徒を持っており、その中には渡辺守綱、蜂屋貞次、</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sz="1800" dirty="0">
                <a:solidFill>
                  <a:srgbClr val="231815"/>
                </a:solidFill>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本多正信・正重など、家康の家臣が少なからずいたのです。こうした勢力だけで</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sz="1800" dirty="0">
                <a:solidFill>
                  <a:srgbClr val="231815"/>
                </a:solidFill>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なく家康に反感を持っていた国衆などが加わり、家康側と相対しました。</a:t>
            </a:r>
          </a:p>
          <a:p>
            <a:pPr algn="just"/>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　　衝突がいくつかあったあと、年が明け</a:t>
            </a:r>
            <a:r>
              <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rPr>
              <a:t>1564</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年になると戦いが本格化。大久保忠</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sz="1800" dirty="0">
                <a:solidFill>
                  <a:srgbClr val="231815"/>
                </a:solidFill>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勝・忠世が守る上和田のとりでに一揆衆が攻め入った上和田の戦いでは、家康が</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sz="1800" dirty="0">
                <a:solidFill>
                  <a:srgbClr val="231815"/>
                </a:solidFill>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自ら出陣し、被弾するなど、激しい戦闘が繰り広げられました。</a:t>
            </a:r>
          </a:p>
          <a:p>
            <a:pPr algn="just"/>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　　次第に家康側が優勢になり、同年</a:t>
            </a:r>
            <a:r>
              <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rPr>
              <a:t>2</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月、一揆勢は家康に和議を提案しました。</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sz="1800" dirty="0">
                <a:solidFill>
                  <a:srgbClr val="231815"/>
                </a:solidFill>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主な条件は、「一揆を企てた者、加わった者の命を保障する」「寺院については　</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sz="1800" dirty="0">
                <a:solidFill>
                  <a:srgbClr val="231815"/>
                </a:solidFill>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（不入権を持った）以前と同じ状態にする」の二つです。家康はこれを受け入れ、</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sz="1800" dirty="0">
                <a:solidFill>
                  <a:srgbClr val="231815"/>
                </a:solidFill>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一揆は解散しました。しかし、話はこれで終わらなかったのです。</a:t>
            </a:r>
          </a:p>
          <a:p>
            <a:pPr algn="l"/>
            <a:endParaRPr lang="en-US" altLang="ja-JP" sz="1800" b="1"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l"/>
            <a:r>
              <a:rPr lang="ja-JP" altLang="en-US" sz="1800" b="1" i="0" dirty="0">
                <a:solidFill>
                  <a:srgbClr val="231815"/>
                </a:solidFill>
                <a:effectLst/>
                <a:latin typeface="UD デジタル 教科書体 N-R" panose="02020400000000000000" pitchFamily="17" charset="-128"/>
                <a:ea typeface="UD デジタル 教科書体 N-R" panose="02020400000000000000" pitchFamily="17" charset="-128"/>
              </a:rPr>
              <a:t>一揆を企てた寺院に課せられたのは</a:t>
            </a:r>
            <a:r>
              <a:rPr lang="en-US" altLang="ja-JP" sz="1800" b="1" i="0" dirty="0">
                <a:solidFill>
                  <a:srgbClr val="231815"/>
                </a:solidFill>
                <a:effectLst/>
                <a:latin typeface="UD デジタル 教科書体 N-R" panose="02020400000000000000" pitchFamily="17" charset="-128"/>
                <a:ea typeface="UD デジタル 教科書体 N-R" panose="02020400000000000000" pitchFamily="17" charset="-128"/>
              </a:rPr>
              <a:t>……</a:t>
            </a:r>
          </a:p>
          <a:p>
            <a:pPr algn="just"/>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　　家康は、一揆の主な舞台となった寺院に改宗を迫りました。寺院側が「以前と</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sz="1800" dirty="0">
                <a:solidFill>
                  <a:srgbClr val="231815"/>
                </a:solidFill>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同じようにすると言ったではないか」と反発すると、家康は「寺が建つ以前は野</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sz="1800" dirty="0">
                <a:solidFill>
                  <a:srgbClr val="231815"/>
                </a:solidFill>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原であった」と言い放ち、寺院や道場を破却</a:t>
            </a:r>
            <a:r>
              <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rPr>
              <a:t>｡</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一向宗は三河での活動を約</a:t>
            </a:r>
            <a:r>
              <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rPr>
              <a:t>20</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年間</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sz="1800" dirty="0">
                <a:solidFill>
                  <a:srgbClr val="231815"/>
                </a:solidFill>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禁じられてしまいます。</a:t>
            </a:r>
          </a:p>
          <a:p>
            <a:pPr algn="just"/>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　　自らを裏切る形で一揆側に付いた家臣については、厳しい刑に処することなく　</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dirty="0">
                <a:solidFill>
                  <a:srgbClr val="231815"/>
                </a:solidFill>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帰参を許し、寛大な処置を取りました。家康を一度裏切った家臣は、家康に対し</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dirty="0">
                <a:solidFill>
                  <a:srgbClr val="231815"/>
                </a:solidFill>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て負い目を感じていたことは想像に難くありません。また、帰参を許されたこと</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dirty="0">
                <a:solidFill>
                  <a:srgbClr val="231815"/>
                </a:solidFill>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に感謝の念を持っていたであろうことも確かでしょう。その家臣たちは、その後、</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dirty="0">
                <a:solidFill>
                  <a:srgbClr val="231815"/>
                </a:solidFill>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家康を強く支えることになりました。</a:t>
            </a:r>
          </a:p>
          <a:p>
            <a:pPr algn="just"/>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　　何に厳しく当たり、何を寛大に見るべきなのか。この家康の判断、智（ち）の</a:t>
            </a:r>
            <a:endParaRPr lang="en-US" altLang="ja-JP" sz="1800" b="0" i="0" dirty="0">
              <a:solidFill>
                <a:srgbClr val="231815"/>
              </a:solidFill>
              <a:effectLst/>
              <a:latin typeface="UD デジタル 教科書体 N-R" panose="02020400000000000000" pitchFamily="17" charset="-128"/>
              <a:ea typeface="UD デジタル 教科書体 N-R" panose="02020400000000000000" pitchFamily="17" charset="-128"/>
            </a:endParaRPr>
          </a:p>
          <a:p>
            <a:pPr algn="just"/>
            <a:r>
              <a:rPr lang="ja-JP" altLang="en-US" sz="1800" dirty="0">
                <a:solidFill>
                  <a:srgbClr val="231815"/>
                </a:solidFill>
                <a:latin typeface="UD デジタル 教科書体 N-R" panose="02020400000000000000" pitchFamily="17" charset="-128"/>
                <a:ea typeface="UD デジタル 教科書体 N-R" panose="02020400000000000000" pitchFamily="17" charset="-128"/>
              </a:rPr>
              <a:t>　</a:t>
            </a:r>
            <a:r>
              <a:rPr lang="ja-JP" altLang="en-US" sz="1800" b="0" i="0" dirty="0">
                <a:solidFill>
                  <a:srgbClr val="231815"/>
                </a:solidFill>
                <a:effectLst/>
                <a:latin typeface="UD デジタル 教科書体 N-R" panose="02020400000000000000" pitchFamily="17" charset="-128"/>
                <a:ea typeface="UD デジタル 教科書体 N-R" panose="02020400000000000000" pitchFamily="17" charset="-128"/>
              </a:rPr>
              <a:t>巡らせ方には、現代の私たちも学ぶべきことがあるように思われます。</a:t>
            </a:r>
          </a:p>
          <a:p>
            <a:r>
              <a:rPr lang="ja-JP" altLang="en-US" sz="1800" b="1" dirty="0">
                <a:solidFill>
                  <a:srgbClr val="231815"/>
                </a:solidFill>
                <a:latin typeface="UD デジタル 教科書体 N-R" panose="02020400000000000000" pitchFamily="17" charset="-128"/>
                <a:ea typeface="UD デジタル 教科書体 N-R" panose="02020400000000000000" pitchFamily="17" charset="-128"/>
              </a:rPr>
              <a:t>　　　　　　　　　　　　　　　　　　　　　　　　　　　　　２０２３年４月</a:t>
            </a:r>
            <a:endParaRPr lang="ja-JP" altLang="en-US" sz="1800" b="1" i="0" dirty="0">
              <a:solidFill>
                <a:srgbClr val="231815"/>
              </a:solidFill>
              <a:effectLst/>
              <a:latin typeface="UD デジタル 教科書体 N-R" panose="02020400000000000000" pitchFamily="17" charset="-128"/>
              <a:ea typeface="UD デジタル 教科書体 N-R" panose="02020400000000000000" pitchFamily="17" charset="-128"/>
            </a:endParaRPr>
          </a:p>
          <a:p>
            <a:endParaRPr kumimoji="1" lang="ja-JP" altLang="en-US" dirty="0"/>
          </a:p>
        </p:txBody>
      </p:sp>
    </p:spTree>
    <p:extLst>
      <p:ext uri="{BB962C8B-B14F-4D97-AF65-F5344CB8AC3E}">
        <p14:creationId xmlns:p14="http://schemas.microsoft.com/office/powerpoint/2010/main" val="1582097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6468</TotalTime>
  <Words>737</Words>
  <Application>Microsoft Office PowerPoint</Application>
  <PresentationFormat>A3 297x420 mm</PresentationFormat>
  <Paragraphs>44</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UD デジタル 教科書体 N-R</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tsugamura-m@outlook.jp</dc:creator>
  <cp:lastModifiedBy>基文 栂村</cp:lastModifiedBy>
  <cp:revision>620</cp:revision>
  <cp:lastPrinted>2021-12-16T02:47:45Z</cp:lastPrinted>
  <dcterms:created xsi:type="dcterms:W3CDTF">2020-07-17T07:57:07Z</dcterms:created>
  <dcterms:modified xsi:type="dcterms:W3CDTF">2025-06-25T01:31:34Z</dcterms:modified>
</cp:coreProperties>
</file>