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7" r:id="rId4"/>
    <p:sldId id="264" r:id="rId5"/>
    <p:sldId id="265" r:id="rId6"/>
    <p:sldId id="266" r:id="rId7"/>
    <p:sldId id="258" r:id="rId8"/>
    <p:sldId id="259" r:id="rId9"/>
    <p:sldId id="260" r:id="rId10"/>
    <p:sldId id="261" r:id="rId11"/>
    <p:sldId id="262" r:id="rId1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3" autoAdjust="0"/>
    <p:restoredTop sz="94660"/>
  </p:normalViewPr>
  <p:slideViewPr>
    <p:cSldViewPr snapToGrid="0">
      <p:cViewPr varScale="1">
        <p:scale>
          <a:sx n="80" d="100"/>
          <a:sy n="80" d="100"/>
        </p:scale>
        <p:origin x="113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1615FE5-C5A8-4743-B44A-25695236D124}"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17EE168-AC80-4E54-8E66-91F9ACCFA4B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760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615FE5-C5A8-4743-B44A-25695236D124}"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17EE168-AC80-4E54-8E66-91F9ACCFA4BC}" type="slidenum">
              <a:rPr kumimoji="1" lang="ja-JP" altLang="en-US" smtClean="0"/>
              <a:t>‹#›</a:t>
            </a:fld>
            <a:endParaRPr kumimoji="1" lang="ja-JP" altLang="en-US"/>
          </a:p>
        </p:txBody>
      </p:sp>
    </p:spTree>
    <p:extLst>
      <p:ext uri="{BB962C8B-B14F-4D97-AF65-F5344CB8AC3E}">
        <p14:creationId xmlns:p14="http://schemas.microsoft.com/office/powerpoint/2010/main" val="1763229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615FE5-C5A8-4743-B44A-25695236D124}"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17EE168-AC80-4E54-8E66-91F9ACCFA4BC}" type="slidenum">
              <a:rPr kumimoji="1" lang="ja-JP" altLang="en-US" smtClean="0"/>
              <a:t>‹#›</a:t>
            </a:fld>
            <a:endParaRPr kumimoji="1" lang="ja-JP" altLang="en-US"/>
          </a:p>
        </p:txBody>
      </p:sp>
    </p:spTree>
    <p:extLst>
      <p:ext uri="{BB962C8B-B14F-4D97-AF65-F5344CB8AC3E}">
        <p14:creationId xmlns:p14="http://schemas.microsoft.com/office/powerpoint/2010/main" val="3443016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615FE5-C5A8-4743-B44A-25695236D124}"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17EE168-AC80-4E54-8E66-91F9ACCFA4BC}" type="slidenum">
              <a:rPr kumimoji="1" lang="ja-JP" altLang="en-US" smtClean="0"/>
              <a:t>‹#›</a:t>
            </a:fld>
            <a:endParaRPr kumimoji="1" lang="ja-JP" altLang="en-US"/>
          </a:p>
        </p:txBody>
      </p:sp>
    </p:spTree>
    <p:extLst>
      <p:ext uri="{BB962C8B-B14F-4D97-AF65-F5344CB8AC3E}">
        <p14:creationId xmlns:p14="http://schemas.microsoft.com/office/powerpoint/2010/main" val="3210260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1615FE5-C5A8-4743-B44A-25695236D124}"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17EE168-AC80-4E54-8E66-91F9ACCFA4B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382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1615FE5-C5A8-4743-B44A-25695236D124}" type="datetimeFigureOut">
              <a:rPr kumimoji="1" lang="ja-JP" altLang="en-US" smtClean="0"/>
              <a:t>2026/6/8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17EE168-AC80-4E54-8E66-91F9ACCFA4BC}" type="slidenum">
              <a:rPr kumimoji="1" lang="ja-JP" altLang="en-US" smtClean="0"/>
              <a:t>‹#›</a:t>
            </a:fld>
            <a:endParaRPr kumimoji="1" lang="ja-JP" altLang="en-US"/>
          </a:p>
        </p:txBody>
      </p:sp>
    </p:spTree>
    <p:extLst>
      <p:ext uri="{BB962C8B-B14F-4D97-AF65-F5344CB8AC3E}">
        <p14:creationId xmlns:p14="http://schemas.microsoft.com/office/powerpoint/2010/main" val="358888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1615FE5-C5A8-4743-B44A-25695236D124}" type="datetimeFigureOut">
              <a:rPr kumimoji="1" lang="ja-JP" altLang="en-US" smtClean="0"/>
              <a:t>2026/6/8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17EE168-AC80-4E54-8E66-91F9ACCFA4BC}" type="slidenum">
              <a:rPr kumimoji="1" lang="ja-JP" altLang="en-US" smtClean="0"/>
              <a:t>‹#›</a:t>
            </a:fld>
            <a:endParaRPr kumimoji="1" lang="ja-JP" altLang="en-US"/>
          </a:p>
        </p:txBody>
      </p:sp>
    </p:spTree>
    <p:extLst>
      <p:ext uri="{BB962C8B-B14F-4D97-AF65-F5344CB8AC3E}">
        <p14:creationId xmlns:p14="http://schemas.microsoft.com/office/powerpoint/2010/main" val="1109626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1615FE5-C5A8-4743-B44A-25695236D124}" type="datetimeFigureOut">
              <a:rPr kumimoji="1" lang="ja-JP" altLang="en-US" smtClean="0"/>
              <a:t>2026/6/8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17EE168-AC80-4E54-8E66-91F9ACCFA4BC}" type="slidenum">
              <a:rPr kumimoji="1" lang="ja-JP" altLang="en-US" smtClean="0"/>
              <a:t>‹#›</a:t>
            </a:fld>
            <a:endParaRPr kumimoji="1" lang="ja-JP" altLang="en-US"/>
          </a:p>
        </p:txBody>
      </p:sp>
    </p:spTree>
    <p:extLst>
      <p:ext uri="{BB962C8B-B14F-4D97-AF65-F5344CB8AC3E}">
        <p14:creationId xmlns:p14="http://schemas.microsoft.com/office/powerpoint/2010/main" val="167231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1615FE5-C5A8-4743-B44A-25695236D124}" type="datetimeFigureOut">
              <a:rPr kumimoji="1" lang="ja-JP" altLang="en-US" smtClean="0"/>
              <a:t>2026/6/8</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717EE168-AC80-4E54-8E66-91F9ACCFA4BC}" type="slidenum">
              <a:rPr kumimoji="1" lang="ja-JP" altLang="en-US" smtClean="0"/>
              <a:t>‹#›</a:t>
            </a:fld>
            <a:endParaRPr kumimoji="1" lang="ja-JP" altLang="en-US"/>
          </a:p>
        </p:txBody>
      </p:sp>
    </p:spTree>
    <p:extLst>
      <p:ext uri="{BB962C8B-B14F-4D97-AF65-F5344CB8AC3E}">
        <p14:creationId xmlns:p14="http://schemas.microsoft.com/office/powerpoint/2010/main" val="32285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A1615FE5-C5A8-4743-B44A-25695236D124}" type="datetimeFigureOut">
              <a:rPr kumimoji="1" lang="ja-JP" altLang="en-US" smtClean="0"/>
              <a:t>2026/6/8</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17EE168-AC80-4E54-8E66-91F9ACCFA4BC}" type="slidenum">
              <a:rPr kumimoji="1" lang="ja-JP" altLang="en-US" smtClean="0"/>
              <a:t>‹#›</a:t>
            </a:fld>
            <a:endParaRPr kumimoji="1" lang="ja-JP" altLang="en-US"/>
          </a:p>
        </p:txBody>
      </p:sp>
    </p:spTree>
    <p:extLst>
      <p:ext uri="{BB962C8B-B14F-4D97-AF65-F5344CB8AC3E}">
        <p14:creationId xmlns:p14="http://schemas.microsoft.com/office/powerpoint/2010/main" val="2232929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1615FE5-C5A8-4743-B44A-25695236D124}" type="datetimeFigureOut">
              <a:rPr kumimoji="1" lang="ja-JP" altLang="en-US" smtClean="0"/>
              <a:t>2026/6/8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17EE168-AC80-4E54-8E66-91F9ACCFA4BC}" type="slidenum">
              <a:rPr kumimoji="1" lang="ja-JP" altLang="en-US" smtClean="0"/>
              <a:t>‹#›</a:t>
            </a:fld>
            <a:endParaRPr kumimoji="1" lang="ja-JP" altLang="en-US"/>
          </a:p>
        </p:txBody>
      </p:sp>
    </p:spTree>
    <p:extLst>
      <p:ext uri="{BB962C8B-B14F-4D97-AF65-F5344CB8AC3E}">
        <p14:creationId xmlns:p14="http://schemas.microsoft.com/office/powerpoint/2010/main" val="31147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A1615FE5-C5A8-4743-B44A-25695236D124}" type="datetimeFigureOut">
              <a:rPr kumimoji="1" lang="ja-JP" altLang="en-US" smtClean="0"/>
              <a:t>2026/6/8</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717EE168-AC80-4E54-8E66-91F9ACCFA4BC}"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659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F771DC8-769A-117F-6848-B3629B2EEABD}"/>
              </a:ext>
            </a:extLst>
          </p:cNvPr>
          <p:cNvSpPr/>
          <p:nvPr/>
        </p:nvSpPr>
        <p:spPr>
          <a:xfrm>
            <a:off x="1001615" y="4543569"/>
            <a:ext cx="8598093" cy="1077218"/>
          </a:xfrm>
          <a:prstGeom prst="rect">
            <a:avLst/>
          </a:prstGeom>
          <a:noFill/>
        </p:spPr>
        <p:txBody>
          <a:bodyPr wrap="square" lIns="91440" tIns="45720" rIns="91440" bIns="45720">
            <a:spAutoFit/>
          </a:bodyPr>
          <a:lstStyle/>
          <a:p>
            <a:pPr algn="ctr"/>
            <a:r>
              <a:rPr lang="ja-JP" alt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遺産分割協議後に他の相続人が死亡して相続人が一人になってしまった場合の相続登記手続き</a:t>
            </a:r>
          </a:p>
        </p:txBody>
      </p:sp>
      <p:sp>
        <p:nvSpPr>
          <p:cNvPr id="2" name="正方形/長方形 1">
            <a:extLst>
              <a:ext uri="{FF2B5EF4-FFF2-40B4-BE49-F238E27FC236}">
                <a16:creationId xmlns:a16="http://schemas.microsoft.com/office/drawing/2014/main" id="{03126844-20BF-5C2D-86CF-8D391371896F}"/>
              </a:ext>
            </a:extLst>
          </p:cNvPr>
          <p:cNvSpPr/>
          <p:nvPr/>
        </p:nvSpPr>
        <p:spPr>
          <a:xfrm>
            <a:off x="686447" y="2129135"/>
            <a:ext cx="8533105" cy="923330"/>
          </a:xfrm>
          <a:prstGeom prst="rect">
            <a:avLst/>
          </a:prstGeom>
          <a:noFill/>
        </p:spPr>
        <p:txBody>
          <a:bodyPr wrap="none" lIns="91440" tIns="45720" rIns="91440" bIns="45720">
            <a:spAutoFit/>
          </a:bodyPr>
          <a:lstStyle/>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一人遺産分割協議の有効性</a:t>
            </a:r>
          </a:p>
        </p:txBody>
      </p:sp>
      <p:pic>
        <p:nvPicPr>
          <p:cNvPr id="3" name="録音したサウンド">
            <a:hlinkClick r:id="" action="ppaction://media"/>
            <a:extLst>
              <a:ext uri="{FF2B5EF4-FFF2-40B4-BE49-F238E27FC236}">
                <a16:creationId xmlns:a16="http://schemas.microsoft.com/office/drawing/2014/main" id="{7E4E233D-A4D7-0A5D-789A-A9AB6D28FF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04580" y="3429000"/>
            <a:ext cx="487363" cy="487363"/>
          </a:xfrm>
          <a:prstGeom prst="rect">
            <a:avLst/>
          </a:prstGeom>
        </p:spPr>
      </p:pic>
    </p:spTree>
    <p:extLst>
      <p:ext uri="{BB962C8B-B14F-4D97-AF65-F5344CB8AC3E}">
        <p14:creationId xmlns:p14="http://schemas.microsoft.com/office/powerpoint/2010/main" val="238890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07B44C7-F56D-E096-47AC-8C0FB6E43F99}"/>
              </a:ext>
            </a:extLst>
          </p:cNvPr>
          <p:cNvSpPr txBox="1"/>
          <p:nvPr/>
        </p:nvSpPr>
        <p:spPr>
          <a:xfrm>
            <a:off x="209550" y="295275"/>
            <a:ext cx="9486900" cy="5274457"/>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３．生前に遺産分割協議をしていない場合</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本件ケースが認められるのは、母親が生前に最終相続人の子と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遺産分割協議していた場合に限られます。そのような事実がない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場合には、本件のような扱いは認められていません。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したがって、生前に遺産分割協議をしていない場合には、母親</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の持分</a:t>
            </a:r>
            <a:r>
              <a:rPr kumimoji="1" lang="en-US" altLang="ja-JP" sz="2400" dirty="0">
                <a:latin typeface="UD デジタル 教科書体 N-R" panose="02020400000000000000" pitchFamily="17" charset="-128"/>
                <a:ea typeface="UD デジタル 教科書体 N-R" panose="02020400000000000000" pitchFamily="17" charset="-128"/>
              </a:rPr>
              <a:t>1/2</a:t>
            </a:r>
            <a:r>
              <a:rPr kumimoji="1" lang="ja-JP" altLang="en-US" sz="2400" dirty="0">
                <a:latin typeface="UD デジタル 教科書体 N-R" panose="02020400000000000000" pitchFamily="17" charset="-128"/>
                <a:ea typeface="UD デジタル 教科書体 N-R" panose="02020400000000000000" pitchFamily="17" charset="-128"/>
              </a:rPr>
              <a:t>、子の持分</a:t>
            </a:r>
            <a:r>
              <a:rPr kumimoji="1" lang="en-US" altLang="ja-JP" sz="2400" dirty="0">
                <a:latin typeface="UD デジタル 教科書体 N-R" panose="02020400000000000000" pitchFamily="17" charset="-128"/>
                <a:ea typeface="UD デジタル 教科書体 N-R" panose="02020400000000000000" pitchFamily="17" charset="-128"/>
              </a:rPr>
              <a:t>1/2</a:t>
            </a:r>
            <a:r>
              <a:rPr kumimoji="1" lang="ja-JP" altLang="en-US" sz="2400" dirty="0">
                <a:latin typeface="UD デジタル 教科書体 N-R" panose="02020400000000000000" pitchFamily="17" charset="-128"/>
                <a:ea typeface="UD デジタル 教科書体 N-R" panose="02020400000000000000" pitchFamily="17" charset="-128"/>
              </a:rPr>
              <a:t>とする法定相続分による相続登記をした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後、母親の持分全部移転による相続登記をしなければならないと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とするのが法務局の扱いです（</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登記研究</a:t>
            </a:r>
            <a:r>
              <a:rPr kumimoji="1" lang="en-US" altLang="ja-JP" sz="2400" dirty="0">
                <a:latin typeface="UD デジタル 教科書体 N-R" panose="02020400000000000000" pitchFamily="17" charset="-128"/>
                <a:ea typeface="UD デジタル 教科書体 N-R" panose="02020400000000000000" pitchFamily="17" charset="-128"/>
              </a:rPr>
              <a:t>』758</a:t>
            </a:r>
            <a:r>
              <a:rPr kumimoji="1" lang="ja-JP" altLang="en-US" sz="2400" dirty="0">
                <a:latin typeface="UD デジタル 教科書体 N-R" panose="02020400000000000000" pitchFamily="17" charset="-128"/>
                <a:ea typeface="UD デジタル 教科書体 N-R" panose="02020400000000000000" pitchFamily="17" charset="-128"/>
              </a:rPr>
              <a:t>号質疑応答、同</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759</a:t>
            </a:r>
            <a:r>
              <a:rPr kumimoji="1" lang="ja-JP" altLang="en-US" sz="2400" dirty="0">
                <a:latin typeface="UD デジタル 教科書体 N-R" panose="02020400000000000000" pitchFamily="17" charset="-128"/>
                <a:ea typeface="UD デジタル 教科書体 N-R" panose="02020400000000000000" pitchFamily="17" charset="-128"/>
              </a:rPr>
              <a:t>号「カウンター相談」）。</a:t>
            </a:r>
          </a:p>
        </p:txBody>
      </p:sp>
      <p:pic>
        <p:nvPicPr>
          <p:cNvPr id="3" name="録音したサウンド">
            <a:hlinkClick r:id="" action="ppaction://media"/>
            <a:extLst>
              <a:ext uri="{FF2B5EF4-FFF2-40B4-BE49-F238E27FC236}">
                <a16:creationId xmlns:a16="http://schemas.microsoft.com/office/drawing/2014/main" id="{930952C7-A2BB-B61F-4372-93512A3D46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80300" y="431800"/>
            <a:ext cx="487363" cy="487363"/>
          </a:xfrm>
          <a:prstGeom prst="rect">
            <a:avLst/>
          </a:prstGeom>
        </p:spPr>
      </p:pic>
    </p:spTree>
    <p:extLst>
      <p:ext uri="{BB962C8B-B14F-4D97-AF65-F5344CB8AC3E}">
        <p14:creationId xmlns:p14="http://schemas.microsoft.com/office/powerpoint/2010/main" val="3063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E7DF6E-F068-B4B3-109F-210F55B69E28}"/>
              </a:ext>
            </a:extLst>
          </p:cNvPr>
          <p:cNvSpPr txBox="1"/>
          <p:nvPr/>
        </p:nvSpPr>
        <p:spPr>
          <a:xfrm>
            <a:off x="666750" y="419100"/>
            <a:ext cx="8943975" cy="3920240"/>
          </a:xfrm>
          <a:prstGeom prst="rect">
            <a:avLst/>
          </a:prstGeom>
          <a:noFill/>
        </p:spPr>
        <p:txBody>
          <a:bodyPr wrap="square" rtlCol="0">
            <a:spAutoFit/>
          </a:bodyPr>
          <a:lstStyle/>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この場合、子が母親と父親の相続人として、</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人で遺産分割</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協議をしても認められないようです。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法務局の考え方としては、母親が死亡したときに、父親の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遺産に関わる遺産共有状態は解消されているのであるから、</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a:latin typeface="UD デジタル 教科書体 N-R" panose="02020400000000000000" pitchFamily="17" charset="-128"/>
                <a:ea typeface="UD デジタル 教科書体 N-R" panose="02020400000000000000" pitchFamily="17" charset="-128"/>
              </a:rPr>
              <a:t>　遺産分割できる</a:t>
            </a:r>
            <a:r>
              <a:rPr kumimoji="1" lang="ja-JP" altLang="en-US" sz="2400" dirty="0">
                <a:latin typeface="UD デジタル 教科書体 N-R" panose="02020400000000000000" pitchFamily="17" charset="-128"/>
                <a:ea typeface="UD デジタル 教科書体 N-R" panose="02020400000000000000" pitchFamily="17" charset="-128"/>
              </a:rPr>
              <a:t>前提が存在しない、つまり、</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人では遺産分割</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協議が成立しないことを理由としているようです。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（参考：東京地方裁判所平成</a:t>
            </a:r>
            <a:r>
              <a:rPr kumimoji="1" lang="en-US" altLang="ja-JP" sz="2400" dirty="0">
                <a:latin typeface="UD デジタル 教科書体 N-R" panose="02020400000000000000" pitchFamily="17" charset="-128"/>
                <a:ea typeface="UD デジタル 教科書体 N-R" panose="02020400000000000000" pitchFamily="17" charset="-128"/>
              </a:rPr>
              <a:t>26</a:t>
            </a:r>
            <a:r>
              <a:rPr kumimoji="1" lang="ja-JP" altLang="en-US" sz="2400" dirty="0">
                <a:latin typeface="UD デジタル 教科書体 N-R" panose="02020400000000000000" pitchFamily="17" charset="-128"/>
                <a:ea typeface="UD デジタル 教科書体 N-R" panose="02020400000000000000" pitchFamily="17" charset="-128"/>
              </a:rPr>
              <a:t>年</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月</a:t>
            </a:r>
            <a:r>
              <a:rPr kumimoji="1" lang="en-US" altLang="ja-JP" sz="2400" dirty="0">
                <a:latin typeface="UD デジタル 教科書体 N-R" panose="02020400000000000000" pitchFamily="17" charset="-128"/>
                <a:ea typeface="UD デジタル 教科書体 N-R" panose="02020400000000000000" pitchFamily="17" charset="-128"/>
              </a:rPr>
              <a:t>13</a:t>
            </a:r>
            <a:r>
              <a:rPr kumimoji="1" lang="ja-JP" altLang="en-US" sz="2400" dirty="0">
                <a:latin typeface="UD デジタル 教科書体 N-R" panose="02020400000000000000" pitchFamily="17" charset="-128"/>
                <a:ea typeface="UD デジタル 教科書体 N-R" panose="02020400000000000000" pitchFamily="17" charset="-128"/>
              </a:rPr>
              <a:t>日判決）</a:t>
            </a:r>
          </a:p>
        </p:txBody>
      </p:sp>
      <p:pic>
        <p:nvPicPr>
          <p:cNvPr id="3" name="録音したサウンド">
            <a:hlinkClick r:id="" action="ppaction://media"/>
            <a:extLst>
              <a:ext uri="{FF2B5EF4-FFF2-40B4-BE49-F238E27FC236}">
                <a16:creationId xmlns:a16="http://schemas.microsoft.com/office/drawing/2014/main" id="{A4EFD411-DBAF-28C3-A3CC-A62CA4B98F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025" y="1069975"/>
            <a:ext cx="487363" cy="487363"/>
          </a:xfrm>
          <a:prstGeom prst="rect">
            <a:avLst/>
          </a:prstGeom>
        </p:spPr>
      </p:pic>
    </p:spTree>
    <p:extLst>
      <p:ext uri="{BB962C8B-B14F-4D97-AF65-F5344CB8AC3E}">
        <p14:creationId xmlns:p14="http://schemas.microsoft.com/office/powerpoint/2010/main" val="305625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DC70A17-6D1C-8153-F994-29CC096A7A1C}"/>
              </a:ext>
            </a:extLst>
          </p:cNvPr>
          <p:cNvSpPr txBox="1"/>
          <p:nvPr/>
        </p:nvSpPr>
        <p:spPr>
          <a:xfrm>
            <a:off x="247650" y="257175"/>
            <a:ext cx="9525000" cy="5459123"/>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１．一人遺産分割協議とは</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複数の相続人による遺産分割協議が必要であるにも関わらず、</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相続人が死亡した結果、最終的に残った相続人一人だけで遺産　　</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分割が成立したかのように主張して登記を行おうとした場合を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言います。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このような数次相続の場合、中間相続人（死亡した相続人）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を除いて、被相続人から直接最終相続人に登記手続き（中間省</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略登記）ができるかという課題があります。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中間省略登記ができれば、登記申請の手間を省けること及び</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登録免許税を節約できるといメリットがあります。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4D47E8BE-48B8-553B-6A87-A3AB4BA7CA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37150" y="174625"/>
            <a:ext cx="487363" cy="487363"/>
          </a:xfrm>
          <a:prstGeom prst="rect">
            <a:avLst/>
          </a:prstGeom>
        </p:spPr>
      </p:pic>
    </p:spTree>
    <p:extLst>
      <p:ext uri="{BB962C8B-B14F-4D97-AF65-F5344CB8AC3E}">
        <p14:creationId xmlns:p14="http://schemas.microsoft.com/office/powerpoint/2010/main" val="425473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12A7C3-DC49-855C-A3DA-C02A7BF5B947}"/>
              </a:ext>
            </a:extLst>
          </p:cNvPr>
          <p:cNvSpPr txBox="1"/>
          <p:nvPr/>
        </p:nvSpPr>
        <p:spPr>
          <a:xfrm>
            <a:off x="619125" y="200025"/>
            <a:ext cx="9105900" cy="6136232"/>
          </a:xfrm>
          <a:prstGeom prst="rect">
            <a:avLst/>
          </a:prstGeom>
          <a:noFill/>
        </p:spPr>
        <p:txBody>
          <a:bodyPr wrap="square" rtlCol="0">
            <a:spAutoFit/>
          </a:bodyPr>
          <a:lstStyle/>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数次相続で中間省略登記が認められる条件として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①　中間の相続人が最初から一人であった場合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②　中間の相続人が複数名いたが、相続放棄や遺産分割協議</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などでその中の一人が相続した場合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最終相続人が</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人になった場合の中間省略登記については、当　</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初は肯定的であったが、近年「登記研究</a:t>
            </a:r>
            <a:r>
              <a:rPr kumimoji="1" lang="en-US" altLang="ja-JP" sz="2400" dirty="0">
                <a:latin typeface="UD デジタル 教科書体 N-R" panose="02020400000000000000" pitchFamily="17" charset="-128"/>
                <a:ea typeface="UD デジタル 教科書体 N-R" panose="02020400000000000000" pitchFamily="17" charset="-128"/>
              </a:rPr>
              <a:t>758</a:t>
            </a:r>
            <a:r>
              <a:rPr kumimoji="1" lang="ja-JP" altLang="en-US" sz="2400" dirty="0">
                <a:latin typeface="UD デジタル 教科書体 N-R" panose="02020400000000000000" pitchFamily="17" charset="-128"/>
                <a:ea typeface="UD デジタル 教科書体 N-R" panose="02020400000000000000" pitchFamily="17" charset="-128"/>
              </a:rPr>
              <a:t>号：</a:t>
            </a:r>
            <a:r>
              <a:rPr kumimoji="1" lang="en-US" altLang="ja-JP" sz="2400" dirty="0">
                <a:latin typeface="UD デジタル 教科書体 N-R" panose="02020400000000000000" pitchFamily="17" charset="-128"/>
                <a:ea typeface="UD デジタル 教科書体 N-R" panose="02020400000000000000" pitchFamily="17" charset="-128"/>
              </a:rPr>
              <a:t>H23</a:t>
            </a:r>
            <a:r>
              <a:rPr kumimoji="1" lang="ja-JP" altLang="en-US" sz="2400" dirty="0">
                <a:latin typeface="UD デジタル 教科書体 N-R" panose="02020400000000000000" pitchFamily="17" charset="-128"/>
                <a:ea typeface="UD デジタル 教科書体 N-R" panose="02020400000000000000" pitchFamily="17" charset="-128"/>
              </a:rPr>
              <a:t>年</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月号」、　</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「東京地裁判決</a:t>
            </a:r>
            <a:r>
              <a:rPr kumimoji="1" lang="en-US" altLang="ja-JP" sz="2400" dirty="0">
                <a:latin typeface="UD デジタル 教科書体 N-R" panose="02020400000000000000" pitchFamily="17" charset="-128"/>
                <a:ea typeface="UD デジタル 教科書体 N-R" panose="02020400000000000000" pitchFamily="17" charset="-128"/>
              </a:rPr>
              <a:t>H26.3.13</a:t>
            </a:r>
            <a:r>
              <a:rPr kumimoji="1" lang="ja-JP" altLang="en-US" sz="2400" dirty="0">
                <a:latin typeface="UD デジタル 教科書体 N-R" panose="02020400000000000000" pitchFamily="17" charset="-128"/>
                <a:ea typeface="UD デジタル 教科書体 N-R" panose="02020400000000000000" pitchFamily="17" charset="-128"/>
              </a:rPr>
              <a:t>」及び「法務省通達</a:t>
            </a:r>
            <a:r>
              <a:rPr kumimoji="1" lang="en-US" altLang="ja-JP" sz="2400" dirty="0">
                <a:latin typeface="UD デジタル 教科書体 N-R" panose="02020400000000000000" pitchFamily="17" charset="-128"/>
                <a:ea typeface="UD デジタル 教科書体 N-R" panose="02020400000000000000" pitchFamily="17" charset="-128"/>
              </a:rPr>
              <a:t>H28.3.2</a:t>
            </a:r>
            <a:r>
              <a:rPr kumimoji="1" lang="ja-JP" altLang="en-US" sz="2400" dirty="0">
                <a:latin typeface="UD デジタル 教科書体 N-R" panose="02020400000000000000" pitchFamily="17" charset="-128"/>
                <a:ea typeface="UD デジタル 教科書体 N-R" panose="02020400000000000000" pitchFamily="17" charset="-128"/>
              </a:rPr>
              <a:t>」等によ</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り原則否定されています。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登研・通達によれば、例外的に被相続人死亡により相続が開</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始された後、相続人全員の遺産分割協議が成立していれば、中</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間相続登記が可能とされています。　</a:t>
            </a:r>
          </a:p>
        </p:txBody>
      </p:sp>
      <p:pic>
        <p:nvPicPr>
          <p:cNvPr id="3" name="録音したサウンド">
            <a:hlinkClick r:id="" action="ppaction://media"/>
            <a:extLst>
              <a:ext uri="{FF2B5EF4-FFF2-40B4-BE49-F238E27FC236}">
                <a16:creationId xmlns:a16="http://schemas.microsoft.com/office/drawing/2014/main" id="{7D9418CC-1B5E-7B95-4258-3C82015166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61350" y="278061"/>
            <a:ext cx="487363" cy="487363"/>
          </a:xfrm>
          <a:prstGeom prst="rect">
            <a:avLst/>
          </a:prstGeom>
        </p:spPr>
      </p:pic>
    </p:spTree>
    <p:extLst>
      <p:ext uri="{BB962C8B-B14F-4D97-AF65-F5344CB8AC3E}">
        <p14:creationId xmlns:p14="http://schemas.microsoft.com/office/powerpoint/2010/main" val="161532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FCB633F-19AB-46B6-2E2C-08EEB920E8FB}"/>
              </a:ext>
            </a:extLst>
          </p:cNvPr>
          <p:cNvSpPr txBox="1"/>
          <p:nvPr/>
        </p:nvSpPr>
        <p:spPr>
          <a:xfrm>
            <a:off x="323850" y="323850"/>
            <a:ext cx="9334500" cy="596253"/>
          </a:xfrm>
          <a:prstGeom prst="rect">
            <a:avLst/>
          </a:prstGeom>
          <a:noFill/>
        </p:spPr>
        <p:txBody>
          <a:bodyPr wrap="square" rtlCol="0">
            <a:spAutoFit/>
          </a:bodyPr>
          <a:lstStyle/>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１</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１．最終相続人が１人の場合、中間省略登記ができるのか</a:t>
            </a:r>
          </a:p>
        </p:txBody>
      </p:sp>
      <p:sp>
        <p:nvSpPr>
          <p:cNvPr id="9" name="正方形/長方形 8">
            <a:extLst>
              <a:ext uri="{FF2B5EF4-FFF2-40B4-BE49-F238E27FC236}">
                <a16:creationId xmlns:a16="http://schemas.microsoft.com/office/drawing/2014/main" id="{74D99AEB-7B11-E92F-0A3A-8075FF874D60}"/>
              </a:ext>
            </a:extLst>
          </p:cNvPr>
          <p:cNvSpPr/>
          <p:nvPr/>
        </p:nvSpPr>
        <p:spPr>
          <a:xfrm>
            <a:off x="466725" y="1057275"/>
            <a:ext cx="1743075" cy="533400"/>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tIns="18000" bIns="18000" rtlCol="0" anchor="ctr"/>
          <a:lstStyle/>
          <a:p>
            <a:pPr algn="ctr"/>
            <a:r>
              <a:rPr kumimoji="1" lang="ja-JP" altLang="en-US" dirty="0">
                <a:solidFill>
                  <a:schemeClr val="tx1"/>
                </a:solidFill>
              </a:rPr>
              <a:t>夫　亡Ａ</a:t>
            </a:r>
            <a:endParaRPr kumimoji="1" lang="en-US" altLang="ja-JP" dirty="0">
              <a:solidFill>
                <a:schemeClr val="tx1"/>
              </a:solidFill>
            </a:endParaRPr>
          </a:p>
          <a:p>
            <a:pPr algn="ctr"/>
            <a:r>
              <a:rPr kumimoji="1" lang="en-US" altLang="ja-JP" sz="1400" b="1" dirty="0">
                <a:solidFill>
                  <a:schemeClr val="tx1"/>
                </a:solidFill>
              </a:rPr>
              <a:t>(</a:t>
            </a:r>
            <a:r>
              <a:rPr kumimoji="1" lang="ja-JP" altLang="en-US" sz="1400" b="1" dirty="0">
                <a:solidFill>
                  <a:schemeClr val="tx1"/>
                </a:solidFill>
              </a:rPr>
              <a:t>平成</a:t>
            </a:r>
            <a:r>
              <a:rPr kumimoji="1" lang="en-US" altLang="ja-JP" sz="1400" b="1" dirty="0">
                <a:solidFill>
                  <a:schemeClr val="tx1"/>
                </a:solidFill>
              </a:rPr>
              <a:t>16</a:t>
            </a:r>
            <a:r>
              <a:rPr kumimoji="1" lang="ja-JP" altLang="en-US" sz="1400" b="1" dirty="0">
                <a:solidFill>
                  <a:schemeClr val="tx1"/>
                </a:solidFill>
              </a:rPr>
              <a:t>年</a:t>
            </a:r>
            <a:r>
              <a:rPr kumimoji="1" lang="en-US" altLang="ja-JP" sz="1400" b="1" dirty="0">
                <a:solidFill>
                  <a:schemeClr val="tx1"/>
                </a:solidFill>
              </a:rPr>
              <a:t>6</a:t>
            </a:r>
            <a:r>
              <a:rPr kumimoji="1" lang="ja-JP" altLang="en-US" sz="1400" b="1" dirty="0">
                <a:solidFill>
                  <a:schemeClr val="tx1"/>
                </a:solidFill>
              </a:rPr>
              <a:t>月死亡</a:t>
            </a:r>
            <a:r>
              <a:rPr kumimoji="1" lang="en-US" altLang="ja-JP" sz="1400" b="1" dirty="0">
                <a:solidFill>
                  <a:schemeClr val="tx1"/>
                </a:solidFill>
              </a:rPr>
              <a:t>)</a:t>
            </a:r>
          </a:p>
        </p:txBody>
      </p:sp>
      <p:sp>
        <p:nvSpPr>
          <p:cNvPr id="10" name="正方形/長方形 9">
            <a:extLst>
              <a:ext uri="{FF2B5EF4-FFF2-40B4-BE49-F238E27FC236}">
                <a16:creationId xmlns:a16="http://schemas.microsoft.com/office/drawing/2014/main" id="{175ADB0B-9EFA-7359-D12E-28BC309CE897}"/>
              </a:ext>
            </a:extLst>
          </p:cNvPr>
          <p:cNvSpPr/>
          <p:nvPr/>
        </p:nvSpPr>
        <p:spPr>
          <a:xfrm>
            <a:off x="2714625" y="1076325"/>
            <a:ext cx="1743075" cy="533400"/>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tIns="18000" bIns="18000" rtlCol="0" anchor="ctr"/>
          <a:lstStyle/>
          <a:p>
            <a:pPr algn="ctr"/>
            <a:r>
              <a:rPr kumimoji="1" lang="ja-JP" altLang="en-US" dirty="0">
                <a:solidFill>
                  <a:schemeClr val="tx1"/>
                </a:solidFill>
              </a:rPr>
              <a:t>妻　亡Ｂ</a:t>
            </a:r>
            <a:endParaRPr kumimoji="1" lang="en-US" altLang="ja-JP" dirty="0">
              <a:solidFill>
                <a:schemeClr val="tx1"/>
              </a:solidFill>
            </a:endParaRPr>
          </a:p>
          <a:p>
            <a:pPr algn="ctr"/>
            <a:r>
              <a:rPr kumimoji="1" lang="en-US" altLang="ja-JP" sz="1400" b="1" dirty="0">
                <a:solidFill>
                  <a:schemeClr val="tx1"/>
                </a:solidFill>
              </a:rPr>
              <a:t>(</a:t>
            </a:r>
            <a:r>
              <a:rPr kumimoji="1" lang="ja-JP" altLang="en-US" sz="1400" b="1" dirty="0">
                <a:solidFill>
                  <a:schemeClr val="tx1"/>
                </a:solidFill>
              </a:rPr>
              <a:t>平成</a:t>
            </a:r>
            <a:r>
              <a:rPr kumimoji="1" lang="en-US" altLang="ja-JP" sz="1400" b="1" dirty="0">
                <a:solidFill>
                  <a:schemeClr val="tx1"/>
                </a:solidFill>
              </a:rPr>
              <a:t>24</a:t>
            </a:r>
            <a:r>
              <a:rPr kumimoji="1" lang="ja-JP" altLang="en-US" sz="1400" b="1" dirty="0">
                <a:solidFill>
                  <a:schemeClr val="tx1"/>
                </a:solidFill>
              </a:rPr>
              <a:t>年</a:t>
            </a:r>
            <a:r>
              <a:rPr kumimoji="1" lang="en-US" altLang="ja-JP" sz="1400" b="1" dirty="0">
                <a:solidFill>
                  <a:schemeClr val="tx1"/>
                </a:solidFill>
              </a:rPr>
              <a:t>3</a:t>
            </a:r>
            <a:r>
              <a:rPr kumimoji="1" lang="ja-JP" altLang="en-US" sz="1400" b="1" dirty="0">
                <a:solidFill>
                  <a:schemeClr val="tx1"/>
                </a:solidFill>
              </a:rPr>
              <a:t>月死亡</a:t>
            </a:r>
            <a:r>
              <a:rPr kumimoji="1" lang="en-US" altLang="ja-JP" sz="1400" b="1" dirty="0">
                <a:solidFill>
                  <a:schemeClr val="tx1"/>
                </a:solidFill>
              </a:rPr>
              <a:t>)</a:t>
            </a:r>
          </a:p>
        </p:txBody>
      </p:sp>
      <p:cxnSp>
        <p:nvCxnSpPr>
          <p:cNvPr id="12" name="直線コネクタ 11">
            <a:extLst>
              <a:ext uri="{FF2B5EF4-FFF2-40B4-BE49-F238E27FC236}">
                <a16:creationId xmlns:a16="http://schemas.microsoft.com/office/drawing/2014/main" id="{EFEA17A8-171D-8C49-069D-614A8E384FDC}"/>
              </a:ext>
            </a:extLst>
          </p:cNvPr>
          <p:cNvCxnSpPr>
            <a:cxnSpLocks/>
            <a:stCxn id="9" idx="3"/>
          </p:cNvCxnSpPr>
          <p:nvPr/>
        </p:nvCxnSpPr>
        <p:spPr>
          <a:xfrm>
            <a:off x="2209800" y="1323975"/>
            <a:ext cx="504825" cy="0"/>
          </a:xfrm>
          <a:prstGeom prst="line">
            <a:avLst/>
          </a:prstGeom>
          <a:ln w="22225">
            <a:solidFill>
              <a:schemeClr val="tx1"/>
            </a:solidFill>
          </a:ln>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58DF4432-8257-C6D3-0C30-A96D134BFD67}"/>
              </a:ext>
            </a:extLst>
          </p:cNvPr>
          <p:cNvCxnSpPr>
            <a:cxnSpLocks/>
          </p:cNvCxnSpPr>
          <p:nvPr/>
        </p:nvCxnSpPr>
        <p:spPr>
          <a:xfrm>
            <a:off x="2200275" y="1371600"/>
            <a:ext cx="514350" cy="0"/>
          </a:xfrm>
          <a:prstGeom prst="line">
            <a:avLst/>
          </a:prstGeom>
          <a:ln w="22225">
            <a:solidFill>
              <a:schemeClr val="tx1"/>
            </a:solidFill>
          </a:ln>
        </p:spPr>
        <p:style>
          <a:lnRef idx="1">
            <a:schemeClr val="dk1"/>
          </a:lnRef>
          <a:fillRef idx="0">
            <a:schemeClr val="dk1"/>
          </a:fillRef>
          <a:effectRef idx="0">
            <a:schemeClr val="dk1"/>
          </a:effectRef>
          <a:fontRef idx="minor">
            <a:schemeClr val="tx1"/>
          </a:fontRef>
        </p:style>
      </p:cxnSp>
      <p:cxnSp>
        <p:nvCxnSpPr>
          <p:cNvPr id="15" name="コネクタ: カギ線 14">
            <a:extLst>
              <a:ext uri="{FF2B5EF4-FFF2-40B4-BE49-F238E27FC236}">
                <a16:creationId xmlns:a16="http://schemas.microsoft.com/office/drawing/2014/main" id="{8BAC0CE6-2026-9E48-3A38-6258C162C8C5}"/>
              </a:ext>
            </a:extLst>
          </p:cNvPr>
          <p:cNvCxnSpPr>
            <a:cxnSpLocks/>
          </p:cNvCxnSpPr>
          <p:nvPr/>
        </p:nvCxnSpPr>
        <p:spPr>
          <a:xfrm rot="16200000" flipH="1">
            <a:off x="2046287" y="1804988"/>
            <a:ext cx="888998" cy="2"/>
          </a:xfrm>
          <a:prstGeom prst="bentConnector3">
            <a:avLst/>
          </a:prstGeom>
          <a:ln w="25400"/>
        </p:spPr>
        <p:style>
          <a:lnRef idx="1">
            <a:schemeClr val="dk1"/>
          </a:lnRef>
          <a:fillRef idx="0">
            <a:schemeClr val="dk1"/>
          </a:fillRef>
          <a:effectRef idx="0">
            <a:schemeClr val="dk1"/>
          </a:effectRef>
          <a:fontRef idx="minor">
            <a:schemeClr val="tx1"/>
          </a:fontRef>
        </p:style>
      </p:cxnSp>
      <p:sp>
        <p:nvSpPr>
          <p:cNvPr id="18" name="正方形/長方形 17">
            <a:extLst>
              <a:ext uri="{FF2B5EF4-FFF2-40B4-BE49-F238E27FC236}">
                <a16:creationId xmlns:a16="http://schemas.microsoft.com/office/drawing/2014/main" id="{C25BFDF8-B4DA-E34A-B433-987674FCC9FC}"/>
              </a:ext>
            </a:extLst>
          </p:cNvPr>
          <p:cNvSpPr/>
          <p:nvPr/>
        </p:nvSpPr>
        <p:spPr>
          <a:xfrm>
            <a:off x="1657350" y="2238375"/>
            <a:ext cx="1733545" cy="5334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18000" bIns="18000" rtlCol="0" anchor="ctr"/>
          <a:lstStyle/>
          <a:p>
            <a:pPr algn="ctr">
              <a:lnSpc>
                <a:spcPct val="150000"/>
              </a:lnSpc>
            </a:pPr>
            <a:r>
              <a:rPr kumimoji="1" lang="ja-JP" altLang="en-US" dirty="0">
                <a:solidFill>
                  <a:schemeClr val="tx1"/>
                </a:solidFill>
              </a:rPr>
              <a:t>長男　Ｃ</a:t>
            </a:r>
            <a:endParaRPr kumimoji="1" lang="en-US" altLang="ja-JP" dirty="0">
              <a:solidFill>
                <a:schemeClr val="tx1"/>
              </a:solidFill>
            </a:endParaRPr>
          </a:p>
        </p:txBody>
      </p:sp>
      <p:sp>
        <p:nvSpPr>
          <p:cNvPr id="19" name="テキスト ボックス 18">
            <a:extLst>
              <a:ext uri="{FF2B5EF4-FFF2-40B4-BE49-F238E27FC236}">
                <a16:creationId xmlns:a16="http://schemas.microsoft.com/office/drawing/2014/main" id="{5D086718-BBC6-AE5F-2953-5170B57A72F9}"/>
              </a:ext>
            </a:extLst>
          </p:cNvPr>
          <p:cNvSpPr txBox="1"/>
          <p:nvPr/>
        </p:nvSpPr>
        <p:spPr>
          <a:xfrm>
            <a:off x="4552956" y="923925"/>
            <a:ext cx="5353045" cy="2258247"/>
          </a:xfrm>
          <a:prstGeom prst="rect">
            <a:avLst/>
          </a:prstGeom>
          <a:noFill/>
        </p:spPr>
        <p:txBody>
          <a:bodyPr wrap="square" rtlCol="0">
            <a:spAutoFit/>
          </a:bodyPr>
          <a:lstStyle/>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図の関係では、中間の相続人は２人ですが、最終の相続人は</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人です。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この場合であっても、最終相続人が</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人で作成した遺産分割処分決定書</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2" name="テキスト ボックス 1">
            <a:extLst>
              <a:ext uri="{FF2B5EF4-FFF2-40B4-BE49-F238E27FC236}">
                <a16:creationId xmlns:a16="http://schemas.microsoft.com/office/drawing/2014/main" id="{03908C40-724B-D354-49FF-D6099227F809}"/>
              </a:ext>
            </a:extLst>
          </p:cNvPr>
          <p:cNvSpPr txBox="1"/>
          <p:nvPr/>
        </p:nvSpPr>
        <p:spPr>
          <a:xfrm>
            <a:off x="447675" y="3162300"/>
            <a:ext cx="9582150" cy="2812245"/>
          </a:xfrm>
          <a:prstGeom prst="rect">
            <a:avLst/>
          </a:prstGeom>
          <a:noFill/>
        </p:spPr>
        <p:txBody>
          <a:bodyPr wrap="square" rtlCol="0">
            <a:spAutoFit/>
          </a:bodyPr>
          <a:lstStyle/>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（または、遺産分割協議書）を添付することにより、中間省略登記が可能であったのがかつての登記実務でした。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「相続における戸籍の見方と登記手続（日本加除出版）」でも取り扱いを肯定しています。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これらが、可能な根拠として、最終相続人が被相続人の権利義務</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E270B890-EAA0-D3CA-A7A2-6CD277C5C3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09050" y="241299"/>
            <a:ext cx="487363" cy="487363"/>
          </a:xfrm>
          <a:prstGeom prst="rect">
            <a:avLst/>
          </a:prstGeom>
        </p:spPr>
      </p:pic>
    </p:spTree>
    <p:extLst>
      <p:ext uri="{BB962C8B-B14F-4D97-AF65-F5344CB8AC3E}">
        <p14:creationId xmlns:p14="http://schemas.microsoft.com/office/powerpoint/2010/main" val="317747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9E98031-591D-C736-CB93-EE0A551FFF36}"/>
              </a:ext>
            </a:extLst>
          </p:cNvPr>
          <p:cNvSpPr txBox="1"/>
          <p:nvPr/>
        </p:nvSpPr>
        <p:spPr>
          <a:xfrm>
            <a:off x="619125" y="92216"/>
            <a:ext cx="9086850" cy="6136232"/>
          </a:xfrm>
          <a:prstGeom prst="rect">
            <a:avLst/>
          </a:prstGeom>
          <a:noFill/>
        </p:spPr>
        <p:txBody>
          <a:bodyPr wrap="square" rtlCol="0">
            <a:spAutoFit/>
          </a:bodyPr>
          <a:lstStyle/>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だけでなく、ＢがＡから承継した権利義務（遺産分割権の承</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継も）していることから、両者の身分を併有しているものとし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て遺産処分決定（または、遺産分割協議）がおこなえるとして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ところが、近年になって上記の登記実務を否定する質疑応答（登記研究７５８号：平成</a:t>
            </a:r>
            <a:r>
              <a:rPr kumimoji="1" lang="en-US" altLang="ja-JP" sz="2400" dirty="0">
                <a:latin typeface="UD デジタル 教科書体 N-R" panose="02020400000000000000" pitchFamily="17" charset="-128"/>
                <a:ea typeface="UD デジタル 教科書体 N-R" panose="02020400000000000000" pitchFamily="17" charset="-128"/>
              </a:rPr>
              <a:t>23</a:t>
            </a:r>
            <a:r>
              <a:rPr kumimoji="1" lang="ja-JP" altLang="en-US" sz="2400" dirty="0">
                <a:latin typeface="UD デジタル 教科書体 N-R" panose="02020400000000000000" pitchFamily="17" charset="-128"/>
                <a:ea typeface="UD デジタル 教科書体 N-R" panose="02020400000000000000" pitchFamily="17" charset="-128"/>
              </a:rPr>
              <a:t>年</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月号）が出てきました。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要旨</a:t>
            </a:r>
            <a:r>
              <a:rPr kumimoji="1" lang="en-US" altLang="ja-JP" sz="2400" dirty="0">
                <a:latin typeface="UD デジタル 教科書体 N-R" panose="02020400000000000000" pitchFamily="17" charset="-128"/>
                <a:ea typeface="UD デジタル 教科書体 N-R" panose="02020400000000000000" pitchFamily="17" charset="-128"/>
              </a:rPr>
              <a:t>】</a:t>
            </a: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①　Ａの遺産分割についてＢとＣの、又はＢの特別受益証明書　　</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があればＡ→Ｃの移転登記可能</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②　なければＡ→ＢＣ、Ｂ持分→Ｃの各移転登記すべき</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3" name="録音したサウンド">
            <a:hlinkClick r:id="" action="ppaction://media"/>
            <a:extLst>
              <a:ext uri="{FF2B5EF4-FFF2-40B4-BE49-F238E27FC236}">
                <a16:creationId xmlns:a16="http://schemas.microsoft.com/office/drawing/2014/main" id="{3C4F7DAC-AA8A-3AF0-4ECF-F931C8DBBC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13525" y="1660525"/>
            <a:ext cx="487363" cy="487363"/>
          </a:xfrm>
          <a:prstGeom prst="rect">
            <a:avLst/>
          </a:prstGeom>
        </p:spPr>
      </p:pic>
    </p:spTree>
    <p:extLst>
      <p:ext uri="{BB962C8B-B14F-4D97-AF65-F5344CB8AC3E}">
        <p14:creationId xmlns:p14="http://schemas.microsoft.com/office/powerpoint/2010/main" val="96760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B96FD6-7DE9-798E-2671-3552BBC0EDF8}"/>
              </a:ext>
            </a:extLst>
          </p:cNvPr>
          <p:cNvSpPr txBox="1"/>
          <p:nvPr/>
        </p:nvSpPr>
        <p:spPr>
          <a:xfrm>
            <a:off x="304800" y="352425"/>
            <a:ext cx="9505949" cy="4339650"/>
          </a:xfrm>
          <a:prstGeom prst="rect">
            <a:avLst/>
          </a:prstGeom>
          <a:noFill/>
        </p:spPr>
        <p:txBody>
          <a:bodyPr wrap="square" rtlCol="0">
            <a:spAutoFit/>
          </a:bodyPr>
          <a:lstStyle/>
          <a:p>
            <a:pPr>
              <a:lnSpc>
                <a:spcPct val="150000"/>
              </a:lnSpc>
            </a:pP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東京地判平成</a:t>
            </a:r>
            <a:r>
              <a:rPr kumimoji="1" lang="en-US" altLang="ja-JP" sz="2400" dirty="0">
                <a:latin typeface="UD デジタル 教科書体 N-R" panose="02020400000000000000" pitchFamily="17" charset="-128"/>
                <a:ea typeface="UD デジタル 教科書体 N-R" panose="02020400000000000000" pitchFamily="17" charset="-128"/>
              </a:rPr>
              <a:t>26</a:t>
            </a:r>
            <a:r>
              <a:rPr kumimoji="1" lang="ja-JP" altLang="en-US" sz="2400" dirty="0">
                <a:latin typeface="UD デジタル 教科書体 N-R" panose="02020400000000000000" pitchFamily="17" charset="-128"/>
                <a:ea typeface="UD デジタル 教科書体 N-R" panose="02020400000000000000" pitchFamily="17" charset="-128"/>
              </a:rPr>
              <a:t>年</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月</a:t>
            </a:r>
            <a:r>
              <a:rPr kumimoji="1" lang="en-US" altLang="ja-JP" sz="2400" dirty="0">
                <a:latin typeface="UD デジタル 教科書体 N-R" panose="02020400000000000000" pitchFamily="17" charset="-128"/>
                <a:ea typeface="UD デジタル 教科書体 N-R" panose="02020400000000000000" pitchFamily="17" charset="-128"/>
              </a:rPr>
              <a:t>13</a:t>
            </a:r>
            <a:r>
              <a:rPr kumimoji="1" lang="ja-JP" altLang="en-US" sz="2400" dirty="0">
                <a:latin typeface="UD デジタル 教科書体 N-R" panose="02020400000000000000" pitchFamily="17" charset="-128"/>
                <a:ea typeface="UD デジタル 教科書体 N-R" panose="02020400000000000000" pitchFamily="17" charset="-128"/>
              </a:rPr>
              <a:t>日の要旨</a:t>
            </a:r>
            <a:r>
              <a:rPr kumimoji="1" lang="en-US" altLang="ja-JP" sz="2400" dirty="0">
                <a:latin typeface="UD デジタル 教科書体 N-R" panose="02020400000000000000" pitchFamily="17" charset="-128"/>
                <a:ea typeface="UD デジタル 教科書体 N-R" panose="02020400000000000000" pitchFamily="17" charset="-128"/>
              </a:rPr>
              <a:t>】</a:t>
            </a: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１次相続の時点で共同相続人である妻子の共有状態だったのが、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２次相続が開始した時点で全ての権利義務が子に承継されるので、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その後になって、遺産処分決定（または遺産分割協議）をする余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地はないというわけです。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次に現在の、登記実務について事例を踏まえ解説します。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0179707E-4557-F5C4-41CF-B4822CE1F3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37225" y="352425"/>
            <a:ext cx="487363" cy="487363"/>
          </a:xfrm>
          <a:prstGeom prst="rect">
            <a:avLst/>
          </a:prstGeom>
        </p:spPr>
      </p:pic>
    </p:spTree>
    <p:extLst>
      <p:ext uri="{BB962C8B-B14F-4D97-AF65-F5344CB8AC3E}">
        <p14:creationId xmlns:p14="http://schemas.microsoft.com/office/powerpoint/2010/main" val="35930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0990B-1799-7993-D5F3-E140EBAB7A51}"/>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11A624C-43FB-CB46-0419-08874F411E7E}"/>
              </a:ext>
            </a:extLst>
          </p:cNvPr>
          <p:cNvSpPr txBox="1"/>
          <p:nvPr/>
        </p:nvSpPr>
        <p:spPr>
          <a:xfrm>
            <a:off x="452437" y="288159"/>
            <a:ext cx="9248775" cy="360098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２．父の死亡後他の相続人が死亡して、相続人が一人と</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なった場合の手続き</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照会事例</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父が死亡し、相続登記をしないでいたら母も亡くなりました。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dirty="0">
                <a:solidFill>
                  <a:srgbClr val="FF0000"/>
                </a:solidFill>
                <a:latin typeface="UD デジタル 教科書体 N-R" panose="02020400000000000000" pitchFamily="17" charset="-128"/>
                <a:ea typeface="UD デジタル 教科書体 N-R" panose="02020400000000000000" pitchFamily="17" charset="-128"/>
              </a:rPr>
              <a:t>母の生前中に、父の所有する不動産は、私が全部相続すると</a:t>
            </a:r>
            <a:endParaRPr kumimoji="1" lang="en-US" altLang="ja-JP" sz="24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FF0000"/>
                </a:solidFill>
                <a:latin typeface="UD デジタル 教科書体 N-R" panose="02020400000000000000" pitchFamily="17" charset="-128"/>
                <a:ea typeface="UD デジタル 教科書体 N-R" panose="02020400000000000000" pitchFamily="17" charset="-128"/>
              </a:rPr>
              <a:t>　いうことで話がまとまっていましたが、遺産分割協議書は作成</a:t>
            </a:r>
            <a:endParaRPr kumimoji="1" lang="en-US" altLang="ja-JP" sz="24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FF0000"/>
                </a:solidFill>
                <a:latin typeface="UD デジタル 教科書体 N-R" panose="02020400000000000000" pitchFamily="17" charset="-128"/>
                <a:ea typeface="UD デジタル 教科書体 N-R" panose="02020400000000000000" pitchFamily="17" charset="-128"/>
              </a:rPr>
              <a:t>　していませんでした。</a:t>
            </a:r>
            <a:r>
              <a:rPr kumimoji="1" lang="ja-JP" altLang="en-US" sz="2400" dirty="0">
                <a:latin typeface="UD デジタル 教科書体 N-R" panose="02020400000000000000" pitchFamily="17" charset="-128"/>
                <a:ea typeface="UD デジタル 教科書体 N-R" panose="02020400000000000000" pitchFamily="17" charset="-128"/>
              </a:rPr>
              <a:t>子供は</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人です。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この場合、父から直接、私への相続登記は可能でしょうか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800" dirty="0">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2D559070-3947-FC6D-96E0-DCEB4CD183CA}"/>
              </a:ext>
            </a:extLst>
          </p:cNvPr>
          <p:cNvSpPr txBox="1"/>
          <p:nvPr/>
        </p:nvSpPr>
        <p:spPr>
          <a:xfrm>
            <a:off x="1628775" y="3686175"/>
            <a:ext cx="3467100" cy="2308324"/>
          </a:xfrm>
          <a:prstGeom prst="rect">
            <a:avLst/>
          </a:prstGeom>
          <a:noFill/>
        </p:spPr>
        <p:txBody>
          <a:bodyPr wrap="square" rtlCol="0">
            <a:spAutoFit/>
          </a:bodyPr>
          <a:lstStyle/>
          <a:p>
            <a:r>
              <a:rPr kumimoji="1" lang="ja-JP" altLang="en-US" sz="2400" dirty="0"/>
              <a:t>　　　父（甲野太郎）</a:t>
            </a:r>
            <a:endParaRPr kumimoji="1" lang="en-US" altLang="ja-JP" sz="2400" dirty="0"/>
          </a:p>
          <a:p>
            <a:r>
              <a:rPr kumimoji="1" lang="ja-JP" altLang="en-US" sz="2400" dirty="0"/>
              <a:t>死亡：平成</a:t>
            </a:r>
            <a:r>
              <a:rPr kumimoji="1" lang="en-US" altLang="ja-JP" sz="2400" dirty="0"/>
              <a:t>25</a:t>
            </a:r>
            <a:r>
              <a:rPr kumimoji="1" lang="ja-JP" altLang="en-US" sz="2400" dirty="0"/>
              <a:t>年</a:t>
            </a:r>
            <a:r>
              <a:rPr kumimoji="1" lang="en-US" altLang="ja-JP" sz="2400" dirty="0"/>
              <a:t>3</a:t>
            </a:r>
            <a:r>
              <a:rPr kumimoji="1" lang="ja-JP" altLang="en-US" sz="2400" dirty="0"/>
              <a:t>月</a:t>
            </a:r>
            <a:r>
              <a:rPr kumimoji="1" lang="en-US" altLang="ja-JP" sz="2400" dirty="0"/>
              <a:t>3</a:t>
            </a:r>
            <a:r>
              <a:rPr kumimoji="1" lang="ja-JP" altLang="en-US" sz="2400" dirty="0"/>
              <a:t>日</a:t>
            </a:r>
            <a:endParaRPr kumimoji="1" lang="en-US" altLang="ja-JP" sz="2400" dirty="0"/>
          </a:p>
          <a:p>
            <a:endParaRPr kumimoji="1" lang="en-US" altLang="ja-JP" sz="2400" dirty="0"/>
          </a:p>
          <a:p>
            <a:endParaRPr kumimoji="1" lang="en-US" altLang="ja-JP" sz="2400" dirty="0"/>
          </a:p>
          <a:p>
            <a:r>
              <a:rPr kumimoji="1" lang="ja-JP" altLang="en-US" sz="2400" dirty="0"/>
              <a:t>　　　母（甲野花子）</a:t>
            </a:r>
            <a:endParaRPr kumimoji="1" lang="en-US" altLang="ja-JP" sz="2400" dirty="0"/>
          </a:p>
          <a:p>
            <a:r>
              <a:rPr kumimoji="1" lang="ja-JP" altLang="en-US" sz="2400" dirty="0"/>
              <a:t>死亡：令和</a:t>
            </a:r>
            <a:r>
              <a:rPr kumimoji="1" lang="en-US" altLang="ja-JP" sz="2400" dirty="0"/>
              <a:t>7</a:t>
            </a:r>
            <a:r>
              <a:rPr kumimoji="1" lang="ja-JP" altLang="en-US" sz="2400" dirty="0"/>
              <a:t>年</a:t>
            </a:r>
            <a:r>
              <a:rPr kumimoji="1" lang="en-US" altLang="ja-JP" sz="2400" dirty="0"/>
              <a:t>12</a:t>
            </a:r>
            <a:r>
              <a:rPr kumimoji="1" lang="ja-JP" altLang="en-US" sz="2400" dirty="0"/>
              <a:t>月</a:t>
            </a:r>
            <a:r>
              <a:rPr kumimoji="1" lang="en-US" altLang="ja-JP" sz="2400" dirty="0"/>
              <a:t>1</a:t>
            </a:r>
            <a:r>
              <a:rPr kumimoji="1" lang="ja-JP" altLang="en-US" sz="2400" dirty="0"/>
              <a:t>日</a:t>
            </a:r>
          </a:p>
        </p:txBody>
      </p:sp>
      <p:cxnSp>
        <p:nvCxnSpPr>
          <p:cNvPr id="5" name="直線コネクタ 4">
            <a:extLst>
              <a:ext uri="{FF2B5EF4-FFF2-40B4-BE49-F238E27FC236}">
                <a16:creationId xmlns:a16="http://schemas.microsoft.com/office/drawing/2014/main" id="{52074EAF-6C4B-B0FC-2B28-13D92F4BF13A}"/>
              </a:ext>
            </a:extLst>
          </p:cNvPr>
          <p:cNvCxnSpPr/>
          <p:nvPr/>
        </p:nvCxnSpPr>
        <p:spPr>
          <a:xfrm>
            <a:off x="2447925" y="4524375"/>
            <a:ext cx="0" cy="638175"/>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2A5D3B75-369A-83E2-99F8-B88355E775DC}"/>
              </a:ext>
            </a:extLst>
          </p:cNvPr>
          <p:cNvCxnSpPr/>
          <p:nvPr/>
        </p:nvCxnSpPr>
        <p:spPr>
          <a:xfrm>
            <a:off x="2505075" y="4524375"/>
            <a:ext cx="0" cy="638175"/>
          </a:xfrm>
          <a:prstGeom prst="line">
            <a:avLst/>
          </a:prstGeom>
          <a:ln w="25400"/>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16D81908-0AA6-205E-D4F9-46F4AC43AFF0}"/>
              </a:ext>
            </a:extLst>
          </p:cNvPr>
          <p:cNvCxnSpPr/>
          <p:nvPr/>
        </p:nvCxnSpPr>
        <p:spPr>
          <a:xfrm>
            <a:off x="2505075" y="4876800"/>
            <a:ext cx="3390900"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BA31E61C-AC4B-04DC-F5A9-50EC93A4BC28}"/>
              </a:ext>
            </a:extLst>
          </p:cNvPr>
          <p:cNvSpPr txBox="1"/>
          <p:nvPr/>
        </p:nvSpPr>
        <p:spPr>
          <a:xfrm>
            <a:off x="6000750" y="4432427"/>
            <a:ext cx="2200275" cy="707886"/>
          </a:xfrm>
          <a:prstGeom prst="rect">
            <a:avLst/>
          </a:prstGeom>
          <a:noFill/>
        </p:spPr>
        <p:txBody>
          <a:bodyPr wrap="square" rtlCol="0">
            <a:spAutoFit/>
          </a:bodyPr>
          <a:lstStyle/>
          <a:p>
            <a:r>
              <a:rPr kumimoji="1" lang="ja-JP" altLang="en-US" sz="2000" dirty="0"/>
              <a:t>長女</a:t>
            </a:r>
            <a:endParaRPr kumimoji="1" lang="en-US" altLang="ja-JP" sz="2000" dirty="0"/>
          </a:p>
          <a:p>
            <a:r>
              <a:rPr kumimoji="1" lang="ja-JP" altLang="en-US" sz="2000" dirty="0"/>
              <a:t>私（乙野めぐみ）</a:t>
            </a:r>
          </a:p>
        </p:txBody>
      </p:sp>
      <p:pic>
        <p:nvPicPr>
          <p:cNvPr id="4" name="録音したサウンド">
            <a:hlinkClick r:id="" action="ppaction://media"/>
            <a:extLst>
              <a:ext uri="{FF2B5EF4-FFF2-40B4-BE49-F238E27FC236}">
                <a16:creationId xmlns:a16="http://schemas.microsoft.com/office/drawing/2014/main" id="{F2AD0064-0ADF-77BA-3507-A2B2405273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32400" y="831850"/>
            <a:ext cx="487363" cy="487363"/>
          </a:xfrm>
          <a:prstGeom prst="rect">
            <a:avLst/>
          </a:prstGeom>
        </p:spPr>
      </p:pic>
    </p:spTree>
    <p:extLst>
      <p:ext uri="{BB962C8B-B14F-4D97-AF65-F5344CB8AC3E}">
        <p14:creationId xmlns:p14="http://schemas.microsoft.com/office/powerpoint/2010/main" val="271750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09C7916-83B0-14BA-06E0-D7932008AD2D}"/>
              </a:ext>
            </a:extLst>
          </p:cNvPr>
          <p:cNvSpPr txBox="1"/>
          <p:nvPr/>
        </p:nvSpPr>
        <p:spPr>
          <a:xfrm>
            <a:off x="552449" y="266700"/>
            <a:ext cx="9191625" cy="6690229"/>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１．本件照会に関する法務省民事局民事第二課長回答について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（平成２８年３月２日）</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回答要旨</a:t>
            </a:r>
            <a:r>
              <a:rPr kumimoji="1" lang="en-US" altLang="ja-JP" sz="2400" dirty="0">
                <a:latin typeface="UD デジタル 教科書体 N-R" panose="02020400000000000000" pitchFamily="17" charset="-128"/>
                <a:ea typeface="UD デジタル 教科書体 N-R" panose="02020400000000000000" pitchFamily="17" charset="-128"/>
              </a:rPr>
              <a:t>】</a:t>
            </a: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遺産分割協議の方式は、民法上、特別の方式は要求されてい　</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ませんので、遺産分割の協議は共同相続人の口頭による合意で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も有効に成立します。ご質問では、お母さまとは、お父様の所</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有する不動産は全てあなたが相続するとの合意があったいうこ</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とですから、遺産分割協議は成立しておりますので、お父様の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所有の不動産はすべてあなたが相続することになります。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その場合の添付情報は、相続を証する情報（戸籍謄本等）、</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登記名義人となる者の住所証明情報のほかに、その他の登記原</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3" name="録音したサウンド">
            <a:hlinkClick r:id="" action="ppaction://media"/>
            <a:extLst>
              <a:ext uri="{FF2B5EF4-FFF2-40B4-BE49-F238E27FC236}">
                <a16:creationId xmlns:a16="http://schemas.microsoft.com/office/drawing/2014/main" id="{DEA4821C-AE1B-C82F-8C5A-C8AC2C5710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32500" y="1270000"/>
            <a:ext cx="487363" cy="487363"/>
          </a:xfrm>
          <a:prstGeom prst="rect">
            <a:avLst/>
          </a:prstGeom>
        </p:spPr>
      </p:pic>
    </p:spTree>
    <p:extLst>
      <p:ext uri="{BB962C8B-B14F-4D97-AF65-F5344CB8AC3E}">
        <p14:creationId xmlns:p14="http://schemas.microsoft.com/office/powerpoint/2010/main" val="5442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FAF4D57-CD7A-0FB4-5BC1-4FC1B3BB3D88}"/>
              </a:ext>
            </a:extLst>
          </p:cNvPr>
          <p:cNvSpPr txBox="1"/>
          <p:nvPr/>
        </p:nvSpPr>
        <p:spPr>
          <a:xfrm>
            <a:off x="695325" y="171450"/>
            <a:ext cx="8915400" cy="1704249"/>
          </a:xfrm>
          <a:prstGeom prst="rect">
            <a:avLst/>
          </a:prstGeom>
          <a:noFill/>
        </p:spPr>
        <p:txBody>
          <a:bodyPr wrap="square" rtlCol="0">
            <a:spAutoFit/>
          </a:bodyPr>
          <a:lstStyle/>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因証明情報として、以下の「遺産分割協議証明書」にあな　</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たの印鑑証明書を添付して提供すれば足ります。（平成</a:t>
            </a:r>
            <a:r>
              <a:rPr kumimoji="1" lang="en-US" altLang="ja-JP" sz="2400" dirty="0">
                <a:latin typeface="UD デジタル 教科書体 N-R" panose="02020400000000000000" pitchFamily="17" charset="-128"/>
                <a:ea typeface="UD デジタル 教科書体 N-R" panose="02020400000000000000" pitchFamily="17" charset="-128"/>
              </a:rPr>
              <a:t>28</a:t>
            </a:r>
            <a:r>
              <a:rPr kumimoji="1" lang="ja-JP" altLang="en-US" sz="2400" dirty="0">
                <a:latin typeface="UD デジタル 教科書体 N-R" panose="02020400000000000000" pitchFamily="17" charset="-128"/>
                <a:ea typeface="UD デジタル 教科書体 N-R" panose="02020400000000000000" pitchFamily="17" charset="-128"/>
              </a:rPr>
              <a:t>年</a:t>
            </a:r>
            <a:r>
              <a:rPr kumimoji="1" lang="en-US" altLang="ja-JP" sz="2400" dirty="0">
                <a:latin typeface="UD デジタル 教科書体 N-R" panose="02020400000000000000" pitchFamily="17" charset="-128"/>
                <a:ea typeface="UD デジタル 教科書体 N-R" panose="02020400000000000000" pitchFamily="17" charset="-128"/>
              </a:rPr>
              <a:t>3</a:t>
            </a: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月</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日民事局民事第二課長）</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4" name="四角形: メモ 3">
            <a:extLst>
              <a:ext uri="{FF2B5EF4-FFF2-40B4-BE49-F238E27FC236}">
                <a16:creationId xmlns:a16="http://schemas.microsoft.com/office/drawing/2014/main" id="{6F4798C8-5052-64A1-3E77-781A601A5E45}"/>
              </a:ext>
            </a:extLst>
          </p:cNvPr>
          <p:cNvSpPr/>
          <p:nvPr/>
        </p:nvSpPr>
        <p:spPr>
          <a:xfrm>
            <a:off x="876301" y="1971675"/>
            <a:ext cx="8648700" cy="4267200"/>
          </a:xfrm>
          <a:prstGeom prst="foldedCorner">
            <a:avLst/>
          </a:prstGeom>
          <a:ln>
            <a:solidFill>
              <a:schemeClr val="tx1"/>
            </a:solidFill>
          </a:ln>
        </p:spPr>
        <p:style>
          <a:lnRef idx="2">
            <a:schemeClr val="accent6"/>
          </a:lnRef>
          <a:fillRef idx="1">
            <a:schemeClr val="lt1"/>
          </a:fillRef>
          <a:effectRef idx="0">
            <a:schemeClr val="accent6"/>
          </a:effectRef>
          <a:fontRef idx="minor">
            <a:schemeClr val="dk1"/>
          </a:fontRef>
        </p:style>
        <p:txBody>
          <a:bodyPr tIns="216000" rtlCol="0" anchor="t" anchorCtr="0"/>
          <a:lstStyle/>
          <a:p>
            <a:pPr algn="ctr"/>
            <a:r>
              <a:rPr kumimoji="1" lang="ja-JP" altLang="en-US" dirty="0">
                <a:latin typeface="UD デジタル 教科書体 N-R" panose="02020400000000000000" pitchFamily="17" charset="-128"/>
                <a:ea typeface="UD デジタル 教科書体 N-R" panose="02020400000000000000" pitchFamily="17" charset="-128"/>
              </a:rPr>
              <a:t>遺産分割協議証明書</a:t>
            </a:r>
            <a:endParaRPr kumimoji="1" lang="en-US" altLang="ja-JP" dirty="0">
              <a:latin typeface="UD デジタル 教科書体 N-R" panose="02020400000000000000" pitchFamily="17" charset="-128"/>
              <a:ea typeface="UD デジタル 教科書体 N-R" panose="02020400000000000000" pitchFamily="17" charset="-128"/>
            </a:endParaRPr>
          </a:p>
          <a:p>
            <a:pPr algn="ctr"/>
            <a:endParaRPr kumimoji="1" lang="en-US" altLang="ja-JP"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dirty="0">
                <a:latin typeface="UD デジタル 教科書体 N-R" panose="02020400000000000000" pitchFamily="17" charset="-128"/>
                <a:ea typeface="UD デジタル 教科書体 N-R" panose="02020400000000000000" pitchFamily="17" charset="-128"/>
              </a:rPr>
              <a:t>　　平成〇年〇月〇日　〇県〇市〇町〇丁目〇番〇号　甲野太郎の死亡によって</a:t>
            </a:r>
            <a:endParaRPr kumimoji="1" lang="en-US" altLang="ja-JP"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dirty="0">
                <a:latin typeface="UD デジタル 教科書体 N-R" panose="02020400000000000000" pitchFamily="17" charset="-128"/>
                <a:ea typeface="UD デジタル 教科書体 N-R" panose="02020400000000000000" pitchFamily="17" charset="-128"/>
              </a:rPr>
              <a:t>　開始した相続における共同相続人甲野花子及び乙野めぐみが平成〇年〇月〇日</a:t>
            </a:r>
            <a:endParaRPr kumimoji="1" lang="en-US" altLang="ja-JP"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dirty="0">
                <a:latin typeface="UD デジタル 教科書体 N-R" panose="02020400000000000000" pitchFamily="17" charset="-128"/>
                <a:ea typeface="UD デジタル 教科書体 N-R" panose="02020400000000000000" pitchFamily="17" charset="-128"/>
              </a:rPr>
              <a:t>　に行った遺産分割協議の結果、〇県〇市〇町〇丁目〇番〇号　乙野めぐみが被</a:t>
            </a:r>
            <a:endParaRPr kumimoji="1" lang="en-US" altLang="ja-JP"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dirty="0">
                <a:latin typeface="UD デジタル 教科書体 N-R" panose="02020400000000000000" pitchFamily="17" charset="-128"/>
                <a:ea typeface="UD デジタル 教科書体 N-R" panose="02020400000000000000" pitchFamily="17" charset="-128"/>
              </a:rPr>
              <a:t>　相続人の遺産に属する後記物件を単独取得したことを証明する。</a:t>
            </a:r>
            <a:endParaRPr kumimoji="1" lang="en-US" altLang="ja-JP" dirty="0">
              <a:latin typeface="UD デジタル 教科書体 N-R" panose="02020400000000000000" pitchFamily="17" charset="-128"/>
              <a:ea typeface="UD デジタル 教科書体 N-R" panose="02020400000000000000" pitchFamily="17" charset="-128"/>
            </a:endParaRPr>
          </a:p>
          <a:p>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平成〇年〇月〇日</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〇県〇市〇町〇丁目〇番〇号</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乙野めぐみ　　印</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不動産の表示</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（以下省略）</a:t>
            </a:r>
          </a:p>
        </p:txBody>
      </p:sp>
      <p:pic>
        <p:nvPicPr>
          <p:cNvPr id="3" name="録音したサウンド">
            <a:hlinkClick r:id="" action="ppaction://media"/>
            <a:extLst>
              <a:ext uri="{FF2B5EF4-FFF2-40B4-BE49-F238E27FC236}">
                <a16:creationId xmlns:a16="http://schemas.microsoft.com/office/drawing/2014/main" id="{EB176F86-DE8A-66F2-35BD-0524E2661C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56300" y="1388336"/>
            <a:ext cx="487363" cy="487363"/>
          </a:xfrm>
          <a:prstGeom prst="rect">
            <a:avLst/>
          </a:prstGeom>
        </p:spPr>
      </p:pic>
    </p:spTree>
    <p:extLst>
      <p:ext uri="{BB962C8B-B14F-4D97-AF65-F5344CB8AC3E}">
        <p14:creationId xmlns:p14="http://schemas.microsoft.com/office/powerpoint/2010/main" val="144017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921</TotalTime>
  <Words>1388</Words>
  <Application>Microsoft Office PowerPoint</Application>
  <PresentationFormat>A4 210 x 297 mm</PresentationFormat>
  <Paragraphs>112</Paragraphs>
  <Slides>11</Slides>
  <Notes>0</Notes>
  <HiddenSlides>0</HiddenSlides>
  <MMClips>11</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11</vt:i4>
      </vt:variant>
    </vt:vector>
  </HeadingPairs>
  <TitlesOfParts>
    <vt:vector size="15"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栂村</dc:creator>
  <cp:lastModifiedBy>栂村</cp:lastModifiedBy>
  <cp:revision>11</cp:revision>
  <dcterms:created xsi:type="dcterms:W3CDTF">2026-05-22T07:23:29Z</dcterms:created>
  <dcterms:modified xsi:type="dcterms:W3CDTF">2026-06-08T02:58:41Z</dcterms:modified>
</cp:coreProperties>
</file>