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2" r:id="rId3"/>
    <p:sldId id="257" r:id="rId4"/>
    <p:sldId id="258" r:id="rId5"/>
    <p:sldId id="259" r:id="rId6"/>
    <p:sldId id="260" r:id="rId7"/>
    <p:sldId id="261" r:id="rId8"/>
    <p:sldId id="263" r:id="rId9"/>
    <p:sldId id="264" r:id="rId10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86" autoAdjust="0"/>
    <p:restoredTop sz="94660"/>
  </p:normalViewPr>
  <p:slideViewPr>
    <p:cSldViewPr snapToGrid="0">
      <p:cViewPr varScale="1">
        <p:scale>
          <a:sx n="80" d="100"/>
          <a:sy n="80" d="100"/>
        </p:scale>
        <p:origin x="163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758952"/>
            <a:ext cx="817245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3791" y="4455621"/>
            <a:ext cx="817245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08B48-5E8D-402F-8BCE-D60A5557E0A8}" type="datetimeFigureOut">
              <a:rPr kumimoji="1" lang="ja-JP" altLang="en-US" smtClean="0"/>
              <a:t>2025/12/1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7A239-62A1-4CE9-B1AF-F4792374A52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7904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08B48-5E8D-402F-8BCE-D60A5557E0A8}" type="datetimeFigureOut">
              <a:rPr kumimoji="1" lang="ja-JP" altLang="en-US" smtClean="0"/>
              <a:t>2025/12/1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7A239-62A1-4CE9-B1AF-F4792374A5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8986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412302"/>
            <a:ext cx="2135981" cy="575989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412302"/>
            <a:ext cx="6284119" cy="5759898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08B48-5E8D-402F-8BCE-D60A5557E0A8}" type="datetimeFigureOut">
              <a:rPr kumimoji="1" lang="ja-JP" altLang="en-US" smtClean="0"/>
              <a:t>2025/12/1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7A239-62A1-4CE9-B1AF-F4792374A5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1150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08B48-5E8D-402F-8BCE-D60A5557E0A8}" type="datetimeFigureOut">
              <a:rPr kumimoji="1" lang="ja-JP" altLang="en-US" smtClean="0"/>
              <a:t>2025/12/1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7A239-62A1-4CE9-B1AF-F4792374A5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1562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758952"/>
            <a:ext cx="817245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4453128"/>
            <a:ext cx="817245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08B48-5E8D-402F-8BCE-D60A5557E0A8}" type="datetimeFigureOut">
              <a:rPr kumimoji="1" lang="ja-JP" altLang="en-US" smtClean="0"/>
              <a:t>2025/12/1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7A239-62A1-4CE9-B1AF-F4792374A52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3033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540" y="1845734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2060" y="1845735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08B48-5E8D-402F-8BCE-D60A5557E0A8}" type="datetimeFigureOut">
              <a:rPr kumimoji="1" lang="ja-JP" altLang="en-US" smtClean="0"/>
              <a:t>2025/12/1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7A239-62A1-4CE9-B1AF-F4792374A5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6741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154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5206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206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08B48-5E8D-402F-8BCE-D60A5557E0A8}" type="datetimeFigureOut">
              <a:rPr kumimoji="1" lang="ja-JP" altLang="en-US" smtClean="0"/>
              <a:t>2025/12/1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7A239-62A1-4CE9-B1AF-F4792374A5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6489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08B48-5E8D-402F-8BCE-D60A5557E0A8}" type="datetimeFigureOut">
              <a:rPr kumimoji="1" lang="ja-JP" altLang="en-US" smtClean="0"/>
              <a:t>2025/12/1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7A239-62A1-4CE9-B1AF-F4792374A5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5119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08B48-5E8D-402F-8BCE-D60A5557E0A8}" type="datetimeFigureOut">
              <a:rPr kumimoji="1" lang="ja-JP" altLang="en-US" smtClean="0"/>
              <a:t>2025/12/1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7A239-62A1-4CE9-B1AF-F4792374A5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1190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0"/>
            <a:ext cx="3291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282557" y="0"/>
            <a:ext cx="5200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594359"/>
            <a:ext cx="2600325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488" y="731520"/>
            <a:ext cx="5274945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1475" y="2926080"/>
            <a:ext cx="2600325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8229" y="6459787"/>
            <a:ext cx="2127540" cy="365125"/>
          </a:xfrm>
        </p:spPr>
        <p:txBody>
          <a:bodyPr/>
          <a:lstStyle>
            <a:lvl1pPr algn="l">
              <a:defRPr/>
            </a:lvl1pPr>
          </a:lstStyle>
          <a:p>
            <a:fld id="{0E608B48-5E8D-402F-8BCE-D60A5557E0A8}" type="datetimeFigureOut">
              <a:rPr kumimoji="1" lang="ja-JP" altLang="en-US" smtClean="0"/>
              <a:t>2025/12/1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00487" y="6459787"/>
            <a:ext cx="3776663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347A239-62A1-4CE9-B1AF-F4792374A5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4523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903421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5074920"/>
            <a:ext cx="8217337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" y="0"/>
            <a:ext cx="9905988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1540" y="5907024"/>
            <a:ext cx="822198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08B48-5E8D-402F-8BCE-D60A5557E0A8}" type="datetimeFigureOut">
              <a:rPr kumimoji="1" lang="ja-JP" altLang="en-US" smtClean="0"/>
              <a:t>2025/12/1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7A239-62A1-4CE9-B1AF-F4792374A5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2622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906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9906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39" y="1845734"/>
            <a:ext cx="817245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1542" y="6459787"/>
            <a:ext cx="2008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E608B48-5E8D-402F-8BCE-D60A5557E0A8}" type="datetimeFigureOut">
              <a:rPr kumimoji="1" lang="ja-JP" altLang="en-US" smtClean="0"/>
              <a:t>2025/12/1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95026" y="6459787"/>
            <a:ext cx="3918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4123" y="6459787"/>
            <a:ext cx="1066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347A239-62A1-4CE9-B1AF-F4792374A52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969745" y="1737845"/>
            <a:ext cx="809815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5042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653E2BE-9FE4-E7C0-E2D9-9135E9A24F69}"/>
              </a:ext>
            </a:extLst>
          </p:cNvPr>
          <p:cNvSpPr/>
          <p:nvPr/>
        </p:nvSpPr>
        <p:spPr>
          <a:xfrm>
            <a:off x="564379" y="1843627"/>
            <a:ext cx="8637942" cy="906018"/>
          </a:xfrm>
          <a:prstGeom prst="rect">
            <a:avLst/>
          </a:prstGeom>
          <a:noFill/>
        </p:spPr>
        <p:txBody>
          <a:bodyPr wrap="none" lIns="74295" tIns="37148" rIns="74295" bIns="37148">
            <a:spAutoFit/>
          </a:bodyPr>
          <a:lstStyle/>
          <a:p>
            <a:pPr algn="ctr"/>
            <a:r>
              <a:rPr lang="ja-JP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相続で見落としがちな事例</a:t>
            </a:r>
            <a:r>
              <a:rPr lang="en-US" altLang="ja-JP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Ⅶ</a:t>
            </a:r>
            <a:endParaRPr lang="ja-JP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C6020E6-09D3-9DC7-9515-091CFB638B1D}"/>
              </a:ext>
            </a:extLst>
          </p:cNvPr>
          <p:cNvSpPr/>
          <p:nvPr/>
        </p:nvSpPr>
        <p:spPr>
          <a:xfrm>
            <a:off x="1830441" y="3429000"/>
            <a:ext cx="5718874" cy="813685"/>
          </a:xfrm>
          <a:prstGeom prst="rect">
            <a:avLst/>
          </a:prstGeom>
          <a:noFill/>
        </p:spPr>
        <p:txBody>
          <a:bodyPr wrap="none" lIns="74295" tIns="37148" rIns="74295" bIns="37148">
            <a:spAutoFit/>
          </a:bodyPr>
          <a:lstStyle/>
          <a:p>
            <a:pPr algn="ctr"/>
            <a:r>
              <a:rPr lang="ja-JP" altLang="en-US" sz="4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小規模宅地等の活用</a:t>
            </a:r>
          </a:p>
        </p:txBody>
      </p:sp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D0F52A46-902C-CA8F-17C6-5AE97A14BB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31877" y="33484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79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8113FF2-8B13-FB18-7DF6-828D978D6990}"/>
              </a:ext>
            </a:extLst>
          </p:cNvPr>
          <p:cNvSpPr txBox="1"/>
          <p:nvPr/>
        </p:nvSpPr>
        <p:spPr>
          <a:xfrm>
            <a:off x="319087" y="180975"/>
            <a:ext cx="9267825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１．小規模宅地等の活用とは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これまで相続で見落としがちな事例で、相続税に関わる留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意点として以下の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つの事例についてご案内しました。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①　母親の子供名義の定期預金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②　相続税を考慮しない遺産分割（配偶者控除）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今回は、小規模宅地等の活用をご案内します。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相続税に関して、基礎控除は申告しなくても控除されます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が、前回説明した「配偶者控除」及び今回の「小規模宅地控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除」については、申告して初めて控除されることとなります。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）宅地等の相続財産額を最大８割下げる軽減措置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fontAlgn="base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「小規模宅地等の特例（特定居住用宅地等）」は、被相続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fontAlgn="base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人が使用していた宅地等を相続する場合に、条件にあては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fontAlgn="base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まった場合に課税評価額から一定の割合を減額することがで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fontAlgn="base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きる制度です。</a:t>
            </a: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055F4D83-93BB-EE69-288F-3C35912B33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65750" y="2444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2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3C11DA0-6A29-A074-BEFA-411DFD977918}"/>
              </a:ext>
            </a:extLst>
          </p:cNvPr>
          <p:cNvSpPr txBox="1"/>
          <p:nvPr/>
        </p:nvSpPr>
        <p:spPr>
          <a:xfrm>
            <a:off x="466724" y="333375"/>
            <a:ext cx="9229725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8" charset="-128"/>
                <a:ea typeface="UD デジタル 教科書体 N-R" panose="02020400000000000000" pitchFamily="18" charset="-128"/>
              </a:rPr>
              <a:t>　小規模宅地等の特例については、以下の４つの種類があります。</a:t>
            </a:r>
            <a:endParaRPr kumimoji="1" lang="en-US" altLang="ja-JP" sz="2400" dirty="0">
              <a:latin typeface="UD デジタル 教科書体 N-R" panose="02020400000000000000" pitchFamily="18" charset="-128"/>
              <a:ea typeface="UD デジタル 教科書体 N-R" panose="02020400000000000000" pitchFamily="18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8" charset="-128"/>
                <a:ea typeface="UD デジタル 教科書体 N-R" panose="02020400000000000000" pitchFamily="18" charset="-128"/>
              </a:rPr>
              <a:t>　　①　特定居住用宅地等</a:t>
            </a:r>
            <a:endParaRPr kumimoji="1" lang="en-US" altLang="ja-JP" sz="2400" dirty="0">
              <a:latin typeface="UD デジタル 教科書体 N-R" panose="02020400000000000000" pitchFamily="18" charset="-128"/>
              <a:ea typeface="UD デジタル 教科書体 N-R" panose="02020400000000000000" pitchFamily="18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8" charset="-128"/>
                <a:ea typeface="UD デジタル 教科書体 N-R" panose="02020400000000000000" pitchFamily="18" charset="-128"/>
              </a:rPr>
              <a:t>　　②　特定事業用宅地等</a:t>
            </a:r>
            <a:endParaRPr kumimoji="1" lang="en-US" altLang="ja-JP" sz="2400" dirty="0">
              <a:latin typeface="UD デジタル 教科書体 N-R" panose="02020400000000000000" pitchFamily="18" charset="-128"/>
              <a:ea typeface="UD デジタル 教科書体 N-R" panose="02020400000000000000" pitchFamily="18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8" charset="-128"/>
                <a:ea typeface="UD デジタル 教科書体 N-R" panose="02020400000000000000" pitchFamily="18" charset="-128"/>
              </a:rPr>
              <a:t>　　③　貸付事業用宅地等</a:t>
            </a:r>
            <a:endParaRPr kumimoji="1" lang="en-US" altLang="ja-JP" sz="2400" dirty="0">
              <a:latin typeface="UD デジタル 教科書体 N-R" panose="02020400000000000000" pitchFamily="18" charset="-128"/>
              <a:ea typeface="UD デジタル 教科書体 N-R" panose="02020400000000000000" pitchFamily="18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8" charset="-128"/>
                <a:ea typeface="UD デジタル 教科書体 N-R" panose="02020400000000000000" pitchFamily="18" charset="-128"/>
              </a:rPr>
              <a:t>　　④　特定同族会社事業用宅地等</a:t>
            </a:r>
            <a:endParaRPr kumimoji="1" lang="en-US" altLang="ja-JP" sz="2400" dirty="0">
              <a:latin typeface="UD デジタル 教科書体 N-R" panose="02020400000000000000" pitchFamily="18" charset="-128"/>
              <a:ea typeface="UD デジタル 教科書体 N-R" panose="02020400000000000000" pitchFamily="18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8" charset="-128"/>
                <a:ea typeface="UD デジタル 教科書体 N-R" panose="02020400000000000000" pitchFamily="18" charset="-128"/>
              </a:rPr>
              <a:t>　今回は①の特定居住用宅地等について解説します。</a:t>
            </a:r>
            <a:endParaRPr kumimoji="1" lang="en-US" altLang="ja-JP" sz="2400" dirty="0">
              <a:latin typeface="UD デジタル 教科書体 N-R" panose="02020400000000000000" pitchFamily="18" charset="-128"/>
              <a:ea typeface="UD デジタル 教科書体 N-R" panose="02020400000000000000" pitchFamily="18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8" charset="-128"/>
              <a:ea typeface="UD デジタル 教科書体 N-R" panose="02020400000000000000" pitchFamily="18" charset="-128"/>
            </a:endParaRPr>
          </a:p>
          <a:p>
            <a:r>
              <a:rPr kumimoji="1" lang="ja-JP" altLang="en-US" sz="2800" b="1" dirty="0">
                <a:latin typeface="UD デジタル 教科書体 N-R" panose="02020400000000000000" pitchFamily="18" charset="-128"/>
                <a:ea typeface="UD デジタル 教科書体 N-R" panose="02020400000000000000" pitchFamily="18" charset="-128"/>
              </a:rPr>
              <a:t>２．特定居住用宅地等の適用条件</a:t>
            </a:r>
            <a:endParaRPr kumimoji="1" lang="en-US" altLang="ja-JP" sz="2800" b="1" dirty="0">
              <a:latin typeface="UD デジタル 教科書体 N-R" panose="02020400000000000000" pitchFamily="18" charset="-128"/>
              <a:ea typeface="UD デジタル 教科書体 N-R" panose="02020400000000000000" pitchFamily="18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8" charset="-128"/>
                <a:ea typeface="UD デジタル 教科書体 N-R" panose="02020400000000000000" pitchFamily="18" charset="-128"/>
              </a:rPr>
              <a:t>　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特定居住用宅地等とは、亡くなった人が自宅として使ってい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た宅地等に対する特例です。その宅地等を相続または遺贈によ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り取得した親族は、一定の要件を満たせば、その宅地等のうち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３３０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㎡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までの部分について評価額を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80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％下げることができま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す。一定の要件とは以下の通りです。</a:t>
            </a: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・配偶者</a:t>
            </a: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・同居親族</a:t>
            </a: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・別居親族（家なき子）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D20870D5-75BD-22EC-C362-0B1ABD7E30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09318" y="7556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19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5F24C1-47D4-F6C2-41DC-A92F38B81E15}"/>
              </a:ext>
            </a:extLst>
          </p:cNvPr>
          <p:cNvSpPr txBox="1"/>
          <p:nvPr/>
        </p:nvSpPr>
        <p:spPr>
          <a:xfrm>
            <a:off x="647700" y="257175"/>
            <a:ext cx="9029700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8" charset="-128"/>
                <a:ea typeface="UD デジタル 教科書体 N-R" panose="02020400000000000000" pitchFamily="18" charset="-128"/>
              </a:rPr>
              <a:t>（１）配偶者</a:t>
            </a:r>
            <a:endParaRPr kumimoji="1" lang="en-US" altLang="ja-JP" sz="2400" dirty="0">
              <a:latin typeface="UD デジタル 教科書体 N-R" panose="02020400000000000000" pitchFamily="18" charset="-128"/>
              <a:ea typeface="UD デジタル 教科書体 N-R" panose="02020400000000000000" pitchFamily="18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8" charset="-128"/>
                <a:ea typeface="UD デジタル 教科書体 N-R" panose="02020400000000000000" pitchFamily="18" charset="-128"/>
              </a:rPr>
              <a:t>　　　</a:t>
            </a:r>
            <a:r>
              <a:rPr lang="ja-JP" altLang="en-US" sz="2400" dirty="0">
                <a:latin typeface="UD デジタル 教科書体 N-R" panose="02020400000000000000" pitchFamily="18" charset="-128"/>
                <a:ea typeface="UD デジタル 教科書体 N-R" panose="02020400000000000000" pitchFamily="18" charset="-128"/>
              </a:rPr>
              <a:t>亡くなった方の配偶者は、無条件で特例を受けることが可</a:t>
            </a:r>
            <a:endParaRPr lang="en-US" altLang="ja-JP" sz="2400" dirty="0">
              <a:latin typeface="UD デジタル 教科書体 N-R" panose="02020400000000000000" pitchFamily="18" charset="-128"/>
              <a:ea typeface="UD デジタル 教科書体 N-R" panose="02020400000000000000" pitchFamily="18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8" charset="-128"/>
                <a:ea typeface="UD デジタル 教科書体 N-R" panose="02020400000000000000" pitchFamily="18" charset="-128"/>
              </a:rPr>
              <a:t>　　能です。</a:t>
            </a:r>
          </a:p>
          <a:p>
            <a:endParaRPr kumimoji="1" lang="en-US" altLang="ja-JP" sz="2400" dirty="0">
              <a:latin typeface="UD デジタル 教科書体 N-R" panose="02020400000000000000" pitchFamily="18" charset="-128"/>
              <a:ea typeface="UD デジタル 教科書体 N-R" panose="02020400000000000000" pitchFamily="18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8" charset="-128"/>
                <a:ea typeface="UD デジタル 教科書体 N-R" panose="02020400000000000000" pitchFamily="18" charset="-128"/>
              </a:rPr>
              <a:t>（２）</a:t>
            </a:r>
            <a:r>
              <a:rPr lang="ja-JP" altLang="en-US" sz="2400" b="1" dirty="0">
                <a:latin typeface="UD デジタル 教科書体 N-R" panose="02020400000000000000" pitchFamily="18" charset="-128"/>
                <a:ea typeface="UD デジタル 教科書体 N-R" panose="02020400000000000000" pitchFamily="18" charset="-128"/>
              </a:rPr>
              <a:t>同居親族</a:t>
            </a:r>
          </a:p>
          <a:p>
            <a:r>
              <a:rPr lang="ja-JP" altLang="en-US" sz="2400" dirty="0">
                <a:latin typeface="UD デジタル 教科書体 N-R" panose="02020400000000000000" pitchFamily="18" charset="-128"/>
                <a:ea typeface="UD デジタル 教科書体 N-R" panose="02020400000000000000" pitchFamily="18" charset="-128"/>
              </a:rPr>
              <a:t>　　　同居親族とは、相続発生時（死亡時）に被相続人と同居し　　</a:t>
            </a:r>
            <a:endParaRPr lang="en-US" altLang="ja-JP" sz="2400" dirty="0">
              <a:latin typeface="UD デジタル 教科書体 N-R" panose="02020400000000000000" pitchFamily="18" charset="-128"/>
              <a:ea typeface="UD デジタル 教科書体 N-R" panose="02020400000000000000" pitchFamily="18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8" charset="-128"/>
                <a:ea typeface="UD デジタル 教科書体 N-R" panose="02020400000000000000" pitchFamily="18" charset="-128"/>
              </a:rPr>
              <a:t>　　ていた親族のことをいいます。同居とは、生活の拠点が同じ</a:t>
            </a:r>
            <a:endParaRPr lang="en-US" altLang="ja-JP" sz="2400" dirty="0">
              <a:latin typeface="UD デジタル 教科書体 N-R" panose="02020400000000000000" pitchFamily="18" charset="-128"/>
              <a:ea typeface="UD デジタル 教科書体 N-R" panose="02020400000000000000" pitchFamily="18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8" charset="-128"/>
                <a:ea typeface="UD デジタル 教科書体 N-R" panose="02020400000000000000" pitchFamily="18" charset="-128"/>
              </a:rPr>
              <a:t>　　であることです。住民票が一緒であったとしても、同居の実</a:t>
            </a:r>
            <a:endParaRPr lang="en-US" altLang="ja-JP" sz="2400" dirty="0">
              <a:latin typeface="UD デジタル 教科書体 N-R" panose="02020400000000000000" pitchFamily="18" charset="-128"/>
              <a:ea typeface="UD デジタル 教科書体 N-R" panose="02020400000000000000" pitchFamily="18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8" charset="-128"/>
                <a:ea typeface="UD デジタル 教科書体 N-R" panose="02020400000000000000" pitchFamily="18" charset="-128"/>
              </a:rPr>
              <a:t>　　態がなければ特例は使えません。</a:t>
            </a:r>
            <a:endParaRPr lang="en-US" altLang="ja-JP" sz="2400" dirty="0">
              <a:latin typeface="UD デジタル 教科書体 N-R" panose="02020400000000000000" pitchFamily="18" charset="-128"/>
              <a:ea typeface="UD デジタル 教科書体 N-R" panose="02020400000000000000" pitchFamily="18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8" charset="-128"/>
                <a:ea typeface="UD デジタル 教科書体 N-R" panose="02020400000000000000" pitchFamily="18" charset="-128"/>
              </a:rPr>
              <a:t>　　　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なお同居の期間について制約はありませんので、亡くなる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週間前から同居しても特例は適用されます。ただし、相続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税の申告期限（相続開始後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10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カ月）まで引き続きその宅地等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を所有し、かつ、その建物に住み続けることが要件となって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います。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従って、親が亡くなる直前だけ同居しただけで、その後に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自分の家に戻れば特例は適用されません。</a:t>
            </a:r>
          </a:p>
          <a:p>
            <a:endParaRPr lang="ja-JP" altLang="en-US" sz="2400" dirty="0">
              <a:latin typeface="UD デジタル 教科書体 N-R" panose="02020400000000000000" pitchFamily="18" charset="-128"/>
              <a:ea typeface="UD デジタル 教科書体 N-R" panose="02020400000000000000" pitchFamily="18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8" charset="-128"/>
              <a:ea typeface="UD デジタル 教科書体 N-R" panose="02020400000000000000" pitchFamily="18" charset="-128"/>
            </a:endParaRPr>
          </a:p>
          <a:p>
            <a:endParaRPr kumimoji="1" lang="ja-JP" altLang="en-US" sz="2400" dirty="0">
              <a:latin typeface="UD デジタル 教科書体 N-R" panose="02020400000000000000" pitchFamily="18" charset="-128"/>
              <a:ea typeface="UD デジタル 教科書体 N-R" panose="02020400000000000000" pitchFamily="18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943FB517-B234-A168-6EFD-0FF720A94B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60750" y="10509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10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3C32A00-43AD-0DB9-C16E-E2402F8071C2}"/>
              </a:ext>
            </a:extLst>
          </p:cNvPr>
          <p:cNvSpPr txBox="1"/>
          <p:nvPr/>
        </p:nvSpPr>
        <p:spPr>
          <a:xfrm>
            <a:off x="438149" y="419100"/>
            <a:ext cx="924877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8" charset="-128"/>
                <a:ea typeface="UD デジタル 教科書体 N-R" panose="02020400000000000000" pitchFamily="18" charset="-128"/>
              </a:rPr>
              <a:t>（３）家なき子特例の場合の判定</a:t>
            </a:r>
            <a:endParaRPr kumimoji="1" lang="en-US" altLang="ja-JP" sz="2400" dirty="0">
              <a:latin typeface="UD デジタル 教科書体 N-R" panose="02020400000000000000" pitchFamily="18" charset="-128"/>
              <a:ea typeface="UD デジタル 教科書体 N-R" panose="02020400000000000000" pitchFamily="18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8" charset="-128"/>
                <a:ea typeface="UD デジタル 教科書体 N-R" panose="02020400000000000000" pitchFamily="18" charset="-128"/>
              </a:rPr>
              <a:t>　　　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同居親族以外の親族が小規模宅地等の特例の適用を受ける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際は、次の要件を満たさなければなりません。</a:t>
            </a: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①　被相続人に配偶者や同居相続人がいないこと</a:t>
            </a:r>
          </a:p>
          <a:p>
            <a:r>
              <a:rPr kumimoji="1" lang="ja-JP" altLang="en-US" sz="2400" dirty="0">
                <a:latin typeface="UD デジタル 教科書体 N-R" panose="02020400000000000000" pitchFamily="18" charset="-128"/>
                <a:ea typeface="UD デジタル 教科書体 N-R" panose="02020400000000000000" pitchFamily="18" charset="-128"/>
              </a:rPr>
              <a:t>　　　②　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宅地等を相続した親族が相続開始前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年以内に、その親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族やその親族の配偶者・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親等内の親族・同族会社等が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所有する家屋（相続開始直前に被相続人が住んでいた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家屋を除く）に住んだことがないこと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③　相続時にその親族が住んでいる家屋を過去に所有して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いないこと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fontAlgn="base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＊過去に相続人が所有していた家屋を他人や親族に売却　　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fontAlgn="base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して、いわゆるリースバックによって継続的に居住し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fontAlgn="base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ているような場合に、家なき子特例が適用できなくな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fontAlgn="base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りました。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fontAlgn="base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endParaRPr kumimoji="1" lang="ja-JP" altLang="en-US" sz="2400" dirty="0">
              <a:latin typeface="UD デジタル 教科書体 N-R" panose="02020400000000000000" pitchFamily="18" charset="-128"/>
              <a:ea typeface="UD デジタル 教科書体 N-R" panose="02020400000000000000" pitchFamily="18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84942407-8F99-7545-D277-ED9280A2D3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51475" y="3192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18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968276F-8FF9-0B06-F1FF-543F773B49DA}"/>
              </a:ext>
            </a:extLst>
          </p:cNvPr>
          <p:cNvSpPr txBox="1"/>
          <p:nvPr/>
        </p:nvSpPr>
        <p:spPr>
          <a:xfrm>
            <a:off x="533400" y="323850"/>
            <a:ext cx="9077325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kumimoji="1" lang="ja-JP" altLang="en-US" sz="2400" dirty="0"/>
              <a:t>　　　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④　申告期限まで引き続きその宅地等を所有していること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fontAlgn="base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この特例は、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年以上借家暮らしをしている親族を対象にし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ていることから「家なき子特例」と呼ばれています。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３．</a:t>
            </a:r>
            <a:r>
              <a:rPr kumimoji="1" lang="ja-JP" altLang="en-US" sz="2800" b="1" dirty="0">
                <a:latin typeface="UD デジタル 教科書体 N-R" panose="02020400000000000000" pitchFamily="18" charset="-128"/>
                <a:ea typeface="UD デジタル 教科書体 N-R" panose="02020400000000000000" pitchFamily="18" charset="-128"/>
              </a:rPr>
              <a:t>特定居住用宅地等</a:t>
            </a:r>
            <a:r>
              <a:rPr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の事例</a:t>
            </a: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亡くなった人が自宅として使っていた宅地（評価額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6000</a:t>
            </a: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万円、面積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500㎡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）の相続において特例を適用した場合、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330㎡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までの部分の評価額を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80%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下げられます。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なお、それを超える部分は通常の評価額で計算します。そ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の結果、相続税評価額は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6,000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万円から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2,832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万円まで圧縮で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き、納税額を抑えられます。</a:t>
            </a:r>
          </a:p>
          <a:p>
            <a:pPr fontAlgn="base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＊　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6,000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×330㎡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／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500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㎡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×0.8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％＝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3,168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</a:t>
            </a: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6,0000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万円－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3,168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万円＝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2,832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</a:t>
            </a:r>
          </a:p>
          <a:p>
            <a:endParaRPr kumimoji="1" lang="ja-JP" altLang="en-US" dirty="0"/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A8279F88-37BE-B563-CB8F-EBF8532F90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75725" y="6889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88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3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5835B41-061A-88EE-66F6-1E4747AA68A0}"/>
              </a:ext>
            </a:extLst>
          </p:cNvPr>
          <p:cNvSpPr txBox="1"/>
          <p:nvPr/>
        </p:nvSpPr>
        <p:spPr>
          <a:xfrm>
            <a:off x="638175" y="333375"/>
            <a:ext cx="89535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②　評価額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6000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万円で面積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300㎡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の宅地の場合は、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330㎡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未満で　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あるため、すべての宅地面積が評価減の対象となります。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その結果、相続税評価額が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6000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万円から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1200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万円まで圧縮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できます。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fontAlgn="base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＊　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6,000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×300㎡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／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300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㎡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×0.8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％＝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4,800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</a:t>
            </a: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6,000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万円－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4,800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万円＝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1,200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</a:t>
            </a:r>
          </a:p>
          <a:p>
            <a:endParaRPr kumimoji="1" lang="ja-JP" altLang="en-US" sz="2400" dirty="0"/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A2557E8B-DC44-CDE6-30C0-D6EA952E69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18450" y="26701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53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738B803-64D8-A83A-97B1-C6F8ED7BE379}"/>
              </a:ext>
            </a:extLst>
          </p:cNvPr>
          <p:cNvSpPr txBox="1"/>
          <p:nvPr/>
        </p:nvSpPr>
        <p:spPr>
          <a:xfrm>
            <a:off x="542925" y="419100"/>
            <a:ext cx="9115425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４．</a:t>
            </a:r>
            <a:r>
              <a:rPr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小規模宅地等の特例の留意点</a:t>
            </a:r>
            <a:endParaRPr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/>
              <a:t>　</a:t>
            </a:r>
            <a:endParaRPr kumimoji="1" lang="en-US" altLang="ja-JP" sz="2400" dirty="0"/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（１）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小規模宅地等の特例を受けるためには、相続税申告が必要</a:t>
            </a:r>
          </a:p>
          <a:p>
            <a:r>
              <a:rPr kumimoji="1" lang="ja-JP" altLang="en-US" sz="2400" dirty="0"/>
              <a:t>　　　　　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小規模宅地等の特例を受けるために一番注意しなければ　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ならないことは、相続税の申告書を提出してはじめて小規模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宅地等の特例を受けられるということです。</a:t>
            </a:r>
          </a:p>
          <a:p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相続税の申告書は、被相続人の財産額が基礎控除を超える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場合に提出する必要がでます。ただし、小規模宅地等の特例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の優遇措置を受ける場合は、小規模宅地等の特例を受ける前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の財産額が基礎控除（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3,000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万円＋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600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×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法定相続人の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数）を超えるかどうかで判断することになります。</a:t>
            </a:r>
          </a:p>
          <a:p>
            <a:endParaRPr kumimoji="1" lang="ja-JP" altLang="en-US" sz="2400" dirty="0"/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AC0174C8-EBAA-75F8-D14C-5799EFFB5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42050" y="4572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6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2B4108F-2B75-DC99-37F7-743B3CF9BD53}"/>
              </a:ext>
            </a:extLst>
          </p:cNvPr>
          <p:cNvSpPr txBox="1"/>
          <p:nvPr/>
        </p:nvSpPr>
        <p:spPr>
          <a:xfrm>
            <a:off x="438150" y="371475"/>
            <a:ext cx="90297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8" charset="-128"/>
                <a:ea typeface="UD デジタル 教科書体 N-R" panose="02020400000000000000" pitchFamily="18" charset="-128"/>
              </a:rPr>
              <a:t>（２）</a:t>
            </a:r>
            <a:r>
              <a:rPr lang="ja-JP" altLang="en-US" sz="2400" b="1" dirty="0">
                <a:latin typeface="UD デジタル 教科書体 N-R" panose="02020400000000000000" pitchFamily="18" charset="-128"/>
                <a:ea typeface="UD デジタル 教科書体 N-R" panose="02020400000000000000" pitchFamily="18" charset="-128"/>
              </a:rPr>
              <a:t>相続税の申告期限前に売却すると、特例は適用されない</a:t>
            </a:r>
            <a:endParaRPr lang="en-US" altLang="ja-JP" sz="2400" b="1" dirty="0">
              <a:latin typeface="UD デジタル 教科書体 N-R" panose="02020400000000000000" pitchFamily="18" charset="-128"/>
              <a:ea typeface="UD デジタル 教科書体 N-R" panose="02020400000000000000" pitchFamily="18" charset="-128"/>
            </a:endParaRPr>
          </a:p>
          <a:p>
            <a:endParaRPr lang="en-US" altLang="ja-JP" sz="2400" b="1" dirty="0">
              <a:latin typeface="UD デジタル 教科書体 N-R" panose="02020400000000000000" pitchFamily="18" charset="-128"/>
              <a:ea typeface="UD デジタル 教科書体 N-R" panose="02020400000000000000" pitchFamily="18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（３）相続時精算課税に係る贈与によって取得した宅地等は適用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できない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相続時精算課税制度とは、一定要件を満たした贈与者と受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贈者間の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2500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万円までの贈与を非課税とし、相続発生時に相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続財産として合算する制度です。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５．相続時に不動産を誰に相続させるか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相続時に遺産分割協議等で誰に不動産を相続させるかについ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て、</a:t>
            </a:r>
            <a:r>
              <a:rPr kumimoji="1" lang="ja-JP" altLang="en-US" sz="2400" dirty="0">
                <a:latin typeface="UD デジタル 教科書体 N-R" panose="02020400000000000000" pitchFamily="18" charset="-128"/>
                <a:ea typeface="UD デジタル 教科書体 N-R" panose="02020400000000000000" pitchFamily="18" charset="-128"/>
              </a:rPr>
              <a:t>特定居住用宅地等の活用を前提とした内容を考慮すること</a:t>
            </a:r>
            <a:endParaRPr kumimoji="1" lang="en-US" altLang="ja-JP" sz="2400" dirty="0">
              <a:latin typeface="UD デジタル 教科書体 N-R" panose="02020400000000000000" pitchFamily="18" charset="-128"/>
              <a:ea typeface="UD デジタル 教科書体 N-R" panose="02020400000000000000" pitchFamily="18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8" charset="-128"/>
                <a:ea typeface="UD デジタル 教科書体 N-R" panose="02020400000000000000" pitchFamily="18" charset="-128"/>
              </a:rPr>
              <a:t>　により、相続税額に大きく差が出てきますので、留意する必要</a:t>
            </a:r>
            <a:endParaRPr kumimoji="1" lang="en-US" altLang="ja-JP" sz="2400" dirty="0">
              <a:latin typeface="UD デジタル 教科書体 N-R" panose="02020400000000000000" pitchFamily="18" charset="-128"/>
              <a:ea typeface="UD デジタル 教科書体 N-R" panose="02020400000000000000" pitchFamily="18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8" charset="-128"/>
                <a:ea typeface="UD デジタル 教科書体 N-R" panose="02020400000000000000" pitchFamily="18" charset="-128"/>
              </a:rPr>
              <a:t>　があります。</a:t>
            </a:r>
            <a:endParaRPr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ja-JP" altLang="en-US" sz="2400" b="1" dirty="0">
              <a:latin typeface="UD デジタル 教科書体 N-R" panose="02020400000000000000" pitchFamily="18" charset="-128"/>
              <a:ea typeface="UD デジタル 教科書体 N-R" panose="02020400000000000000" pitchFamily="18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8" charset="-128"/>
                <a:ea typeface="UD デジタル 教科書体 N-R" panose="02020400000000000000" pitchFamily="18" charset="-128"/>
              </a:rPr>
              <a:t>　　法律等の変更などもありますので、詳細は税理士の先生にご</a:t>
            </a:r>
            <a:endParaRPr kumimoji="1" lang="en-US" altLang="ja-JP" sz="2400" dirty="0">
              <a:latin typeface="UD デジタル 教科書体 N-R" panose="02020400000000000000" pitchFamily="18" charset="-128"/>
              <a:ea typeface="UD デジタル 教科書体 N-R" panose="02020400000000000000" pitchFamily="18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8" charset="-128"/>
                <a:ea typeface="UD デジタル 教科書体 N-R" panose="02020400000000000000" pitchFamily="18" charset="-128"/>
              </a:rPr>
              <a:t>　相談ください。</a:t>
            </a: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06D257A5-52C4-7B02-20BC-A839B7AE55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80487" y="7080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712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9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161</TotalTime>
  <Words>1302</Words>
  <Application>Microsoft Office PowerPoint</Application>
  <PresentationFormat>A4 210 x 297 mm</PresentationFormat>
  <Paragraphs>115</Paragraphs>
  <Slides>9</Slides>
  <Notes>0</Notes>
  <HiddenSlides>0</HiddenSlides>
  <MMClips>9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3" baseType="lpstr">
      <vt:lpstr>UD デジタル 教科書体 N-R</vt:lpstr>
      <vt:lpstr>Calibri</vt:lpstr>
      <vt:lpstr>Calibri Light</vt:lpstr>
      <vt:lpstr>レトロスペクト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基文 栂村</dc:creator>
  <cp:lastModifiedBy>栂村</cp:lastModifiedBy>
  <cp:revision>7</cp:revision>
  <dcterms:created xsi:type="dcterms:W3CDTF">2025-09-27T00:50:55Z</dcterms:created>
  <dcterms:modified xsi:type="dcterms:W3CDTF">2025-12-01T04:12:40Z</dcterms:modified>
</cp:coreProperties>
</file>