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3" r:id="rId2"/>
    <p:sldId id="274" r:id="rId3"/>
    <p:sldId id="271" r:id="rId4"/>
    <p:sldId id="275" r:id="rId5"/>
    <p:sldId id="276" r:id="rId6"/>
    <p:sldId id="277" r:id="rId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ugamura-m@outlook.jp" initials="t" lastIdx="2" clrIdx="0">
    <p:extLst>
      <p:ext uri="{19B8F6BF-5375-455C-9EA6-DF929625EA0E}">
        <p15:presenceInfo xmlns:p15="http://schemas.microsoft.com/office/powerpoint/2012/main" userId="cbf932051ab9ef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36" autoAdjust="0"/>
    <p:restoredTop sz="94660"/>
  </p:normalViewPr>
  <p:slideViewPr>
    <p:cSldViewPr snapToGrid="0">
      <p:cViewPr varScale="1">
        <p:scale>
          <a:sx n="86" d="100"/>
          <a:sy n="86" d="100"/>
        </p:scale>
        <p:origin x="160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2020/11/6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157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2020/11/6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107352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2020/11/6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60085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2020/11/6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01888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2020/11/6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52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D52B345-33FD-4D29-BAC7-CD5B94D917BF}" type="datetimeFigureOut">
              <a:rPr kumimoji="1" lang="ja-JP" altLang="en-US" smtClean="0"/>
              <a:t>2020/11/6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59191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D52B345-33FD-4D29-BAC7-CD5B94D917BF}" type="datetimeFigureOut">
              <a:rPr kumimoji="1" lang="ja-JP" altLang="en-US" smtClean="0"/>
              <a:t>2020/11/6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460505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D52B345-33FD-4D29-BAC7-CD5B94D917BF}" type="datetimeFigureOut">
              <a:rPr kumimoji="1" lang="ja-JP" altLang="en-US" smtClean="0"/>
              <a:t>2020/11/6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40405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D52B345-33FD-4D29-BAC7-CD5B94D917BF}" type="datetimeFigureOut">
              <a:rPr kumimoji="1" lang="ja-JP" altLang="en-US" smtClean="0"/>
              <a:t>2020/11/6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14367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0D52B345-33FD-4D29-BAC7-CD5B94D917BF}" type="datetimeFigureOut">
              <a:rPr kumimoji="1" lang="ja-JP" altLang="en-US" smtClean="0"/>
              <a:t>2020/11/6</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1715203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52B345-33FD-4D29-BAC7-CD5B94D917BF}" type="datetimeFigureOut">
              <a:rPr kumimoji="1" lang="ja-JP" altLang="en-US" smtClean="0"/>
              <a:t>2020/11/6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195562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0D52B345-33FD-4D29-BAC7-CD5B94D917BF}" type="datetimeFigureOut">
              <a:rPr kumimoji="1" lang="ja-JP" altLang="en-US" smtClean="0"/>
              <a:t>2020/11/6</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AD8BFA53-A9E4-4D43-9756-2858804AB416}"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612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87CF48-4E97-4D7A-93ED-5790743FE67D}"/>
              </a:ext>
            </a:extLst>
          </p:cNvPr>
          <p:cNvSpPr txBox="1"/>
          <p:nvPr/>
        </p:nvSpPr>
        <p:spPr>
          <a:xfrm>
            <a:off x="159057" y="142043"/>
            <a:ext cx="9659645" cy="6063198"/>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　贈与契約書の作成について</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贈与契約は意思の合致により成立し、契約書の作成は必須ではあ</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りませんが、書面によらない贈与は取消し（解除）の可能性や、税　</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務当局から疑義を持たれるおそれなどもあるため、客観性のある贈</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与契約書を作成しておくべきでしょう。</a:t>
            </a:r>
          </a:p>
          <a:p>
            <a:endParaRPr lang="ja-JP" altLang="en-US"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贈与契約書の作成は、遺言書の場合と異なり、自筆で書くことも</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用件とはならず、パソコンで作成しても問題ありませんが、後日の</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争いを防止する、という観点から、</a:t>
            </a:r>
            <a:r>
              <a:rPr lang="ja-JP" altLang="en-US" sz="2400" b="1" u="sng" dirty="0">
                <a:effectLst/>
                <a:latin typeface="UD デジタル 教科書体 N-R" panose="02020400000000000000" pitchFamily="17" charset="-128"/>
                <a:ea typeface="UD デジタル 教科書体 N-R" panose="02020400000000000000" pitchFamily="17" charset="-128"/>
              </a:rPr>
              <a:t>贈与契約の当事者の署名と契約</a:t>
            </a:r>
            <a:endParaRPr lang="en-US" altLang="ja-JP" sz="2400" b="1" u="sng"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effectLst/>
                <a:latin typeface="UD デジタル 教科書体 N-R" panose="02020400000000000000" pitchFamily="17" charset="-128"/>
                <a:ea typeface="UD デジタル 教科書体 N-R" panose="02020400000000000000" pitchFamily="17" charset="-128"/>
              </a:rPr>
              <a:t>の日付だけは、自筆で記入する</a:t>
            </a:r>
            <a:r>
              <a:rPr lang="ja-JP" altLang="en-US" sz="2400" dirty="0">
                <a:effectLst/>
                <a:latin typeface="UD デジタル 教科書体 N-R" panose="02020400000000000000" pitchFamily="17" charset="-128"/>
                <a:ea typeface="UD デジタル 教科書体 N-R" panose="02020400000000000000" pitchFamily="17" charset="-128"/>
              </a:rPr>
              <a:t>とよいでしょう。</a:t>
            </a:r>
          </a:p>
          <a:p>
            <a:endParaRPr lang="ja-JP" altLang="en-US"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また、贈与契約書には、押印の必要性もありませんが、客観的な</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証拠を残す、という贈与契約書作成の趣旨を考えると、</a:t>
            </a:r>
            <a:r>
              <a:rPr lang="ja-JP" altLang="en-US" sz="2400" b="1" u="sng" dirty="0">
                <a:effectLst/>
                <a:latin typeface="UD デジタル 教科書体 N-R" panose="02020400000000000000" pitchFamily="17" charset="-128"/>
                <a:ea typeface="UD デジタル 教科書体 N-R" panose="02020400000000000000" pitchFamily="17" charset="-128"/>
              </a:rPr>
              <a:t>実印で押印</a:t>
            </a:r>
            <a:endParaRPr lang="en-US" altLang="ja-JP" sz="2400" b="1" u="sng"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effectLst/>
                <a:latin typeface="UD デジタル 教科書体 N-R" panose="02020400000000000000" pitchFamily="17" charset="-128"/>
                <a:ea typeface="UD デジタル 教科書体 N-R" panose="02020400000000000000" pitchFamily="17" charset="-128"/>
              </a:rPr>
              <a:t>をする、というのが好ましい</a:t>
            </a:r>
            <a:r>
              <a:rPr lang="ja-JP" altLang="en-US" sz="2400" dirty="0">
                <a:effectLst/>
                <a:latin typeface="UD デジタル 教科書体 N-R" panose="02020400000000000000" pitchFamily="17" charset="-128"/>
                <a:ea typeface="UD デジタル 教科書体 N-R" panose="02020400000000000000" pitchFamily="17" charset="-128"/>
              </a:rPr>
              <a:t>でしょう。</a:t>
            </a: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16D94BFE-FC99-4F47-9CD5-56E636A3E51A}"/>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7EA6BD43-5D65-43CE-8B55-507F2E31B1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03329" y="142043"/>
            <a:ext cx="487363" cy="487363"/>
          </a:xfrm>
          <a:prstGeom prst="rect">
            <a:avLst/>
          </a:prstGeom>
        </p:spPr>
      </p:pic>
    </p:spTree>
    <p:extLst>
      <p:ext uri="{BB962C8B-B14F-4D97-AF65-F5344CB8AC3E}">
        <p14:creationId xmlns:p14="http://schemas.microsoft.com/office/powerpoint/2010/main" val="157346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812F476-87F4-41C9-B490-96E928BD8CF6}"/>
              </a:ext>
            </a:extLst>
          </p:cNvPr>
          <p:cNvSpPr txBox="1"/>
          <p:nvPr/>
        </p:nvSpPr>
        <p:spPr>
          <a:xfrm>
            <a:off x="158318" y="159797"/>
            <a:ext cx="9419208" cy="5693866"/>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１．贈与契約書に記載すべき内容</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a:t>
            </a:r>
            <a:r>
              <a:rPr lang="ja-JP" altLang="en-US" sz="2400" dirty="0">
                <a:effectLst/>
                <a:latin typeface="UD デジタル 教科書体 N-R" panose="02020400000000000000" pitchFamily="17" charset="-128"/>
                <a:ea typeface="UD デジタル 教科書体 N-R" panose="02020400000000000000" pitchFamily="17" charset="-128"/>
              </a:rPr>
              <a:t>いつ贈与するのか（贈与契約締結の日付、実際に贈与を</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実行する日付）</a:t>
            </a:r>
            <a:endParaRPr lang="ja-JP" altLang="en-US"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②　誰が誰に贈与するか（贈与者の氏名・住所、受贈者の氏</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名住所）</a:t>
            </a:r>
          </a:p>
          <a:p>
            <a:r>
              <a:rPr lang="ja-JP" altLang="en-US" sz="2400" dirty="0">
                <a:effectLst/>
                <a:latin typeface="UD デジタル 教科書体 N-R" panose="02020400000000000000" pitchFamily="17" charset="-128"/>
                <a:ea typeface="UD デジタル 教科書体 N-R" panose="02020400000000000000" pitchFamily="17" charset="-128"/>
              </a:rPr>
              <a:t>　　</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③　</a:t>
            </a:r>
            <a:r>
              <a:rPr lang="ja-JP" altLang="en-US" sz="2400" dirty="0">
                <a:effectLst/>
                <a:latin typeface="UD デジタル 教科書体 N-R" panose="02020400000000000000" pitchFamily="17" charset="-128"/>
                <a:ea typeface="UD デジタル 教科書体 N-R" panose="02020400000000000000" pitchFamily="17" charset="-128"/>
              </a:rPr>
              <a:t>何を贈与するか（贈与財産の種目・内容・金額・所在、</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その他財産に関する情報）　　</a:t>
            </a:r>
          </a:p>
          <a:p>
            <a:r>
              <a:rPr lang="ja-JP" altLang="en-US" sz="2400" dirty="0">
                <a:effectLst/>
                <a:latin typeface="UD デジタル 教科書体 N-R" panose="02020400000000000000" pitchFamily="17" charset="-128"/>
                <a:ea typeface="UD デジタル 教科書体 N-R" panose="02020400000000000000" pitchFamily="17" charset="-128"/>
              </a:rPr>
              <a:t>　　</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④　贈与するための条件（負担）について</a:t>
            </a:r>
          </a:p>
          <a:p>
            <a:r>
              <a:rPr lang="ja-JP" altLang="en-US" sz="2400" dirty="0">
                <a:effectLst/>
                <a:latin typeface="UD デジタル 教科書体 N-R" panose="02020400000000000000" pitchFamily="17" charset="-128"/>
                <a:ea typeface="UD デジタル 教科書体 N-R" panose="02020400000000000000" pitchFamily="17" charset="-128"/>
              </a:rPr>
              <a:t>　　</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⑤　贈与する方法（振込先など）</a:t>
            </a: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9D75A885-9F99-4F18-8D16-5F0507068F72}"/>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9158B97D-0C4D-435E-AAF4-608747F0DF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601" y="170894"/>
            <a:ext cx="487363" cy="487363"/>
          </a:xfrm>
          <a:prstGeom prst="rect">
            <a:avLst/>
          </a:prstGeom>
        </p:spPr>
      </p:pic>
    </p:spTree>
    <p:extLst>
      <p:ext uri="{BB962C8B-B14F-4D97-AF65-F5344CB8AC3E}">
        <p14:creationId xmlns:p14="http://schemas.microsoft.com/office/powerpoint/2010/main" val="71499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04CB746-0C4F-439B-9131-A8DDC25C16B3}"/>
              </a:ext>
            </a:extLst>
          </p:cNvPr>
          <p:cNvSpPr txBox="1"/>
          <p:nvPr/>
        </p:nvSpPr>
        <p:spPr>
          <a:xfrm>
            <a:off x="204184" y="58378"/>
            <a:ext cx="9650027" cy="7171194"/>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２．贈与契約書の種類と留意点について</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600" b="1" u="sng" dirty="0">
                <a:latin typeface="UD デジタル 教科書体 N-R" panose="02020400000000000000" pitchFamily="17" charset="-128"/>
                <a:ea typeface="UD デジタル 教科書体 N-R" panose="02020400000000000000" pitchFamily="17" charset="-128"/>
              </a:rPr>
              <a:t>（</a:t>
            </a:r>
            <a:r>
              <a:rPr kumimoji="1" lang="en-US" altLang="ja-JP" sz="2600" b="1" u="sng" dirty="0">
                <a:latin typeface="UD デジタル 教科書体 N-R" panose="02020400000000000000" pitchFamily="17" charset="-128"/>
                <a:ea typeface="UD デジタル 教科書体 N-R" panose="02020400000000000000" pitchFamily="17" charset="-128"/>
              </a:rPr>
              <a:t>1</a:t>
            </a:r>
            <a:r>
              <a:rPr kumimoji="1" lang="ja-JP" altLang="en-US" sz="2600" b="1" u="sng" dirty="0">
                <a:latin typeface="UD デジタル 教科書体 N-R" panose="02020400000000000000" pitchFamily="17" charset="-128"/>
                <a:ea typeface="UD デジタル 教科書体 N-R" panose="02020400000000000000" pitchFamily="17" charset="-128"/>
              </a:rPr>
              <a:t>）金銭の贈与契約書</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金銭を贈与する場合、なるべく現金の手渡しは避け、あげる側</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もらう側も自己名義の銀行口座を通すようにしておきます。</a:t>
            </a:r>
          </a:p>
          <a:p>
            <a:r>
              <a:rPr lang="ja-JP" altLang="en-US" sz="2400" dirty="0">
                <a:effectLst/>
                <a:latin typeface="UD デジタル 教科書体 N-R" panose="02020400000000000000" pitchFamily="17" charset="-128"/>
                <a:ea typeface="UD デジタル 教科書体 N-R" panose="02020400000000000000" pitchFamily="17" charset="-128"/>
              </a:rPr>
              <a:t>　　　現金をそのまま渡してしまうと、金額や贈与日などについて、</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後日、税務署等に対する説明が難しくなるおそれがあります。</a:t>
            </a:r>
          </a:p>
          <a:p>
            <a:r>
              <a:rPr lang="ja-JP" altLang="en-US" sz="2400" dirty="0">
                <a:effectLst/>
                <a:latin typeface="UD デジタル 教科書体 N-R" panose="02020400000000000000" pitchFamily="17" charset="-128"/>
                <a:ea typeface="UD デジタル 教科書体 N-R" panose="02020400000000000000" pitchFamily="17" charset="-128"/>
              </a:rPr>
              <a:t>　　　なお、金銭の贈与契約書には、収入印紙は不要です。</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600" b="1" u="sng" dirty="0">
                <a:latin typeface="UD デジタル 教科書体 N-R" panose="02020400000000000000" pitchFamily="17" charset="-128"/>
                <a:ea typeface="UD デジタル 教科書体 N-R" panose="02020400000000000000" pitchFamily="17" charset="-128"/>
              </a:rPr>
              <a:t>（</a:t>
            </a:r>
            <a:r>
              <a:rPr kumimoji="1" lang="en-US" altLang="ja-JP" sz="2600" b="1" u="sng" dirty="0">
                <a:latin typeface="UD デジタル 教科書体 N-R" panose="02020400000000000000" pitchFamily="17" charset="-128"/>
                <a:ea typeface="UD デジタル 教科書体 N-R" panose="02020400000000000000" pitchFamily="17" charset="-128"/>
              </a:rPr>
              <a:t>2</a:t>
            </a:r>
            <a:r>
              <a:rPr kumimoji="1" lang="ja-JP" altLang="en-US" sz="2600" b="1" u="sng" dirty="0">
                <a:latin typeface="UD デジタル 教科書体 N-R" panose="02020400000000000000" pitchFamily="17" charset="-128"/>
                <a:ea typeface="UD デジタル 教科書体 N-R" panose="02020400000000000000" pitchFamily="17" charset="-128"/>
              </a:rPr>
              <a:t>）不動産の贈与契約書</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不動産贈与契約書を作成する場合、不動産の所在地番など、物</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件の表示となる部分については、登記事項証明書などを確認し、</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正確に記載しなければなりません。不動産の贈与契約書には、</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effectLst/>
                <a:latin typeface="UD デジタル 教科書体 N-R" panose="02020400000000000000" pitchFamily="17" charset="-128"/>
                <a:ea typeface="UD デジタル 教科書体 N-R" panose="02020400000000000000" pitchFamily="17" charset="-128"/>
              </a:rPr>
              <a:t>200</a:t>
            </a:r>
            <a:r>
              <a:rPr lang="ja-JP" altLang="en-US" sz="2400" dirty="0">
                <a:effectLst/>
                <a:latin typeface="UD デジタル 教科書体 N-R" panose="02020400000000000000" pitchFamily="17" charset="-128"/>
                <a:ea typeface="UD デジタル 教科書体 N-R" panose="02020400000000000000" pitchFamily="17" charset="-128"/>
              </a:rPr>
              <a:t>円の印紙を貼り、契約書に押した印鑑で消印してください。</a:t>
            </a:r>
          </a:p>
          <a:p>
            <a:r>
              <a:rPr lang="ja-JP" altLang="en-US" sz="2400" dirty="0">
                <a:effectLst/>
                <a:latin typeface="UD デジタル 教科書体 N-R" panose="02020400000000000000" pitchFamily="17" charset="-128"/>
                <a:ea typeface="UD デジタル 教科書体 N-R" panose="02020400000000000000" pitchFamily="17" charset="-128"/>
              </a:rPr>
              <a:t>　　　ただし、不動産価値を併記してしまうと、その額に見合った収</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入印紙が必要になりますので、不動産の贈与契約書を作成する際</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は、金額は書かない方が無難です。</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5C0EF9AD-6CC6-41E1-9BF3-5CF30822470D}"/>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4F34031F-4F3E-4129-9418-792D6B9084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0288" y="157240"/>
            <a:ext cx="487363" cy="487363"/>
          </a:xfrm>
          <a:prstGeom prst="rect">
            <a:avLst/>
          </a:prstGeom>
        </p:spPr>
      </p:pic>
    </p:spTree>
    <p:extLst>
      <p:ext uri="{BB962C8B-B14F-4D97-AF65-F5344CB8AC3E}">
        <p14:creationId xmlns:p14="http://schemas.microsoft.com/office/powerpoint/2010/main" val="13737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413070-91A2-4424-A577-E5F8DFACD061}"/>
              </a:ext>
            </a:extLst>
          </p:cNvPr>
          <p:cNvSpPr txBox="1"/>
          <p:nvPr/>
        </p:nvSpPr>
        <p:spPr>
          <a:xfrm>
            <a:off x="150919" y="106533"/>
            <a:ext cx="9710691" cy="6032421"/>
          </a:xfrm>
          <a:prstGeom prst="rect">
            <a:avLst/>
          </a:prstGeom>
          <a:noFill/>
        </p:spPr>
        <p:txBody>
          <a:bodyPr wrap="square" rtlCol="0">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a:t>
            </a:r>
            <a:r>
              <a:rPr kumimoji="1" lang="en-US" altLang="ja-JP" sz="2600" b="1" dirty="0">
                <a:latin typeface="UD デジタル 教科書体 N-R" panose="02020400000000000000" pitchFamily="17" charset="-128"/>
                <a:ea typeface="UD デジタル 教科書体 N-R" panose="02020400000000000000" pitchFamily="17" charset="-128"/>
              </a:rPr>
              <a:t>3</a:t>
            </a:r>
            <a:r>
              <a:rPr kumimoji="1" lang="ja-JP" altLang="en-US" sz="2600" b="1" dirty="0">
                <a:latin typeface="UD デジタル 教科書体 N-R" panose="02020400000000000000" pitchFamily="17" charset="-128"/>
                <a:ea typeface="UD デジタル 教科書体 N-R" panose="02020400000000000000" pitchFamily="17" charset="-128"/>
              </a:rPr>
              <a:t>）未成年者に対する贈与契約書</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未成年者は、物事の判断を十分にすることができる年齢になって</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いれば、自分の意思で贈与を受けることは可能です。</a:t>
            </a:r>
          </a:p>
          <a:p>
            <a:r>
              <a:rPr lang="ja-JP" altLang="en-US" sz="2400" dirty="0">
                <a:effectLst/>
                <a:latin typeface="UD デジタル 教科書体 N-R" panose="02020400000000000000" pitchFamily="17" charset="-128"/>
                <a:ea typeface="UD デジタル 教科書体 N-R" panose="02020400000000000000" pitchFamily="17" charset="-128"/>
              </a:rPr>
              <a:t>　　贈与をする側になる場合には、財産の処分を伴う以上、法定代理</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人の同意や代理が不可欠ですが、もらうだけであれば、未成年者も</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自分の意思で行うことができます。</a:t>
            </a:r>
          </a:p>
          <a:p>
            <a:r>
              <a:rPr lang="ja-JP" altLang="en-US" sz="2400" dirty="0">
                <a:effectLst/>
                <a:latin typeface="UD デジタル 教科書体 N-R" panose="02020400000000000000" pitchFamily="17" charset="-128"/>
                <a:ea typeface="UD デジタル 教科書体 N-R" panose="02020400000000000000" pitchFamily="17" charset="-128"/>
              </a:rPr>
              <a:t>　　但し、実務では、</a:t>
            </a:r>
            <a:r>
              <a:rPr lang="ja-JP" altLang="en-US" sz="2400" dirty="0">
                <a:latin typeface="UD デジタル 教科書体 N-R" panose="02020400000000000000" pitchFamily="17" charset="-128"/>
                <a:ea typeface="UD デジタル 教科書体 N-R" panose="02020400000000000000" pitchFamily="17" charset="-128"/>
              </a:rPr>
              <a:t>後々の様々な疑義、紛争の防止のためにも贈与</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契約書は、親権者（婚姻中は両親とも）が法定代理人として、自署、</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押印した方がいいでしょう。　</a:t>
            </a:r>
          </a:p>
          <a:p>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なお、未成年者と法定代理人が利害が相反する契約をする場合、</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家庭裁判所に特別代理人の選任をしてもらう必要がありますが、未</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成年者が法定代理人から財産をもらうだけの契約をするのであれば、</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利益相反取引には該当しません。</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u="sng" dirty="0">
                <a:latin typeface="UD デジタル 教科書体 N-R" panose="02020400000000000000" pitchFamily="17" charset="-128"/>
                <a:ea typeface="UD デジタル 教科書体 N-R" panose="02020400000000000000" pitchFamily="17" charset="-128"/>
              </a:rPr>
              <a:t>＊利益相反例：</a:t>
            </a:r>
            <a:r>
              <a:rPr lang="ja-JP" altLang="en-US" sz="2400" u="sng" dirty="0">
                <a:effectLst/>
                <a:latin typeface="UD デジタル 教科書体 N-R" panose="02020400000000000000" pitchFamily="17" charset="-128"/>
                <a:ea typeface="UD デジタル 教科書体 N-R" panose="02020400000000000000" pitchFamily="17" charset="-128"/>
              </a:rPr>
              <a:t>未成年の子の財産を親へ贈与するなど</a:t>
            </a: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FD519D58-7DD3-4FA6-BE9F-18FE23C84EE9}"/>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452F4447-E63C-4F88-A593-A83B1A67DA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54249" y="144263"/>
            <a:ext cx="487363" cy="487363"/>
          </a:xfrm>
          <a:prstGeom prst="rect">
            <a:avLst/>
          </a:prstGeom>
        </p:spPr>
      </p:pic>
    </p:spTree>
    <p:extLst>
      <p:ext uri="{BB962C8B-B14F-4D97-AF65-F5344CB8AC3E}">
        <p14:creationId xmlns:p14="http://schemas.microsoft.com/office/powerpoint/2010/main" val="313919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BEA5E9-0BB3-44D2-AEF3-38EEAD060F43}"/>
              </a:ext>
            </a:extLst>
          </p:cNvPr>
          <p:cNvSpPr txBox="1"/>
          <p:nvPr/>
        </p:nvSpPr>
        <p:spPr>
          <a:xfrm>
            <a:off x="168674" y="213064"/>
            <a:ext cx="9621915" cy="4154984"/>
          </a:xfrm>
          <a:prstGeom prst="rect">
            <a:avLst/>
          </a:prstGeom>
          <a:noFill/>
        </p:spPr>
        <p:txBody>
          <a:bodyPr wrap="square" rtlCol="0">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a:t>
            </a:r>
            <a:r>
              <a:rPr kumimoji="1" lang="en-US" altLang="ja-JP" sz="2600" b="1" dirty="0">
                <a:latin typeface="UD デジタル 教科書体 N-R" panose="02020400000000000000" pitchFamily="17" charset="-128"/>
                <a:ea typeface="UD デジタル 教科書体 N-R" panose="02020400000000000000" pitchFamily="17" charset="-128"/>
              </a:rPr>
              <a:t>4</a:t>
            </a:r>
            <a:r>
              <a:rPr kumimoji="1" lang="ja-JP" altLang="en-US" sz="2600" b="1" dirty="0">
                <a:latin typeface="UD デジタル 教科書体 N-R" panose="02020400000000000000" pitchFamily="17" charset="-128"/>
                <a:ea typeface="UD デジタル 教科書体 N-R" panose="02020400000000000000" pitchFamily="17" charset="-128"/>
              </a:rPr>
              <a:t>）死因贈与契約書</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当事者の死亡によって効力を生ずる贈与を</a:t>
            </a:r>
            <a:r>
              <a:rPr lang="en-US" altLang="ja-JP" sz="2400" dirty="0">
                <a:effectLst/>
                <a:latin typeface="UD デジタル 教科書体 N-R" panose="02020400000000000000" pitchFamily="17" charset="-128"/>
                <a:ea typeface="UD デジタル 教科書体 N-R" panose="02020400000000000000" pitchFamily="17" charset="-128"/>
              </a:rPr>
              <a:t>『</a:t>
            </a:r>
            <a:r>
              <a:rPr lang="ja-JP" altLang="en-US" sz="2400" dirty="0">
                <a:effectLst/>
                <a:latin typeface="UD デジタル 教科書体 N-R" panose="02020400000000000000" pitchFamily="17" charset="-128"/>
                <a:ea typeface="UD デジタル 教科書体 N-R" panose="02020400000000000000" pitchFamily="17" charset="-128"/>
              </a:rPr>
              <a:t>死因贈与</a:t>
            </a:r>
            <a:r>
              <a:rPr lang="en-US" altLang="ja-JP" sz="2400" dirty="0">
                <a:effectLst/>
                <a:latin typeface="UD デジタル 教科書体 N-R" panose="02020400000000000000" pitchFamily="17" charset="-128"/>
                <a:ea typeface="UD デジタル 教科書体 N-R" panose="02020400000000000000" pitchFamily="17" charset="-128"/>
              </a:rPr>
              <a:t>』</a:t>
            </a:r>
            <a:r>
              <a:rPr lang="ja-JP" altLang="en-US" sz="2400" dirty="0">
                <a:effectLst/>
                <a:latin typeface="UD デジタル 教科書体 N-R" panose="02020400000000000000" pitchFamily="17" charset="-128"/>
                <a:ea typeface="UD デジタル 教科書体 N-R" panose="02020400000000000000" pitchFamily="17" charset="-128"/>
              </a:rPr>
              <a:t>とい</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います。</a:t>
            </a: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死因贈与も贈与の一類型であり、当事者の契約によります。</a:t>
            </a:r>
          </a:p>
          <a:p>
            <a:r>
              <a:rPr lang="ja-JP" altLang="en-US" sz="2400" dirty="0">
                <a:effectLst/>
                <a:latin typeface="UD デジタル 教科書体 N-R" panose="02020400000000000000" pitchFamily="17" charset="-128"/>
                <a:ea typeface="UD デジタル 教科書体 N-R" panose="02020400000000000000" pitchFamily="17" charset="-128"/>
              </a:rPr>
              <a:t>　　　当事者の死亡によって効力を生ずる点で</a:t>
            </a:r>
            <a:r>
              <a:rPr lang="en-US" altLang="ja-JP" sz="2400" dirty="0">
                <a:effectLst/>
                <a:latin typeface="UD デジタル 教科書体 N-R" panose="02020400000000000000" pitchFamily="17" charset="-128"/>
                <a:ea typeface="UD デジタル 教科書体 N-R" panose="02020400000000000000" pitchFamily="17" charset="-128"/>
              </a:rPr>
              <a:t>『</a:t>
            </a:r>
            <a:r>
              <a:rPr lang="ja-JP" altLang="en-US" sz="2400" dirty="0">
                <a:effectLst/>
                <a:latin typeface="UD デジタル 教科書体 N-R" panose="02020400000000000000" pitchFamily="17" charset="-128"/>
                <a:ea typeface="UD デジタル 教科書体 N-R" panose="02020400000000000000" pitchFamily="17" charset="-128"/>
              </a:rPr>
              <a:t>遺贈</a:t>
            </a:r>
            <a:r>
              <a:rPr lang="en-US" altLang="ja-JP" sz="2400" dirty="0">
                <a:effectLst/>
                <a:latin typeface="UD デジタル 教科書体 N-R" panose="02020400000000000000" pitchFamily="17" charset="-128"/>
                <a:ea typeface="UD デジタル 教科書体 N-R" panose="02020400000000000000" pitchFamily="17" charset="-128"/>
              </a:rPr>
              <a:t>』</a:t>
            </a:r>
            <a:r>
              <a:rPr lang="ja-JP" altLang="en-US" sz="2400" dirty="0">
                <a:effectLst/>
                <a:latin typeface="UD デジタル 教科書体 N-R" panose="02020400000000000000" pitchFamily="17" charset="-128"/>
                <a:ea typeface="UD デジタル 教科書体 N-R" panose="02020400000000000000" pitchFamily="17" charset="-128"/>
              </a:rPr>
              <a:t>と似ていま</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すが、死因贈与は契約であり、一方の遺贈は遺言者の単独行為</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である点で異なります。</a:t>
            </a:r>
          </a:p>
          <a:p>
            <a:r>
              <a:rPr lang="ja-JP" altLang="en-US" sz="2400" dirty="0">
                <a:effectLst/>
                <a:latin typeface="UD デジタル 教科書体 N-R" panose="02020400000000000000" pitchFamily="17" charset="-128"/>
                <a:ea typeface="UD デジタル 教科書体 N-R" panose="02020400000000000000" pitchFamily="17" charset="-128"/>
              </a:rPr>
              <a:t>　　　そのため、死因贈与については、遺贈に関する多くの規定が</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準用されています。</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0028C671-97B1-4F0E-9B49-0FCB1FFC5661}"/>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36CE05E1-BCB4-48AB-AC80-8627C5C7C4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98817" y="213064"/>
            <a:ext cx="487363" cy="487363"/>
          </a:xfrm>
          <a:prstGeom prst="rect">
            <a:avLst/>
          </a:prstGeom>
        </p:spPr>
      </p:pic>
    </p:spTree>
    <p:extLst>
      <p:ext uri="{BB962C8B-B14F-4D97-AF65-F5344CB8AC3E}">
        <p14:creationId xmlns:p14="http://schemas.microsoft.com/office/powerpoint/2010/main" val="237592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F5D026-CF45-40B0-B97A-EF6C5952F771}"/>
              </a:ext>
            </a:extLst>
          </p:cNvPr>
          <p:cNvSpPr txBox="1"/>
          <p:nvPr/>
        </p:nvSpPr>
        <p:spPr>
          <a:xfrm>
            <a:off x="150920" y="71019"/>
            <a:ext cx="9667783"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a:t>
            </a:r>
            <a:r>
              <a:rPr kumimoji="1" lang="ja-JP" altLang="en-US" sz="2800" b="1" dirty="0">
                <a:latin typeface="UD デジタル 教科書体 N-R" panose="02020400000000000000" pitchFamily="17" charset="-128"/>
                <a:ea typeface="UD デジタル 教科書体 N-R" panose="02020400000000000000" pitchFamily="17" charset="-128"/>
              </a:rPr>
              <a:t>不動産の贈与と登記</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pPr algn="l"/>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1" u="sng" dirty="0">
                <a:effectLst/>
                <a:latin typeface="UD デジタル 教科書体 N-R" panose="02020400000000000000" pitchFamily="17" charset="-128"/>
                <a:ea typeface="UD デジタル 教科書体 N-R" panose="02020400000000000000" pitchFamily="17" charset="-128"/>
              </a:rPr>
              <a:t>贈与による所有権移転登記をしない限り、贈与が行われたことを　</a:t>
            </a:r>
            <a:endParaRPr lang="en-US" altLang="ja-JP" sz="2400" b="1" u="sng"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effectLst/>
                <a:latin typeface="UD デジタル 教科書体 N-R" panose="02020400000000000000" pitchFamily="17" charset="-128"/>
                <a:ea typeface="UD デジタル 教科書体 N-R" panose="02020400000000000000" pitchFamily="17" charset="-128"/>
              </a:rPr>
              <a:t>他人に対して主張することはできません。</a:t>
            </a:r>
            <a:endParaRPr lang="ja-JP" altLang="en-US" sz="2400" u="sng" dirty="0">
              <a:effectLst/>
              <a:latin typeface="UD デジタル 教科書体 N-R" panose="02020400000000000000" pitchFamily="17" charset="-128"/>
              <a:ea typeface="UD デジタル 教科書体 N-R" panose="02020400000000000000" pitchFamily="17" charset="-128"/>
            </a:endParaRPr>
          </a:p>
          <a:p>
            <a:pPr algn="l"/>
            <a:endParaRPr lang="en-US" altLang="ja-JP" sz="240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effectLst/>
                <a:latin typeface="UD デジタル 教科書体 N-R" panose="02020400000000000000" pitchFamily="17" charset="-128"/>
                <a:ea typeface="UD デジタル 教科書体 N-R" panose="02020400000000000000" pitchFamily="17" charset="-128"/>
              </a:rPr>
              <a:t>　　贈与の登記をする時期について法的な期限などはありませんが、</a:t>
            </a:r>
            <a:endParaRPr lang="en-US" altLang="ja-JP" sz="240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贈与が行われてことを第三者に主張することや、税務申告を正確に</a:t>
            </a:r>
            <a:endParaRPr lang="en-US" altLang="ja-JP" sz="240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行えるようにするためにも、速やかに登記を申請します。</a:t>
            </a:r>
          </a:p>
          <a:p>
            <a:pPr algn="l"/>
            <a:endParaRPr lang="en-US" altLang="ja-JP" sz="240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effectLst/>
                <a:latin typeface="UD デジタル 教科書体 N-R" panose="02020400000000000000" pitchFamily="17" charset="-128"/>
                <a:ea typeface="UD デジタル 教科書体 N-R" panose="02020400000000000000" pitchFamily="17" charset="-128"/>
              </a:rPr>
              <a:t>　　贈与の登記をしないで長期間経過してしまうと、たとえば当事者</a:t>
            </a:r>
            <a:endParaRPr lang="en-US" altLang="ja-JP" sz="240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の一方が亡くなってしまった場合には非常に手続が煩雑になります</a:t>
            </a:r>
            <a:endParaRPr lang="en-US" altLang="ja-JP" sz="240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し、最悪のケースでは、亡くなった当事者の相続人から登記手続の</a:t>
            </a:r>
            <a:endParaRPr lang="en-US" altLang="ja-JP" sz="240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協力を得ることができず、贈与の登記自体ができなくなってしまう</a:t>
            </a:r>
            <a:endParaRPr lang="en-US" altLang="ja-JP" sz="240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おそれもあります。</a:t>
            </a:r>
          </a:p>
          <a:p>
            <a:endParaRPr kumimoji="1" lang="ja-JP" altLang="en-US" sz="2400" dirty="0"/>
          </a:p>
        </p:txBody>
      </p:sp>
      <p:sp>
        <p:nvSpPr>
          <p:cNvPr id="4" name="正方形/長方形 3">
            <a:extLst>
              <a:ext uri="{FF2B5EF4-FFF2-40B4-BE49-F238E27FC236}">
                <a16:creationId xmlns:a16="http://schemas.microsoft.com/office/drawing/2014/main" id="{7DEAC104-92B3-4C10-A822-40788D53561E}"/>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4DD5C20A-480F-4A9D-9370-39198EB921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53419" y="69998"/>
            <a:ext cx="487363" cy="487363"/>
          </a:xfrm>
          <a:prstGeom prst="rect">
            <a:avLst/>
          </a:prstGeom>
        </p:spPr>
      </p:pic>
    </p:spTree>
    <p:extLst>
      <p:ext uri="{BB962C8B-B14F-4D97-AF65-F5344CB8AC3E}">
        <p14:creationId xmlns:p14="http://schemas.microsoft.com/office/powerpoint/2010/main" val="12810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1404</TotalTime>
  <Words>1198</Words>
  <Application>Microsoft Office PowerPoint</Application>
  <PresentationFormat>A4 210 x 297 mm</PresentationFormat>
  <Paragraphs>90</Paragraphs>
  <Slides>6</Slides>
  <Notes>0</Notes>
  <HiddenSlides>0</HiddenSlides>
  <MMClips>6</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6</vt:i4>
      </vt:variant>
    </vt:vector>
  </HeadingPairs>
  <TitlesOfParts>
    <vt:vector size="10"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113</cp:revision>
  <dcterms:created xsi:type="dcterms:W3CDTF">2020-10-26T01:28:18Z</dcterms:created>
  <dcterms:modified xsi:type="dcterms:W3CDTF">2020-11-06T07:23:03Z</dcterms:modified>
</cp:coreProperties>
</file>