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8" r:id="rId3"/>
    <p:sldId id="257" r:id="rId4"/>
    <p:sldId id="264" r:id="rId5"/>
    <p:sldId id="265" r:id="rId6"/>
    <p:sldId id="263" r:id="rId7"/>
    <p:sldId id="262" r:id="rId8"/>
    <p:sldId id="261" r:id="rId9"/>
    <p:sldId id="260" r:id="rId10"/>
    <p:sldId id="259" r:id="rId11"/>
    <p:sldId id="266" r:id="rId12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41" autoAdjust="0"/>
    <p:restoredTop sz="94660"/>
  </p:normalViewPr>
  <p:slideViewPr>
    <p:cSldViewPr snapToGrid="0">
      <p:cViewPr varScale="1">
        <p:scale>
          <a:sx n="80" d="100"/>
          <a:sy n="80" d="100"/>
        </p:scale>
        <p:origin x="168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758952"/>
            <a:ext cx="817245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3791" y="4455621"/>
            <a:ext cx="817245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B4BB9-31A4-4646-958D-4F6F852F5270}" type="datetimeFigureOut">
              <a:rPr kumimoji="1" lang="ja-JP" altLang="en-US" smtClean="0"/>
              <a:t>2025/8/31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EF9C7-53BD-4FE4-BE19-E197E2FD26C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81223" y="4343400"/>
            <a:ext cx="80238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9942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B4BB9-31A4-4646-958D-4F6F852F5270}" type="datetimeFigureOut">
              <a:rPr kumimoji="1" lang="ja-JP" altLang="en-US" smtClean="0"/>
              <a:t>2025/8/31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EF9C7-53BD-4FE4-BE19-E197E2FD26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882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412302"/>
            <a:ext cx="2135981" cy="575989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412302"/>
            <a:ext cx="6284119" cy="5759898"/>
          </a:xfrm>
        </p:spPr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B4BB9-31A4-4646-958D-4F6F852F5270}" type="datetimeFigureOut">
              <a:rPr kumimoji="1" lang="ja-JP" altLang="en-US" smtClean="0"/>
              <a:t>2025/8/31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EF9C7-53BD-4FE4-BE19-E197E2FD26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6589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B4BB9-31A4-4646-958D-4F6F852F5270}" type="datetimeFigureOut">
              <a:rPr kumimoji="1" lang="ja-JP" altLang="en-US" smtClean="0"/>
              <a:t>2025/8/31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EF9C7-53BD-4FE4-BE19-E197E2FD26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1643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758952"/>
            <a:ext cx="817245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40" y="4453128"/>
            <a:ext cx="817245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B4BB9-31A4-4646-958D-4F6F852F5270}" type="datetimeFigureOut">
              <a:rPr kumimoji="1" lang="ja-JP" altLang="en-US" smtClean="0"/>
              <a:t>2025/8/31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EF9C7-53BD-4FE4-BE19-E197E2FD26C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81223" y="4343400"/>
            <a:ext cx="80238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4630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1540" y="1845734"/>
            <a:ext cx="401193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52060" y="1845735"/>
            <a:ext cx="401193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B4BB9-31A4-4646-958D-4F6F852F5270}" type="datetimeFigureOut">
              <a:rPr kumimoji="1" lang="ja-JP" altLang="en-US" smtClean="0"/>
              <a:t>2025/8/31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EF9C7-53BD-4FE4-BE19-E197E2FD26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5841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40" y="1846052"/>
            <a:ext cx="401193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1540" y="2582334"/>
            <a:ext cx="401193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52060" y="1846052"/>
            <a:ext cx="401193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52060" y="2582334"/>
            <a:ext cx="401193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B4BB9-31A4-4646-958D-4F6F852F5270}" type="datetimeFigureOut">
              <a:rPr kumimoji="1" lang="ja-JP" altLang="en-US" smtClean="0"/>
              <a:t>2025/8/31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EF9C7-53BD-4FE4-BE19-E197E2FD26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4283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B4BB9-31A4-4646-958D-4F6F852F5270}" type="datetimeFigureOut">
              <a:rPr kumimoji="1" lang="ja-JP" altLang="en-US" smtClean="0"/>
              <a:t>2025/8/31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EF9C7-53BD-4FE4-BE19-E197E2FD26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9190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B4BB9-31A4-4646-958D-4F6F852F5270}" type="datetimeFigureOut">
              <a:rPr kumimoji="1" lang="ja-JP" altLang="en-US" smtClean="0"/>
              <a:t>2025/8/31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EF9C7-53BD-4FE4-BE19-E197E2FD26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0918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" y="0"/>
            <a:ext cx="329126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282557" y="0"/>
            <a:ext cx="5200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594359"/>
            <a:ext cx="2600325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0488" y="731520"/>
            <a:ext cx="5274945" cy="5257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1475" y="2926080"/>
            <a:ext cx="2600325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78229" y="6459787"/>
            <a:ext cx="2127540" cy="365125"/>
          </a:xfrm>
        </p:spPr>
        <p:txBody>
          <a:bodyPr/>
          <a:lstStyle>
            <a:lvl1pPr algn="l">
              <a:defRPr/>
            </a:lvl1pPr>
          </a:lstStyle>
          <a:p>
            <a:fld id="{007B4BB9-31A4-4646-958D-4F6F852F5270}" type="datetimeFigureOut">
              <a:rPr kumimoji="1" lang="ja-JP" altLang="en-US" smtClean="0"/>
              <a:t>2025/8/31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00487" y="6459787"/>
            <a:ext cx="3776663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05EF9C7-53BD-4FE4-BE19-E197E2FD26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9841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903421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3" y="491507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5074920"/>
            <a:ext cx="8217337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4" y="0"/>
            <a:ext cx="9905988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1540" y="5907024"/>
            <a:ext cx="822198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B4BB9-31A4-4646-958D-4F6F852F5270}" type="datetimeFigureOut">
              <a:rPr kumimoji="1" lang="ja-JP" altLang="en-US" smtClean="0"/>
              <a:t>2025/8/31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EF9C7-53BD-4FE4-BE19-E197E2FD26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5070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9906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9906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39" y="1845734"/>
            <a:ext cx="817245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1542" y="6459787"/>
            <a:ext cx="2008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007B4BB9-31A4-4646-958D-4F6F852F5270}" type="datetimeFigureOut">
              <a:rPr kumimoji="1" lang="ja-JP" altLang="en-US" smtClean="0"/>
              <a:t>2025/8/31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95026" y="6459787"/>
            <a:ext cx="3918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44123" y="6459787"/>
            <a:ext cx="1066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E05EF9C7-53BD-4FE4-BE19-E197E2FD26C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969745" y="1737845"/>
            <a:ext cx="809815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9609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kumimoji="1"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kumimoji="1"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4">
            <a:extLst>
              <a:ext uri="{FF2B5EF4-FFF2-40B4-BE49-F238E27FC236}">
                <a16:creationId xmlns:a16="http://schemas.microsoft.com/office/drawing/2014/main" id="{E52DB870-03A7-C25F-F592-288BBA855477}"/>
              </a:ext>
            </a:extLst>
          </p:cNvPr>
          <p:cNvSpPr txBox="1"/>
          <p:nvPr/>
        </p:nvSpPr>
        <p:spPr>
          <a:xfrm>
            <a:off x="481012" y="1388388"/>
            <a:ext cx="875347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5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相続で見落としがちな事例</a:t>
            </a:r>
            <a:r>
              <a:rPr lang="en-US" altLang="ja-JP" sz="5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Ⅵ</a:t>
            </a:r>
            <a:endParaRPr lang="en-US" altLang="ja-JP" sz="5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34A2753-FF1B-D792-45B1-1A207BF1184B}"/>
              </a:ext>
            </a:extLst>
          </p:cNvPr>
          <p:cNvSpPr/>
          <p:nvPr/>
        </p:nvSpPr>
        <p:spPr>
          <a:xfrm>
            <a:off x="842737" y="3429000"/>
            <a:ext cx="8220519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5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相続税を考慮しない遺産分割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6A79EAE-9A81-E2C6-6439-E9D39192875A}"/>
              </a:ext>
            </a:extLst>
          </p:cNvPr>
          <p:cNvSpPr/>
          <p:nvPr/>
        </p:nvSpPr>
        <p:spPr>
          <a:xfrm>
            <a:off x="2310412" y="4510385"/>
            <a:ext cx="4275529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5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１．配偶者控除</a:t>
            </a:r>
          </a:p>
        </p:txBody>
      </p:sp>
      <p:pic>
        <p:nvPicPr>
          <p:cNvPr id="2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D87C7507-DD06-A06A-B72B-CF9F1EB7C0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89575" y="259589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88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FDC8F32-A5D4-FCEE-3E3A-3333887D8FE1}"/>
              </a:ext>
            </a:extLst>
          </p:cNvPr>
          <p:cNvSpPr txBox="1"/>
          <p:nvPr/>
        </p:nvSpPr>
        <p:spPr>
          <a:xfrm>
            <a:off x="723900" y="276225"/>
            <a:ext cx="9096375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④　ほぼ均等に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に分割した場合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kumimoji="1" lang="ja-JP" altLang="en-US" sz="23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妻：</a:t>
            </a:r>
            <a:r>
              <a:rPr kumimoji="1" lang="en-US" altLang="ja-JP" sz="23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34</a:t>
            </a:r>
            <a:r>
              <a:rPr kumimoji="1" lang="ja-JP" altLang="en-US" sz="23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％、長男</a:t>
            </a:r>
            <a:r>
              <a:rPr kumimoji="1" lang="en-US" altLang="ja-JP" sz="23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33</a:t>
            </a:r>
            <a:r>
              <a:rPr kumimoji="1" lang="ja-JP" altLang="en-US" sz="23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％、長女</a:t>
            </a:r>
            <a:r>
              <a:rPr kumimoji="1" lang="en-US" altLang="ja-JP" sz="23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33</a:t>
            </a:r>
            <a:r>
              <a:rPr kumimoji="1" lang="ja-JP" altLang="en-US" sz="23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％の割合で分割</a:t>
            </a:r>
            <a:endParaRPr kumimoji="1" lang="en-US" altLang="ja-JP" sz="23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3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相続相続額　妻</a:t>
            </a:r>
            <a:r>
              <a:rPr kumimoji="1" lang="en-US" altLang="ja-JP" sz="23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6,800</a:t>
            </a:r>
            <a:r>
              <a:rPr kumimoji="1" lang="ja-JP" altLang="en-US" sz="23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万円、長男</a:t>
            </a:r>
            <a:r>
              <a:rPr kumimoji="1" lang="en-US" altLang="ja-JP" sz="23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6,600</a:t>
            </a:r>
            <a:r>
              <a:rPr kumimoji="1" lang="ja-JP" altLang="en-US" sz="23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万円、長女</a:t>
            </a:r>
            <a:r>
              <a:rPr kumimoji="1" lang="en-US" altLang="ja-JP" sz="23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6,600</a:t>
            </a:r>
            <a:r>
              <a:rPr kumimoji="1" lang="ja-JP" altLang="en-US" sz="23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万円</a:t>
            </a:r>
            <a:endParaRPr kumimoji="1" lang="en-US" altLang="ja-JP" sz="23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3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3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税額は一次相続では</a:t>
            </a:r>
            <a:r>
              <a:rPr lang="en-US" altLang="ja-JP" sz="23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1,782</a:t>
            </a:r>
            <a:r>
              <a:rPr lang="ja-JP" altLang="en-US" sz="23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万円、二次相続では</a:t>
            </a:r>
            <a:r>
              <a:rPr lang="en-US" altLang="ja-JP" sz="23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290</a:t>
            </a:r>
            <a:r>
              <a:rPr lang="ja-JP" altLang="en-US" sz="23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万円、合計　</a:t>
            </a:r>
            <a:endParaRPr lang="en-US" altLang="ja-JP" sz="23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3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では</a:t>
            </a:r>
            <a:r>
              <a:rPr lang="en-US" altLang="ja-JP" sz="23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2,072</a:t>
            </a:r>
            <a:r>
              <a:rPr lang="ja-JP" altLang="en-US" sz="23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万円になります。</a:t>
            </a:r>
            <a:endParaRPr lang="en-US" altLang="ja-JP" sz="23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graphicFrame>
        <p:nvGraphicFramePr>
          <p:cNvPr id="4" name="表 3">
            <a:extLst>
              <a:ext uri="{FF2B5EF4-FFF2-40B4-BE49-F238E27FC236}">
                <a16:creationId xmlns:a16="http://schemas.microsoft.com/office/drawing/2014/main" id="{71680113-919C-0730-62FA-F2B3B1B7CA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7990398"/>
              </p:ext>
            </p:extLst>
          </p:nvPr>
        </p:nvGraphicFramePr>
        <p:xfrm>
          <a:off x="858677" y="2076450"/>
          <a:ext cx="8826819" cy="33242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4499">
                  <a:extLst>
                    <a:ext uri="{9D8B030D-6E8A-4147-A177-3AD203B41FA5}">
                      <a16:colId xmlns:a16="http://schemas.microsoft.com/office/drawing/2014/main" val="1843828554"/>
                    </a:ext>
                  </a:extLst>
                </a:gridCol>
                <a:gridCol w="2266950">
                  <a:extLst>
                    <a:ext uri="{9D8B030D-6E8A-4147-A177-3AD203B41FA5}">
                      <a16:colId xmlns:a16="http://schemas.microsoft.com/office/drawing/2014/main" val="2110808617"/>
                    </a:ext>
                  </a:extLst>
                </a:gridCol>
                <a:gridCol w="1438275">
                  <a:extLst>
                    <a:ext uri="{9D8B030D-6E8A-4147-A177-3AD203B41FA5}">
                      <a16:colId xmlns:a16="http://schemas.microsoft.com/office/drawing/2014/main" val="3655523055"/>
                    </a:ext>
                  </a:extLst>
                </a:gridCol>
                <a:gridCol w="1400175">
                  <a:extLst>
                    <a:ext uri="{9D8B030D-6E8A-4147-A177-3AD203B41FA5}">
                      <a16:colId xmlns:a16="http://schemas.microsoft.com/office/drawing/2014/main" val="1237442244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4180093287"/>
                    </a:ext>
                  </a:extLst>
                </a:gridCol>
                <a:gridCol w="1337720">
                  <a:extLst>
                    <a:ext uri="{9D8B030D-6E8A-4147-A177-3AD203B41FA5}">
                      <a16:colId xmlns:a16="http://schemas.microsoft.com/office/drawing/2014/main" val="1508903404"/>
                    </a:ext>
                  </a:extLst>
                </a:gridCol>
              </a:tblGrid>
              <a:tr h="41552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区　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項　　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長　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長　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合　計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03867577"/>
                  </a:ext>
                </a:extLst>
              </a:tr>
              <a:tr h="415528">
                <a:tc rowSpan="4">
                  <a:txBody>
                    <a:bodyPr/>
                    <a:lstStyle/>
                    <a:p>
                      <a:r>
                        <a:rPr kumimoji="1" lang="ja-JP" altLang="en-US" dirty="0"/>
                        <a:t>一次相続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dirty="0"/>
                        <a:t>取得する財産の額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dirty="0"/>
                        <a:t>６，８００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dirty="0"/>
                        <a:t>６，６００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dirty="0"/>
                        <a:t>６，６００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dirty="0"/>
                        <a:t>２０，０００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16969156"/>
                  </a:ext>
                </a:extLst>
              </a:tr>
              <a:tr h="415528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dirty="0"/>
                        <a:t>相続税額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dirty="0"/>
                        <a:t>９１８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dirty="0"/>
                        <a:t>８９１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dirty="0"/>
                        <a:t>８９１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dirty="0"/>
                        <a:t>２，７００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23183851"/>
                  </a:ext>
                </a:extLst>
              </a:tr>
              <a:tr h="415528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dirty="0"/>
                        <a:t>配偶者の税額軽減額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dirty="0"/>
                        <a:t>－９１８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dirty="0"/>
                        <a:t>０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dirty="0"/>
                        <a:t>０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dirty="0"/>
                        <a:t>－９１８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67576538"/>
                  </a:ext>
                </a:extLst>
              </a:tr>
              <a:tr h="415528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dirty="0"/>
                        <a:t>差引納税額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dirty="0"/>
                        <a:t>０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dirty="0"/>
                        <a:t>８９１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dirty="0"/>
                        <a:t>８９１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dirty="0">
                          <a:solidFill>
                            <a:srgbClr val="FF0000"/>
                          </a:solidFill>
                        </a:rPr>
                        <a:t>１</a:t>
                      </a:r>
                      <a:r>
                        <a:rPr kumimoji="1" lang="en-US" altLang="ja-JP" dirty="0">
                          <a:solidFill>
                            <a:srgbClr val="FF0000"/>
                          </a:solidFill>
                        </a:rPr>
                        <a:t>,</a:t>
                      </a:r>
                      <a:r>
                        <a:rPr kumimoji="1" lang="ja-JP" altLang="en-US" dirty="0">
                          <a:solidFill>
                            <a:srgbClr val="FF0000"/>
                          </a:solidFill>
                        </a:rPr>
                        <a:t>７８２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1726513"/>
                  </a:ext>
                </a:extLst>
              </a:tr>
              <a:tr h="415528">
                <a:tc rowSpan="2">
                  <a:txBody>
                    <a:bodyPr/>
                    <a:lstStyle/>
                    <a:p>
                      <a:r>
                        <a:rPr kumimoji="1" lang="ja-JP" altLang="en-US" dirty="0"/>
                        <a:t>二次相続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取得する財産の額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dirty="0"/>
                        <a:t>３，４</a:t>
                      </a:r>
                      <a:r>
                        <a:rPr kumimoji="1" lang="en-US" altLang="ja-JP" dirty="0"/>
                        <a:t>0</a:t>
                      </a:r>
                      <a:r>
                        <a:rPr kumimoji="1" lang="ja-JP" altLang="en-US" dirty="0"/>
                        <a:t>０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dirty="0"/>
                        <a:t>３，４００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dirty="0"/>
                        <a:t>６，８００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27649549"/>
                  </a:ext>
                </a:extLst>
              </a:tr>
              <a:tr h="415528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相続税額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dirty="0"/>
                        <a:t>１４５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dirty="0"/>
                        <a:t>１４５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dirty="0">
                          <a:solidFill>
                            <a:srgbClr val="FF0000"/>
                          </a:solidFill>
                        </a:rPr>
                        <a:t>２９０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02133345"/>
                  </a:ext>
                </a:extLst>
              </a:tr>
              <a:tr h="415528">
                <a:tc gridSpan="2"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一次、二次合計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０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dirty="0"/>
                        <a:t>１，０３６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dirty="0"/>
                        <a:t>１，０３６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dirty="0">
                          <a:solidFill>
                            <a:srgbClr val="FF0000"/>
                          </a:solidFill>
                        </a:rPr>
                        <a:t>２，０７２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89939989"/>
                  </a:ext>
                </a:extLst>
              </a:tr>
            </a:tbl>
          </a:graphicData>
        </a:graphic>
      </p:graphicFrame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5FCF163-ABFC-11CC-2305-BD5B74850310}"/>
              </a:ext>
            </a:extLst>
          </p:cNvPr>
          <p:cNvSpPr txBox="1"/>
          <p:nvPr/>
        </p:nvSpPr>
        <p:spPr>
          <a:xfrm>
            <a:off x="723900" y="5467349"/>
            <a:ext cx="8826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＊①と比較すると③の場合、税額は６８０万円安くなります。</a:t>
            </a:r>
            <a:endParaRPr kumimoji="1" lang="en-US" altLang="ja-JP" sz="20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0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＊②と比較すると③の場合、税額は４８万円安くなります。</a:t>
            </a:r>
          </a:p>
        </p:txBody>
      </p:sp>
      <p:pic>
        <p:nvPicPr>
          <p:cNvPr id="2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4D8D89E6-4776-3006-6173-9DCEF8AE91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32425" y="19540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201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890F0BC-95DE-A05E-3554-6BC523604FAA}"/>
              </a:ext>
            </a:extLst>
          </p:cNvPr>
          <p:cNvSpPr txBox="1"/>
          <p:nvPr/>
        </p:nvSpPr>
        <p:spPr>
          <a:xfrm>
            <a:off x="514350" y="238125"/>
            <a:ext cx="9067800" cy="7909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５</a:t>
            </a:r>
            <a:r>
              <a:rPr kumimoji="1" lang="ja-JP" altLang="en-US" sz="28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．</a:t>
            </a:r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その他の減税方法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①　小規模住宅控除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相続財産に土地がある場合、一定の条件に該当すれば、大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幅に減税されます。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②　障碍者控除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・相続人に障碍者がいる場合に適用される税額控除</a:t>
            </a: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・障碍者が未成年者である場合に適用される税額控除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＊対象となる人の相続税額より、控除額の方が大きい場合、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その控除額のあまりは、そのものの扶養義務者（兄弟等）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から控除できる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このように、配偶者控除と小規模住宅控除及び障碍者控除な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どを合わせて申請すれば、さらに減税できます。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lang="ja-JP" altLang="en-US" sz="2400" dirty="0"/>
          </a:p>
          <a:p>
            <a:endParaRPr lang="ja-JP" altLang="en-US" sz="2400" dirty="0"/>
          </a:p>
          <a:p>
            <a:endParaRPr lang="ja-JP" altLang="en-US" sz="2400" dirty="0"/>
          </a:p>
          <a:p>
            <a:endParaRPr lang="ja-JP" altLang="en-US" sz="2400" dirty="0"/>
          </a:p>
          <a:p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A908294C-6A34-49BB-0AF5-1F24134133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09318" y="3841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566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1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A0B8B66-E91B-ECB9-9414-779979CA9749}"/>
              </a:ext>
            </a:extLst>
          </p:cNvPr>
          <p:cNvSpPr txBox="1"/>
          <p:nvPr/>
        </p:nvSpPr>
        <p:spPr>
          <a:xfrm>
            <a:off x="295275" y="276225"/>
            <a:ext cx="9191625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１．相続税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相続税の申告は、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「相続の開始があったことを知った日の翌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日から</a:t>
            </a:r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10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ヵ月以内」に、被相続人の死亡時における住所地の税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務署に申告することが税法で決められています。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相続税は、被相続人からお金や土地といった財産を相続した　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際、取得した財産の価格が基礎控除額を超えると課税されるの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が「相続税」です。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また、相続税には、「基礎控除」のように申告しなくても控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除されるものと、申告して初めて控除される「配偶者控除」や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「小規模住宅」及び「障碍者控除」などがあります。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9EA2D01B-3E5F-2658-D706-4771FD872A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03525" y="3460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971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FA1B8BE-E068-E1AF-613F-E32BCD0A5589}"/>
              </a:ext>
            </a:extLst>
          </p:cNvPr>
          <p:cNvSpPr txBox="1"/>
          <p:nvPr/>
        </p:nvSpPr>
        <p:spPr>
          <a:xfrm>
            <a:off x="409575" y="361950"/>
            <a:ext cx="9295534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２．基礎控除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相続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税は、相続した財産（課税対象額）が一定額を超えた場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合に、超えた部分の財産に対して課税されます。</a:t>
            </a: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この一定額というのが相続税の基礎控除額です。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つまり、相続した財産が基礎控除額を超えなければ相続税の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課税対象にはなりません。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相続財産が基礎控除額以下であれば、相続税はかからないた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め、原則申告する必要はありません。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【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基礎控除の計算</a:t>
            </a:r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】</a:t>
            </a: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3000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万円＋</a:t>
            </a:r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(600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万円</a:t>
            </a:r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×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法定相続人の数）＝基礎控除額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CD974BE0-5957-378B-89A3-2AC6C8C3E6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94000" y="3619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632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F70CF47-B718-76AC-B237-36C2C4DE1ED4}"/>
              </a:ext>
            </a:extLst>
          </p:cNvPr>
          <p:cNvSpPr txBox="1"/>
          <p:nvPr/>
        </p:nvSpPr>
        <p:spPr>
          <a:xfrm>
            <a:off x="504825" y="419100"/>
            <a:ext cx="912495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３．配偶者控除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基礎控除は誰でも適用が受けられるものですが、基礎控除と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は別に配偶者のみに認められてる控除があります。これを配偶　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者控除といいます。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控除額は、配偶者の法定相続分（相続人が配偶者と子供のみ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の場合には</a:t>
            </a:r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1/2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）または</a:t>
            </a:r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億</a:t>
            </a:r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6,000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万円のどちらか多い金額まで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認められており、配偶者が取得する相続財産がこの金額以下で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あれば配偶者に対する相続税はかかりません。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しかし、配偶者が亡くなった場合の相続税は、配偶者控除が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適用されないので、基礎控除分しか適用されません。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このように、次の相続（二次相続）を考えて「配偶者控除」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の額を決めておく必要があります。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5DFECEFA-75DD-5C1E-CC1C-A4C27976D3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75050" y="4191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362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1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1237E5F-9E31-727D-B432-A2A2C44A1240}"/>
              </a:ext>
            </a:extLst>
          </p:cNvPr>
          <p:cNvSpPr txBox="1"/>
          <p:nvPr/>
        </p:nvSpPr>
        <p:spPr>
          <a:xfrm>
            <a:off x="476250" y="276225"/>
            <a:ext cx="9305925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</a:t>
            </a:r>
            <a:r>
              <a:rPr lang="en-US" altLang="ja-JP" sz="2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 </a:t>
            </a:r>
            <a:r>
              <a:rPr lang="ja-JP" altLang="en-US" sz="2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２次相続を考えた遺産分割</a:t>
            </a:r>
            <a:endParaRPr lang="en-US" altLang="ja-JP" sz="26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配偶者控除をフルに受けることにより、相続税は格段に下　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がることになります。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しかし、このような分割案が必ずしも正解とはいえないの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です。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少し考えればわかることですが、配偶者控除を受けた方に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相続が起きた場合、その相続税申告においては、再婚などを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除き、配偶者がいないことが多いため配偶者控除の適用は受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けられなくなります。　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父親の相続の時には、ほとんど相続税がかからなかったの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に、母親の相続の時には相続税が数千万円もかかるというこ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とも考えられます。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このように、相続財産が多い場合、配偶者控除額を全て適　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用することは、次の相続を考えると必ずしも相続税の節約と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はならないことを留意しておく必要があります。</a:t>
            </a:r>
          </a:p>
          <a:p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68CDCC23-ECA6-4C2B-0858-D784B58321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75325" y="3651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16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1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5D98E9D-C13B-0AFA-3BA1-FD9BE7713D49}"/>
              </a:ext>
            </a:extLst>
          </p:cNvPr>
          <p:cNvSpPr txBox="1"/>
          <p:nvPr/>
        </p:nvSpPr>
        <p:spPr>
          <a:xfrm>
            <a:off x="390526" y="257175"/>
            <a:ext cx="9296400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４．二次相続を考慮した遺産分割事例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）二次相続を考慮した留意点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①　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二次相続では「配偶者に対する税額軽減」が使えないこと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相続税法は、配偶者に対して優遇措置を設けており、配偶　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者の相続分が法定相続割合（または</a:t>
            </a:r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億</a:t>
            </a:r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6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千万円のいずれか大　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きい額）以下の場合には、配偶者には相続税はかからないこ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とになっていますが、二次相続では配偶者も既に亡くなって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いるため、この税額軽減が適用できません。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②　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二次相続では、一次相続よりも相続人数が減るため、基礎　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控除額の非課税枠も少なくなること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③　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二次相続では、一次相続よりも相続人数が減るため、相続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人</a:t>
            </a:r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人当たりの相続財産の額が多くなり、相続税額も多くな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ること</a:t>
            </a:r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00AE5D1C-C6E4-A6B7-5240-75DEBF390B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23075" y="2939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397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1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75AA727-4093-D153-51EE-674077647A1A}"/>
              </a:ext>
            </a:extLst>
          </p:cNvPr>
          <p:cNvSpPr txBox="1"/>
          <p:nvPr/>
        </p:nvSpPr>
        <p:spPr>
          <a:xfrm>
            <a:off x="476249" y="314325"/>
            <a:ext cx="92106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（２）事例による相続税のシュミレーション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①　事例内容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317713C-1568-0F8E-7459-356889EE5D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91" y="1646315"/>
            <a:ext cx="1073567" cy="107356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81ACBBB5-3D53-D212-8496-219A8DF0B0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861" y="1652599"/>
            <a:ext cx="838611" cy="83861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9D841ED-A6E5-7A0A-02CA-64494E4B9C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63" y="3638878"/>
            <a:ext cx="927831" cy="927831"/>
          </a:xfrm>
          <a:prstGeom prst="rect">
            <a:avLst/>
          </a:prstGeom>
        </p:spPr>
      </p:pic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8E0C2325-2A90-2FF4-C6F5-E8E0BE78EBC5}"/>
              </a:ext>
            </a:extLst>
          </p:cNvPr>
          <p:cNvCxnSpPr>
            <a:cxnSpLocks/>
          </p:cNvCxnSpPr>
          <p:nvPr/>
        </p:nvCxnSpPr>
        <p:spPr>
          <a:xfrm>
            <a:off x="2835851" y="2289997"/>
            <a:ext cx="484272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366D04EF-FF7D-8494-A78C-235EF4A96DFE}"/>
              </a:ext>
            </a:extLst>
          </p:cNvPr>
          <p:cNvCxnSpPr>
            <a:cxnSpLocks/>
          </p:cNvCxnSpPr>
          <p:nvPr/>
        </p:nvCxnSpPr>
        <p:spPr>
          <a:xfrm flipV="1">
            <a:off x="1656109" y="3337659"/>
            <a:ext cx="1184903" cy="10341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DA8D820D-740B-276F-FD48-2160E3A28D76}"/>
              </a:ext>
            </a:extLst>
          </p:cNvPr>
          <p:cNvCxnSpPr>
            <a:cxnSpLocks/>
          </p:cNvCxnSpPr>
          <p:nvPr/>
        </p:nvCxnSpPr>
        <p:spPr>
          <a:xfrm>
            <a:off x="2857616" y="2299384"/>
            <a:ext cx="0" cy="2325242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E1E3629-9C85-4EE2-56F5-DA77337FE191}"/>
              </a:ext>
            </a:extLst>
          </p:cNvPr>
          <p:cNvSpPr txBox="1"/>
          <p:nvPr/>
        </p:nvSpPr>
        <p:spPr>
          <a:xfrm>
            <a:off x="1099452" y="2790269"/>
            <a:ext cx="1603176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1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一次被相続人夫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853E652-CDCB-4231-8E75-5536911CD35C}"/>
              </a:ext>
            </a:extLst>
          </p:cNvPr>
          <p:cNvSpPr txBox="1"/>
          <p:nvPr/>
        </p:nvSpPr>
        <p:spPr>
          <a:xfrm>
            <a:off x="884783" y="4614107"/>
            <a:ext cx="1470623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1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二次被相続人妻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D30C204-83F5-ABCE-C029-1EA72ED58250}"/>
              </a:ext>
            </a:extLst>
          </p:cNvPr>
          <p:cNvSpPr txBox="1"/>
          <p:nvPr/>
        </p:nvSpPr>
        <p:spPr>
          <a:xfrm>
            <a:off x="937261" y="1457408"/>
            <a:ext cx="16568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1600" b="1" u="sng" dirty="0">
                <a:solidFill>
                  <a:srgbClr val="FF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H30.12.15</a:t>
            </a:r>
            <a:r>
              <a:rPr kumimoji="1" lang="ja-JP" altLang="en-US" sz="1600" b="1" u="sng" dirty="0">
                <a:solidFill>
                  <a:srgbClr val="FF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死亡</a:t>
            </a:r>
          </a:p>
        </p:txBody>
      </p: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1252D9E5-5082-A70F-DC68-4A4AD86D0FFF}"/>
              </a:ext>
            </a:extLst>
          </p:cNvPr>
          <p:cNvCxnSpPr>
            <a:cxnSpLocks/>
          </p:cNvCxnSpPr>
          <p:nvPr/>
        </p:nvCxnSpPr>
        <p:spPr>
          <a:xfrm flipH="1">
            <a:off x="1134296" y="1932021"/>
            <a:ext cx="779930" cy="73472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5840203A-8C8F-5F38-DA1A-0AF0A571E431}"/>
              </a:ext>
            </a:extLst>
          </p:cNvPr>
          <p:cNvCxnSpPr>
            <a:cxnSpLocks/>
          </p:cNvCxnSpPr>
          <p:nvPr/>
        </p:nvCxnSpPr>
        <p:spPr>
          <a:xfrm flipH="1">
            <a:off x="1639504" y="3030626"/>
            <a:ext cx="1" cy="651236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0D5E38A5-AD73-C312-249F-2C7C0BBA9063}"/>
              </a:ext>
            </a:extLst>
          </p:cNvPr>
          <p:cNvCxnSpPr/>
          <p:nvPr/>
        </p:nvCxnSpPr>
        <p:spPr>
          <a:xfrm flipH="1">
            <a:off x="1591879" y="3040151"/>
            <a:ext cx="1" cy="651236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10B301E2-6A58-956E-C935-67081A1F81FB}"/>
              </a:ext>
            </a:extLst>
          </p:cNvPr>
          <p:cNvSpPr txBox="1"/>
          <p:nvPr/>
        </p:nvSpPr>
        <p:spPr>
          <a:xfrm>
            <a:off x="4010558" y="2071904"/>
            <a:ext cx="773028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1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長男</a:t>
            </a:r>
          </a:p>
        </p:txBody>
      </p: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2FCE0FE8-67F1-CD37-8A48-8497400D4328}"/>
              </a:ext>
            </a:extLst>
          </p:cNvPr>
          <p:cNvCxnSpPr>
            <a:cxnSpLocks/>
          </p:cNvCxnSpPr>
          <p:nvPr/>
        </p:nvCxnSpPr>
        <p:spPr>
          <a:xfrm>
            <a:off x="2854901" y="4604572"/>
            <a:ext cx="484272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8">
            <a:extLst>
              <a:ext uri="{FF2B5EF4-FFF2-40B4-BE49-F238E27FC236}">
                <a16:creationId xmlns:a16="http://schemas.microsoft.com/office/drawing/2014/main" id="{AF297F6B-9A92-E934-FFB9-43443660B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905" y="3991983"/>
            <a:ext cx="1111863" cy="111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FE28AD4B-49A0-9CB4-3889-6C3F33B6E6BE}"/>
              </a:ext>
            </a:extLst>
          </p:cNvPr>
          <p:cNvSpPr txBox="1"/>
          <p:nvPr/>
        </p:nvSpPr>
        <p:spPr>
          <a:xfrm>
            <a:off x="1058488" y="4789429"/>
            <a:ext cx="16568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1600" b="1" u="sng" dirty="0">
                <a:solidFill>
                  <a:srgbClr val="FF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R2.2.10</a:t>
            </a:r>
            <a:r>
              <a:rPr kumimoji="1" lang="ja-JP" altLang="en-US" sz="1600" b="1" u="sng" dirty="0">
                <a:solidFill>
                  <a:srgbClr val="FF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死亡</a:t>
            </a:r>
          </a:p>
        </p:txBody>
      </p: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6D9452DD-883E-885A-0851-3B5824F2E9C0}"/>
              </a:ext>
            </a:extLst>
          </p:cNvPr>
          <p:cNvCxnSpPr>
            <a:cxnSpLocks/>
          </p:cNvCxnSpPr>
          <p:nvPr/>
        </p:nvCxnSpPr>
        <p:spPr>
          <a:xfrm flipH="1">
            <a:off x="1193177" y="3850874"/>
            <a:ext cx="779930" cy="73472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5B4AF25D-84C4-CDA0-2676-EA8960B1816E}"/>
              </a:ext>
            </a:extLst>
          </p:cNvPr>
          <p:cNvSpPr txBox="1"/>
          <p:nvPr/>
        </p:nvSpPr>
        <p:spPr>
          <a:xfrm>
            <a:off x="3253314" y="1176573"/>
            <a:ext cx="194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（相続人）</a:t>
            </a: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26D9184D-82B4-E259-5067-DDE703CFFCE5}"/>
              </a:ext>
            </a:extLst>
          </p:cNvPr>
          <p:cNvSpPr txBox="1"/>
          <p:nvPr/>
        </p:nvSpPr>
        <p:spPr>
          <a:xfrm>
            <a:off x="4064131" y="4848837"/>
            <a:ext cx="773028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1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長女　</a:t>
            </a:r>
            <a:endParaRPr kumimoji="1" lang="en-US" altLang="ja-JP" sz="15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6AF8B113-234D-1CF0-ADF0-80A8E87C5D0D}"/>
              </a:ext>
            </a:extLst>
          </p:cNvPr>
          <p:cNvSpPr txBox="1"/>
          <p:nvPr/>
        </p:nvSpPr>
        <p:spPr>
          <a:xfrm>
            <a:off x="4953001" y="1521590"/>
            <a:ext cx="476249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【</a:t>
            </a:r>
            <a:r>
              <a:rPr kumimoji="1" lang="ja-JP" altLang="en-US" sz="20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相続関係</a:t>
            </a:r>
            <a:r>
              <a:rPr kumimoji="1" lang="en-US" altLang="ja-JP" sz="20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】</a:t>
            </a:r>
          </a:p>
          <a:p>
            <a:r>
              <a:rPr kumimoji="1" lang="ja-JP" altLang="en-US" sz="20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①　一次相続</a:t>
            </a:r>
            <a:endParaRPr kumimoji="1" lang="en-US" altLang="ja-JP" sz="20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0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・相続財産額：２億円</a:t>
            </a:r>
            <a:endParaRPr kumimoji="1" lang="en-US" altLang="ja-JP" sz="20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0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・一次相続の被相続人：夫</a:t>
            </a:r>
            <a:endParaRPr kumimoji="1" lang="en-US" altLang="ja-JP" sz="20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0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・相続人：妻と子２人の合計３人</a:t>
            </a:r>
            <a:endParaRPr kumimoji="1" lang="en-US" altLang="ja-JP" sz="20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0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・基礎控除額：４，８００万円</a:t>
            </a:r>
            <a:endParaRPr kumimoji="1" lang="en-US" altLang="ja-JP" sz="20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0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（</a:t>
            </a:r>
            <a:r>
              <a:rPr kumimoji="1" lang="en-US" altLang="ja-JP" sz="20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3,000</a:t>
            </a:r>
            <a:r>
              <a:rPr kumimoji="1" lang="ja-JP" altLang="en-US" sz="20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万円＋</a:t>
            </a:r>
            <a:r>
              <a:rPr kumimoji="1" lang="en-US" altLang="ja-JP" sz="20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600</a:t>
            </a:r>
            <a:r>
              <a:rPr kumimoji="1" lang="ja-JP" altLang="en-US" sz="20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万円</a:t>
            </a:r>
            <a:r>
              <a:rPr kumimoji="1" lang="en-US" altLang="ja-JP" sz="20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×</a:t>
            </a:r>
            <a:r>
              <a:rPr kumimoji="1" lang="ja-JP" altLang="en-US" sz="20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３人）</a:t>
            </a:r>
            <a:endParaRPr kumimoji="1" lang="en-US" altLang="ja-JP" sz="20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0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②二次相続</a:t>
            </a:r>
            <a:endParaRPr kumimoji="1" lang="en-US" altLang="ja-JP" sz="20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0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・二次相続の被相続人：妻</a:t>
            </a:r>
            <a:endParaRPr kumimoji="1" lang="en-US" altLang="ja-JP" sz="20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0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・相続人：子２人</a:t>
            </a:r>
            <a:endParaRPr kumimoji="1" lang="en-US" altLang="ja-JP" sz="20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0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・基礎控除額：４，２００万円</a:t>
            </a:r>
            <a:endParaRPr kumimoji="1" lang="en-US" altLang="ja-JP" sz="20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0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（</a:t>
            </a:r>
            <a:r>
              <a:rPr kumimoji="1" lang="en-US" altLang="ja-JP" sz="20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3,000</a:t>
            </a:r>
            <a:r>
              <a:rPr kumimoji="1" lang="ja-JP" altLang="en-US" sz="20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万円＋</a:t>
            </a:r>
            <a:r>
              <a:rPr kumimoji="1" lang="en-US" altLang="ja-JP" sz="20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600</a:t>
            </a:r>
            <a:r>
              <a:rPr kumimoji="1" lang="ja-JP" altLang="en-US" sz="20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万円</a:t>
            </a:r>
            <a:r>
              <a:rPr kumimoji="1" lang="en-US" altLang="ja-JP" sz="20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×</a:t>
            </a:r>
            <a:r>
              <a:rPr kumimoji="1" lang="ja-JP" altLang="en-US" sz="20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２人）　　　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2B4383E-DAF9-828E-5D9D-C83AD8AC255D}"/>
              </a:ext>
            </a:extLst>
          </p:cNvPr>
          <p:cNvSpPr txBox="1"/>
          <p:nvPr/>
        </p:nvSpPr>
        <p:spPr>
          <a:xfrm>
            <a:off x="476248" y="5270515"/>
            <a:ext cx="58769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＊妻は年金生活で十分暮らせていけるので、夫の</a:t>
            </a:r>
            <a:endParaRPr kumimoji="1" lang="en-US" altLang="ja-JP" sz="20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0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相続財産はほとんど使うことは無かった。</a:t>
            </a:r>
            <a:endParaRPr kumimoji="1" lang="en-US" altLang="ja-JP" sz="20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0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endParaRPr kumimoji="1" lang="en-US" altLang="ja-JP" sz="20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000" dirty="0"/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7C95831C-E8F6-AECB-B6F9-F37E20BB4E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403803" y="7412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578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 1">
            <a:extLst>
              <a:ext uri="{FF2B5EF4-FFF2-40B4-BE49-F238E27FC236}">
                <a16:creationId xmlns:a16="http://schemas.microsoft.com/office/drawing/2014/main" id="{185F5906-E769-BDBA-F065-37609EDA66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5743826"/>
              </p:ext>
            </p:extLst>
          </p:nvPr>
        </p:nvGraphicFramePr>
        <p:xfrm>
          <a:off x="730090" y="2867025"/>
          <a:ext cx="8826819" cy="33242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4499">
                  <a:extLst>
                    <a:ext uri="{9D8B030D-6E8A-4147-A177-3AD203B41FA5}">
                      <a16:colId xmlns:a16="http://schemas.microsoft.com/office/drawing/2014/main" val="1843828554"/>
                    </a:ext>
                  </a:extLst>
                </a:gridCol>
                <a:gridCol w="2266950">
                  <a:extLst>
                    <a:ext uri="{9D8B030D-6E8A-4147-A177-3AD203B41FA5}">
                      <a16:colId xmlns:a16="http://schemas.microsoft.com/office/drawing/2014/main" val="2110808617"/>
                    </a:ext>
                  </a:extLst>
                </a:gridCol>
                <a:gridCol w="1438275">
                  <a:extLst>
                    <a:ext uri="{9D8B030D-6E8A-4147-A177-3AD203B41FA5}">
                      <a16:colId xmlns:a16="http://schemas.microsoft.com/office/drawing/2014/main" val="3655523055"/>
                    </a:ext>
                  </a:extLst>
                </a:gridCol>
                <a:gridCol w="1400175">
                  <a:extLst>
                    <a:ext uri="{9D8B030D-6E8A-4147-A177-3AD203B41FA5}">
                      <a16:colId xmlns:a16="http://schemas.microsoft.com/office/drawing/2014/main" val="1237442244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4180093287"/>
                    </a:ext>
                  </a:extLst>
                </a:gridCol>
                <a:gridCol w="1337720">
                  <a:extLst>
                    <a:ext uri="{9D8B030D-6E8A-4147-A177-3AD203B41FA5}">
                      <a16:colId xmlns:a16="http://schemas.microsoft.com/office/drawing/2014/main" val="1508903404"/>
                    </a:ext>
                  </a:extLst>
                </a:gridCol>
              </a:tblGrid>
              <a:tr h="41552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区　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項　　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長　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長　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合　計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03867577"/>
                  </a:ext>
                </a:extLst>
              </a:tr>
              <a:tr h="415528">
                <a:tc rowSpan="4">
                  <a:txBody>
                    <a:bodyPr/>
                    <a:lstStyle/>
                    <a:p>
                      <a:r>
                        <a:rPr kumimoji="1" lang="ja-JP" altLang="en-US" dirty="0"/>
                        <a:t>一次相続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dirty="0"/>
                        <a:t>取得する財産の額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dirty="0"/>
                        <a:t>１６，０００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dirty="0"/>
                        <a:t>２，０００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dirty="0"/>
                        <a:t>２，０００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dirty="0"/>
                        <a:t>２０，０００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16969156"/>
                  </a:ext>
                </a:extLst>
              </a:tr>
              <a:tr h="415528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dirty="0"/>
                        <a:t>相続税額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dirty="0"/>
                        <a:t>２，１６０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dirty="0"/>
                        <a:t>２７０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dirty="0"/>
                        <a:t>２７０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dirty="0"/>
                        <a:t>２，７００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23183851"/>
                  </a:ext>
                </a:extLst>
              </a:tr>
              <a:tr h="415528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dirty="0"/>
                        <a:t>配偶者の税額軽減額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dirty="0"/>
                        <a:t>－２，１６０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dirty="0"/>
                        <a:t>０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dirty="0"/>
                        <a:t>０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dirty="0"/>
                        <a:t>－２，１６０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67576538"/>
                  </a:ext>
                </a:extLst>
              </a:tr>
              <a:tr h="415528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dirty="0"/>
                        <a:t>差引納税額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dirty="0"/>
                        <a:t>０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dirty="0"/>
                        <a:t>２７０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dirty="0"/>
                        <a:t>２７０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dirty="0">
                          <a:solidFill>
                            <a:srgbClr val="FF0000"/>
                          </a:solidFill>
                        </a:rPr>
                        <a:t>５４０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1726513"/>
                  </a:ext>
                </a:extLst>
              </a:tr>
              <a:tr h="415528">
                <a:tc rowSpan="2">
                  <a:txBody>
                    <a:bodyPr/>
                    <a:lstStyle/>
                    <a:p>
                      <a:r>
                        <a:rPr kumimoji="1" lang="ja-JP" altLang="en-US" dirty="0"/>
                        <a:t>二次相続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取得する財産の額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dirty="0"/>
                        <a:t>８，０００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dirty="0"/>
                        <a:t>８，０００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dirty="0"/>
                        <a:t>１６，０００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27649549"/>
                  </a:ext>
                </a:extLst>
              </a:tr>
              <a:tr h="415528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相続税額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dirty="0"/>
                        <a:t>１，０７０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dirty="0"/>
                        <a:t>１，０７０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dirty="0">
                          <a:solidFill>
                            <a:srgbClr val="FF0000"/>
                          </a:solidFill>
                        </a:rPr>
                        <a:t>２，１４０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02133345"/>
                  </a:ext>
                </a:extLst>
              </a:tr>
              <a:tr h="415528">
                <a:tc gridSpan="2"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一次、二次合計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０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dirty="0"/>
                        <a:t>１，３４０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dirty="0"/>
                        <a:t>１，３４０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dirty="0">
                          <a:solidFill>
                            <a:srgbClr val="FF0000"/>
                          </a:solidFill>
                        </a:rPr>
                        <a:t>２，６８０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89939989"/>
                  </a:ext>
                </a:extLst>
              </a:tr>
            </a:tbl>
          </a:graphicData>
        </a:graphic>
      </p:graphicFrame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93802E6-A9FA-D37B-001B-41DA33EE4E6B}"/>
              </a:ext>
            </a:extLst>
          </p:cNvPr>
          <p:cNvSpPr txBox="1"/>
          <p:nvPr/>
        </p:nvSpPr>
        <p:spPr>
          <a:xfrm>
            <a:off x="209550" y="228600"/>
            <a:ext cx="95631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②　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妻が配偶者控除をフルに活用して分割する場合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一次相続の相続額は妻が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億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6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千万円、残りの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4,000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万円を長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男と長女が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分の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ずつ相続した。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二次相続の相続額は、長男、長女が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8,000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万円づつ相続した。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税額は一次相続では</a:t>
            </a:r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540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万円、二次相続では</a:t>
            </a:r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2,140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万円、合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計では</a:t>
            </a:r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2,680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万円になります。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D04A30B-91D2-FE3A-0075-ABF850A7C246}"/>
              </a:ext>
            </a:extLst>
          </p:cNvPr>
          <p:cNvSpPr txBox="1"/>
          <p:nvPr/>
        </p:nvSpPr>
        <p:spPr>
          <a:xfrm>
            <a:off x="8191500" y="2497693"/>
            <a:ext cx="1504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単位：万円</a:t>
            </a:r>
          </a:p>
        </p:txBody>
      </p:sp>
      <p:pic>
        <p:nvPicPr>
          <p:cNvPr id="5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C9FF5448-5C80-54F7-6603-C89D85AC7B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37525" y="1793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850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8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18CAFCD-60E4-A870-1E1C-0A0E336FFABB}"/>
              </a:ext>
            </a:extLst>
          </p:cNvPr>
          <p:cNvSpPr txBox="1"/>
          <p:nvPr/>
        </p:nvSpPr>
        <p:spPr>
          <a:xfrm>
            <a:off x="723900" y="276225"/>
            <a:ext cx="90963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③　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法定相続分どおりに分割する場合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妻：２／１、長男１／４、長女１／４の割合で分割相続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相続額は、妻：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億円、長男：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5,000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万円、長女：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5,000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万円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税額は一次相続では</a:t>
            </a:r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1,350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万円、二次相続では</a:t>
            </a:r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770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万円、合計　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では</a:t>
            </a:r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2,120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万円になります。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graphicFrame>
        <p:nvGraphicFramePr>
          <p:cNvPr id="3" name="表 2">
            <a:extLst>
              <a:ext uri="{FF2B5EF4-FFF2-40B4-BE49-F238E27FC236}">
                <a16:creationId xmlns:a16="http://schemas.microsoft.com/office/drawing/2014/main" id="{5E04F983-DFEE-D38A-D309-1A1AD334A4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8526481"/>
              </p:ext>
            </p:extLst>
          </p:nvPr>
        </p:nvGraphicFramePr>
        <p:xfrm>
          <a:off x="858677" y="2505075"/>
          <a:ext cx="8826819" cy="33242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4499">
                  <a:extLst>
                    <a:ext uri="{9D8B030D-6E8A-4147-A177-3AD203B41FA5}">
                      <a16:colId xmlns:a16="http://schemas.microsoft.com/office/drawing/2014/main" val="1843828554"/>
                    </a:ext>
                  </a:extLst>
                </a:gridCol>
                <a:gridCol w="2266950">
                  <a:extLst>
                    <a:ext uri="{9D8B030D-6E8A-4147-A177-3AD203B41FA5}">
                      <a16:colId xmlns:a16="http://schemas.microsoft.com/office/drawing/2014/main" val="2110808617"/>
                    </a:ext>
                  </a:extLst>
                </a:gridCol>
                <a:gridCol w="1438275">
                  <a:extLst>
                    <a:ext uri="{9D8B030D-6E8A-4147-A177-3AD203B41FA5}">
                      <a16:colId xmlns:a16="http://schemas.microsoft.com/office/drawing/2014/main" val="3655523055"/>
                    </a:ext>
                  </a:extLst>
                </a:gridCol>
                <a:gridCol w="1400175">
                  <a:extLst>
                    <a:ext uri="{9D8B030D-6E8A-4147-A177-3AD203B41FA5}">
                      <a16:colId xmlns:a16="http://schemas.microsoft.com/office/drawing/2014/main" val="1237442244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4180093287"/>
                    </a:ext>
                  </a:extLst>
                </a:gridCol>
                <a:gridCol w="1337720">
                  <a:extLst>
                    <a:ext uri="{9D8B030D-6E8A-4147-A177-3AD203B41FA5}">
                      <a16:colId xmlns:a16="http://schemas.microsoft.com/office/drawing/2014/main" val="1508903404"/>
                    </a:ext>
                  </a:extLst>
                </a:gridCol>
              </a:tblGrid>
              <a:tr h="41552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区　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項　　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長　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長　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合　計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03867577"/>
                  </a:ext>
                </a:extLst>
              </a:tr>
              <a:tr h="415528">
                <a:tc rowSpan="4">
                  <a:txBody>
                    <a:bodyPr/>
                    <a:lstStyle/>
                    <a:p>
                      <a:r>
                        <a:rPr kumimoji="1" lang="ja-JP" altLang="en-US" dirty="0"/>
                        <a:t>一次相続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dirty="0"/>
                        <a:t>取得する財産の額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dirty="0"/>
                        <a:t>１０，０００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dirty="0"/>
                        <a:t>５，０００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dirty="0"/>
                        <a:t>５，０００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dirty="0"/>
                        <a:t>２０，０００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16969156"/>
                  </a:ext>
                </a:extLst>
              </a:tr>
              <a:tr h="415528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dirty="0"/>
                        <a:t>相続税額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dirty="0"/>
                        <a:t>１，３５０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dirty="0"/>
                        <a:t>６７５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dirty="0"/>
                        <a:t>６７５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dirty="0"/>
                        <a:t>２，７００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23183851"/>
                  </a:ext>
                </a:extLst>
              </a:tr>
              <a:tr h="415528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dirty="0"/>
                        <a:t>配偶者の税額軽減額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dirty="0"/>
                        <a:t>－１，３５０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dirty="0"/>
                        <a:t>０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dirty="0"/>
                        <a:t>０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dirty="0"/>
                        <a:t>－１，３５０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67576538"/>
                  </a:ext>
                </a:extLst>
              </a:tr>
              <a:tr h="415528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dirty="0"/>
                        <a:t>差引納税額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dirty="0"/>
                        <a:t>０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dirty="0"/>
                        <a:t>６７５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dirty="0"/>
                        <a:t>６７５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dirty="0">
                          <a:solidFill>
                            <a:srgbClr val="FF0000"/>
                          </a:solidFill>
                        </a:rPr>
                        <a:t>１，３５０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1726513"/>
                  </a:ext>
                </a:extLst>
              </a:tr>
              <a:tr h="415528">
                <a:tc rowSpan="2">
                  <a:txBody>
                    <a:bodyPr/>
                    <a:lstStyle/>
                    <a:p>
                      <a:r>
                        <a:rPr kumimoji="1" lang="ja-JP" altLang="en-US" dirty="0"/>
                        <a:t>二次相続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取得する財産の額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dirty="0"/>
                        <a:t>５，０００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dirty="0"/>
                        <a:t>５，０００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dirty="0"/>
                        <a:t>１０，０００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27649549"/>
                  </a:ext>
                </a:extLst>
              </a:tr>
              <a:tr h="415528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相続税額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dirty="0"/>
                        <a:t>３８５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dirty="0"/>
                        <a:t>３８５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dirty="0">
                          <a:solidFill>
                            <a:srgbClr val="FF0000"/>
                          </a:solidFill>
                        </a:rPr>
                        <a:t>７７０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02133345"/>
                  </a:ext>
                </a:extLst>
              </a:tr>
              <a:tr h="415528">
                <a:tc gridSpan="2"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一次、二次合計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０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dirty="0"/>
                        <a:t>１，０６０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dirty="0"/>
                        <a:t>１，０６０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dirty="0">
                          <a:solidFill>
                            <a:srgbClr val="FF0000"/>
                          </a:solidFill>
                        </a:rPr>
                        <a:t>２，１２０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89939989"/>
                  </a:ext>
                </a:extLst>
              </a:tr>
            </a:tbl>
          </a:graphicData>
        </a:graphic>
      </p:graphicFrame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7492173-82EA-95C7-7A0F-20BFFC9F908D}"/>
              </a:ext>
            </a:extLst>
          </p:cNvPr>
          <p:cNvSpPr txBox="1"/>
          <p:nvPr/>
        </p:nvSpPr>
        <p:spPr>
          <a:xfrm>
            <a:off x="8315325" y="2135743"/>
            <a:ext cx="1504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単位：万円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99D3963-F56F-2F3D-A10F-1AC2510EB110}"/>
              </a:ext>
            </a:extLst>
          </p:cNvPr>
          <p:cNvSpPr txBox="1"/>
          <p:nvPr/>
        </p:nvSpPr>
        <p:spPr>
          <a:xfrm>
            <a:off x="723900" y="5924549"/>
            <a:ext cx="8826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＊①と比較すると②の場合、税額は５６０万円安くなります。</a:t>
            </a:r>
          </a:p>
        </p:txBody>
      </p:sp>
      <p:pic>
        <p:nvPicPr>
          <p:cNvPr id="6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ED9C87EA-035E-1D65-CF49-EE4C580C21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03975" y="2762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96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レトロスペクト">
  <a:themeElements>
    <a:clrScheme name="レトロスペクト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レトロスペク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レトロスペクト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419</TotalTime>
  <Words>2761</Words>
  <Application>Microsoft Office PowerPoint</Application>
  <PresentationFormat>A4 210 x 297 mm</PresentationFormat>
  <Paragraphs>269</Paragraphs>
  <Slides>11</Slides>
  <Notes>0</Notes>
  <HiddenSlides>0</HiddenSlides>
  <MMClips>11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11</vt:i4>
      </vt:variant>
    </vt:vector>
  </HeadingPairs>
  <TitlesOfParts>
    <vt:vector size="15" baseType="lpstr">
      <vt:lpstr>UD デジタル 教科書体 N-R</vt:lpstr>
      <vt:lpstr>Calibri</vt:lpstr>
      <vt:lpstr>Calibri Light</vt:lpstr>
      <vt:lpstr>レトロスペクト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基文 栂村</dc:creator>
  <cp:lastModifiedBy>基文 栂村</cp:lastModifiedBy>
  <cp:revision>19</cp:revision>
  <dcterms:created xsi:type="dcterms:W3CDTF">2025-01-22T02:10:38Z</dcterms:created>
  <dcterms:modified xsi:type="dcterms:W3CDTF">2025-08-31T06:59:46Z</dcterms:modified>
</cp:coreProperties>
</file>