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39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31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57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7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0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63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17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90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6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43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BE01C9-5D35-4515-8606-2ADED8AD0E8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3" y="6459787"/>
            <a:ext cx="106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D49254-1A48-464D-BB9E-A412BC001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5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56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CB2F6-F992-1503-F38F-7646E491C82E}"/>
              </a:ext>
            </a:extLst>
          </p:cNvPr>
          <p:cNvSpPr txBox="1"/>
          <p:nvPr/>
        </p:nvSpPr>
        <p:spPr>
          <a:xfrm>
            <a:off x="647700" y="1447800"/>
            <a:ext cx="87439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　　相続で見落としがちな事例</a:t>
            </a:r>
            <a:r>
              <a:rPr lang="en-US" altLang="ja-JP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Ⅴ</a:t>
            </a:r>
          </a:p>
          <a:p>
            <a:endParaRPr kumimoji="1"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kumimoji="1"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　　　　　　　相　続　財　産</a:t>
            </a:r>
            <a:endParaRPr kumimoji="1"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kumimoji="1"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母親が作った子供名義の定期預金</a:t>
            </a:r>
            <a:endParaRPr kumimoji="1"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8930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5E2AFE-6D81-C006-0EA5-E5E8D7EC6C4D}"/>
              </a:ext>
            </a:extLst>
          </p:cNvPr>
          <p:cNvSpPr txBox="1"/>
          <p:nvPr/>
        </p:nvSpPr>
        <p:spPr>
          <a:xfrm>
            <a:off x="400050" y="466725"/>
            <a:ext cx="9296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（２）名義預金に時効はありません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贈与税の時効（正確には除斥期間）は６年です。悪質な場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合は７年です。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贈与の事実があった場合には上記の期間で時効が成立しま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すが、そもそも贈与ではないとされてしまった場合には当然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時効もありません。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（３）子供が先に亡くなった場合の子供名義の預金は相続財産に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含めない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子供名義の名義預金は、親の財産に含めるべきものである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からです。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337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3467EE-355C-2D46-5338-EF08E92521BC}"/>
              </a:ext>
            </a:extLst>
          </p:cNvPr>
          <p:cNvSpPr txBox="1"/>
          <p:nvPr/>
        </p:nvSpPr>
        <p:spPr>
          <a:xfrm>
            <a:off x="381000" y="361950"/>
            <a:ext cx="93345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７．名義預金を申告しないとどうなるか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税務署では、相続税がかかる場合、相続人の金融機関の預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貯金も調査をしますので、名義預金の存在が判明します。</a:t>
            </a: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相続税の税務調査で、名義預金の計上漏れを指摘された場合、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過少申告加算税または重加算税が課税される場合があります。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増差税額に対して、下記税率で課税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①　過少申告加算税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増差税額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×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１０％（１５％）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②　重加算税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増差税額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×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３５％（４０％：無申告の場合）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③　別途延滞税がかかる場合があります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＊詳しくは、別途税理士の先生に確認願います。　</a:t>
            </a:r>
          </a:p>
        </p:txBody>
      </p:sp>
    </p:spTree>
    <p:extLst>
      <p:ext uri="{BB962C8B-B14F-4D97-AF65-F5344CB8AC3E}">
        <p14:creationId xmlns:p14="http://schemas.microsoft.com/office/powerpoint/2010/main" val="354387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1DA87A-8128-2763-4AC4-55AB6FC1FC5A}"/>
              </a:ext>
            </a:extLst>
          </p:cNvPr>
          <p:cNvSpPr txBox="1"/>
          <p:nvPr/>
        </p:nvSpPr>
        <p:spPr>
          <a:xfrm>
            <a:off x="492545" y="170643"/>
            <a:ext cx="92011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１．事例内容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母親のＡさんは、満期保険金など１千万円を、二男Ｃ名義の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口座を作り、入金しました。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母親Ａは、二男名義の口座があることを知らせずに母親Ａが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自分で通帳や印鑑を管理しておりました。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二男は、自分名義の通帳があることは知りませんでした。　　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この場合、次男名義の預金は、二男Ｃの財産となるのでしょう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か？。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A21BED66-1FEB-1DD7-3608-5F98A5C1E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685" y="4999850"/>
            <a:ext cx="1019116" cy="101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E0A9FE-2988-4EFA-1034-E57999EFC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3491158"/>
            <a:ext cx="818437" cy="81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8BB88E4-567C-511E-CC71-097D0EC06D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462" y="3893662"/>
            <a:ext cx="927831" cy="927831"/>
          </a:xfrm>
          <a:prstGeom prst="rect">
            <a:avLst/>
          </a:prstGeom>
        </p:spPr>
      </p:pic>
      <p:pic>
        <p:nvPicPr>
          <p:cNvPr id="1026" name="Picture 2" descr="通帳とキャッシュカードのイラスト">
            <a:extLst>
              <a:ext uri="{FF2B5EF4-FFF2-40B4-BE49-F238E27FC236}">
                <a16:creationId xmlns:a16="http://schemas.microsoft.com/office/drawing/2014/main" id="{4F16B440-9F28-8D49-2464-D80D3B043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591" y="4817089"/>
            <a:ext cx="707572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9160B5-81D7-3422-86F7-C8A33D54791B}"/>
              </a:ext>
            </a:extLst>
          </p:cNvPr>
          <p:cNvSpPr txBox="1"/>
          <p:nvPr/>
        </p:nvSpPr>
        <p:spPr>
          <a:xfrm>
            <a:off x="3071062" y="3645238"/>
            <a:ext cx="1056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母親Ａ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42CE17-8043-56CA-ADB1-1DEFBFF171A2}"/>
              </a:ext>
            </a:extLst>
          </p:cNvPr>
          <p:cNvSpPr txBox="1"/>
          <p:nvPr/>
        </p:nvSpPr>
        <p:spPr>
          <a:xfrm>
            <a:off x="6014287" y="3159463"/>
            <a:ext cx="1056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長男Ｂ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7770F5-D3DB-C027-D350-2E4607BFB253}"/>
              </a:ext>
            </a:extLst>
          </p:cNvPr>
          <p:cNvSpPr txBox="1"/>
          <p:nvPr/>
        </p:nvSpPr>
        <p:spPr>
          <a:xfrm>
            <a:off x="5871412" y="4702513"/>
            <a:ext cx="1056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二男Ｃ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DC6FADD-C5F6-AF68-624F-1FE3B2FC7BE6}"/>
              </a:ext>
            </a:extLst>
          </p:cNvPr>
          <p:cNvCxnSpPr/>
          <p:nvPr/>
        </p:nvCxnSpPr>
        <p:spPr>
          <a:xfrm>
            <a:off x="5295900" y="3783737"/>
            <a:ext cx="0" cy="17193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8FC1CDA0-9357-1E2D-69B3-729753ED6EFA}"/>
              </a:ext>
            </a:extLst>
          </p:cNvPr>
          <p:cNvCxnSpPr>
            <a:cxnSpLocks/>
          </p:cNvCxnSpPr>
          <p:nvPr/>
        </p:nvCxnSpPr>
        <p:spPr>
          <a:xfrm flipV="1">
            <a:off x="3721484" y="4643423"/>
            <a:ext cx="1554182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8011452-D673-836B-548C-A191B152505B}"/>
              </a:ext>
            </a:extLst>
          </p:cNvPr>
          <p:cNvCxnSpPr/>
          <p:nvPr/>
        </p:nvCxnSpPr>
        <p:spPr>
          <a:xfrm>
            <a:off x="5295900" y="3783737"/>
            <a:ext cx="37147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DFB15E6-F5AD-8281-CA56-82822EBB1F63}"/>
              </a:ext>
            </a:extLst>
          </p:cNvPr>
          <p:cNvCxnSpPr/>
          <p:nvPr/>
        </p:nvCxnSpPr>
        <p:spPr>
          <a:xfrm>
            <a:off x="5295900" y="5498237"/>
            <a:ext cx="37147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90932B-BA7D-996E-8E67-FB72EB9D3DAE}"/>
              </a:ext>
            </a:extLst>
          </p:cNvPr>
          <p:cNvSpPr txBox="1"/>
          <p:nvPr/>
        </p:nvSpPr>
        <p:spPr>
          <a:xfrm>
            <a:off x="1722717" y="4817089"/>
            <a:ext cx="1438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C</a:t>
            </a:r>
            <a:r>
              <a:rPr kumimoji="1" lang="ja-JP" altLang="en-US" sz="105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名義の通帳作成</a:t>
            </a:r>
            <a:endParaRPr kumimoji="1" lang="en-US" altLang="ja-JP" sz="1050" b="1" dirty="0">
              <a:latin typeface="UD デジタル 教科書体 N-R" panose="02020400000000000000" pitchFamily="18" charset="-128"/>
              <a:ea typeface="UD デジタル 教科書体 N-R" panose="02020400000000000000" pitchFamily="18" charset="-128"/>
            </a:endParaRPr>
          </a:p>
          <a:p>
            <a:r>
              <a:rPr kumimoji="1" lang="ja-JP" altLang="en-US" sz="105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（１千万円振込）</a:t>
            </a:r>
          </a:p>
        </p:txBody>
      </p:sp>
      <p:sp>
        <p:nvSpPr>
          <p:cNvPr id="23" name="吹き出し: 円形 22">
            <a:extLst>
              <a:ext uri="{FF2B5EF4-FFF2-40B4-BE49-F238E27FC236}">
                <a16:creationId xmlns:a16="http://schemas.microsoft.com/office/drawing/2014/main" id="{043B0897-51CF-421C-11F9-D536737287CA}"/>
              </a:ext>
            </a:extLst>
          </p:cNvPr>
          <p:cNvSpPr/>
          <p:nvPr/>
        </p:nvSpPr>
        <p:spPr>
          <a:xfrm>
            <a:off x="6801272" y="4264943"/>
            <a:ext cx="1914101" cy="635559"/>
          </a:xfrm>
          <a:prstGeom prst="wedgeEllipseCallout">
            <a:avLst>
              <a:gd name="adj1" fmla="val -63049"/>
              <a:gd name="adj2" fmla="val 875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200" b="1" dirty="0">
                <a:latin typeface="UD デジタル 教科書体 N-R" panose="02020400000000000000" pitchFamily="18" charset="-128"/>
                <a:ea typeface="UD デジタル 教科書体 N-R" panose="02020400000000000000" pitchFamily="18" charset="-128"/>
              </a:rPr>
              <a:t>自分名義の口座だから自分の財産？</a:t>
            </a:r>
          </a:p>
        </p:txBody>
      </p:sp>
    </p:spTree>
    <p:extLst>
      <p:ext uri="{BB962C8B-B14F-4D97-AF65-F5344CB8AC3E}">
        <p14:creationId xmlns:p14="http://schemas.microsoft.com/office/powerpoint/2010/main" val="254870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0BE1B31-877D-4D8F-9639-AABC8BFD59CF}"/>
              </a:ext>
            </a:extLst>
          </p:cNvPr>
          <p:cNvSpPr txBox="1"/>
          <p:nvPr/>
        </p:nvSpPr>
        <p:spPr>
          <a:xfrm>
            <a:off x="390525" y="352425"/>
            <a:ext cx="916305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２．母親Ａの財産から子供名義預金口座の作成・振込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相続税がかかるなら、亡くなる前に子供に贈与してしまお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うと考える方も多いと思います。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しかし、本件事案のように間違った方法で財産を渡してし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まうと「名義預金」や「贈与」と判断され、相続税や贈与税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の対象となります。　　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母親Ａが子供名義で預金を作っていても、実質的には単に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子供の名前を借りて預金口座を作ったに過ぎない場合などは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「名義預金」となり、相続財産の対象となり、相続税がかか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また、通帳の管理・運用等を子供が行っている場合など一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定の条件を満たしている場合は生前贈与とみなされ、贈与税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の対象となります。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681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29B9BC-9AD1-64FF-C483-1D85E2B0CA85}"/>
              </a:ext>
            </a:extLst>
          </p:cNvPr>
          <p:cNvSpPr txBox="1"/>
          <p:nvPr/>
        </p:nvSpPr>
        <p:spPr>
          <a:xfrm>
            <a:off x="304800" y="278130"/>
            <a:ext cx="9448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３．生前贈与と名義預金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贈与税などがかからないようにするため、初めから子供名義で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預金口座を作っておいたとしても、実質そこに預金を入れて管理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しているのが親であれば、親の財産として相続財産の対象となり、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名義預金と判断されて、相続税の計算をされてしまいます。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しかし、今回の事例のように、二男が通帳、カード、印鑑など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を保管し、自由に使えるような状況であれば、名義預金ではなく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生前贈与とみなされ、贈与税の計算をされてしまいます。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このように、親の意思に反して、税務署に名義預金や生前贈与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とみなされないようにするためには、名義預金を作らないことで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60858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7BE8E2-7FF2-D608-7903-225B675147FD}"/>
              </a:ext>
            </a:extLst>
          </p:cNvPr>
          <p:cNvSpPr txBox="1"/>
          <p:nvPr/>
        </p:nvSpPr>
        <p:spPr>
          <a:xfrm>
            <a:off x="335280" y="256032"/>
            <a:ext cx="941832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４．生前贈与として認められるためには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名義預金と評価されると相続税の対象となり、相続人に負担が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かかります。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そのため生前贈与として認められるにするためには以下のよう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な対策が必要です。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①　贈与契約書の作成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②　通帳や印鑑は名義人の管理下に置く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③　名義人が自由に使えるようしておく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④　年間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110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万円を超える場合、贈与税の申告をする</a:t>
            </a:r>
            <a:endParaRPr kumimoji="1" lang="ja-JP" altLang="en-US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614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5F2A51-E12D-261B-6DD7-79D33CE4164E}"/>
              </a:ext>
            </a:extLst>
          </p:cNvPr>
          <p:cNvSpPr txBox="1"/>
          <p:nvPr/>
        </p:nvSpPr>
        <p:spPr>
          <a:xfrm>
            <a:off x="438912" y="201168"/>
            <a:ext cx="934516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５．名義預金の判断基準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名義預金とは、「実際に運用管理しているのと、預貯金口座の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名義人が異なる名義を借りただけの預金」のことです。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例えば贈与税などもかからないようにするため、初めから子供　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名義で預貯金口座を作っていおいたとしても、実質そこに預貯金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を入れて管理しているのが親であるならば、親の財産として税金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の計算をしてしまいます。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）名義預金と生前贈与の判定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次の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つのポイントに着目して判定をする必要があります。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・資金源はだれなのか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・誰が口座を管理しているのか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・名義人は預金の存在を知っているのか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832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2D649A-FD0F-760C-574F-0B0F108E948B}"/>
              </a:ext>
            </a:extLst>
          </p:cNvPr>
          <p:cNvSpPr txBox="1"/>
          <p:nvPr/>
        </p:nvSpPr>
        <p:spPr>
          <a:xfrm>
            <a:off x="266700" y="276225"/>
            <a:ext cx="94202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①　資金源はだれか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資金源が名義人ではなく亡くなった方である場合、名義預金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として判定されやすいです。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名義預金の問題は、親子の関係のみならず、配偶者間でも発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生します。夫のお金を妻名義口座にお金を入れた場合であって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も、名義預金として判断される可能性が高いと思われます。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②　誰が口座を管理しているのか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口座の通帳はだれが管理しているのか、カード印鑑などの保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管をしているのは誰なのかも判断基準のポイントとなります。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これらを名義人が全て保管していたのなら名義人が自由に使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うことができますので、名義預金ではなく生前贈与と判断され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ることとなります。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227362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2F9960-1807-FB48-5280-133B89F05653}"/>
              </a:ext>
            </a:extLst>
          </p:cNvPr>
          <p:cNvSpPr txBox="1"/>
          <p:nvPr/>
        </p:nvSpPr>
        <p:spPr>
          <a:xfrm>
            <a:off x="371476" y="323850"/>
            <a:ext cx="92583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③　名義人は自分名義預金口座があることを知っているか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名義人である子や孫などに渡すつもりであったとしても、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勝手に預金していただけではその人物の所有にはなりませ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ん。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名義人が贈与契約により、被相続人から財産をもらった　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ことを理解していることがポイントです。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（２）生前贈与として認められるための対策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①　贈与契約の作成すること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②　通帳や印鑑は名義人の管理下におくこと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③　名義人が預金を自由に使えるようにしておくこと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④（年間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110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万円を超える場合）贈与税の申告をすること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88468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839D80-BC1C-DEA5-92E5-C6229492C372}"/>
              </a:ext>
            </a:extLst>
          </p:cNvPr>
          <p:cNvSpPr txBox="1"/>
          <p:nvPr/>
        </p:nvSpPr>
        <p:spPr>
          <a:xfrm>
            <a:off x="361950" y="314325"/>
            <a:ext cx="92773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６．名義預金と遺産分割協議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（１）名義預金は遺産分割の対象となる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この場合に複雑なのが預金の相続手続きです。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二男名義の預金が名義預金に該当し、それを二男が相続し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たという場合であれば簡単です。名義変更も必要ありません。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①　預金の名義人でない人が相続する場合は注意が必要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例えば、次男名義の預金を長男が相続するケースです。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次男名義の預金を名義預金として相続手続きをする場合、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金融機関でもこの次男名義の預金が被相続人の預金であるか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どうかを調査するため手続きが煩雑になり、その期間を相当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かかることとなります。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このような事にならないように、事前に名義預金を贈与の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要件を満たすようにするなど、整理しておく必要があります。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481804465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453</TotalTime>
  <Words>1469</Words>
  <Application>Microsoft Office PowerPoint</Application>
  <PresentationFormat>A4 210 x 297 mm</PresentationFormat>
  <Paragraphs>148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UD デジタル 教科書体 N-R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基文 栂村</dc:creator>
  <cp:lastModifiedBy>基文 栂村</cp:lastModifiedBy>
  <cp:revision>17</cp:revision>
  <dcterms:created xsi:type="dcterms:W3CDTF">2025-04-18T07:11:40Z</dcterms:created>
  <dcterms:modified xsi:type="dcterms:W3CDTF">2025-07-13T03:22:39Z</dcterms:modified>
</cp:coreProperties>
</file>