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58" r:id="rId5"/>
    <p:sldId id="259" r:id="rId6"/>
    <p:sldId id="261" r:id="rId7"/>
    <p:sldId id="260" r:id="rId8"/>
    <p:sldId id="262" r:id="rId9"/>
    <p:sldId id="264" r:id="rId10"/>
    <p:sldId id="265" r:id="rId11"/>
    <p:sldId id="263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55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48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3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700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67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9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610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90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62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57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C47B75-D768-4822-A25E-ADC8030DC925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32E75F7-5AF3-4B62-9B75-E6357F1D08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07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3F5E3E-89EA-2BA6-2D8F-15F67C97DB75}"/>
              </a:ext>
            </a:extLst>
          </p:cNvPr>
          <p:cNvSpPr txBox="1"/>
          <p:nvPr/>
        </p:nvSpPr>
        <p:spPr>
          <a:xfrm>
            <a:off x="638175" y="1415534"/>
            <a:ext cx="876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相続で見落としがちな事例</a:t>
            </a:r>
            <a:r>
              <a:rPr lang="en-US" altLang="ja-JP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Ⅲ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7074144-D8E2-4668-8CC7-128FA38F1B63}"/>
              </a:ext>
            </a:extLst>
          </p:cNvPr>
          <p:cNvSpPr/>
          <p:nvPr/>
        </p:nvSpPr>
        <p:spPr>
          <a:xfrm>
            <a:off x="922097" y="3475166"/>
            <a:ext cx="8061822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倉庫の所有権が他人名義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（不動産売買時の所有権移転登記漏れ）</a:t>
            </a:r>
            <a:endParaRPr lang="ja-JP" altLang="en-US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8EFD04-26DE-23F6-98F8-98E271153395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3A0060B-6B3D-AB91-ECAA-147D078D7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7157" y="2820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358715-005C-695B-A139-5B73C37AFE4A}"/>
              </a:ext>
            </a:extLst>
          </p:cNvPr>
          <p:cNvSpPr txBox="1"/>
          <p:nvPr/>
        </p:nvSpPr>
        <p:spPr>
          <a:xfrm>
            <a:off x="247649" y="323850"/>
            <a:ext cx="94773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５．権利書がないときはどうするのか？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権利書は再発行できません。権利書を紛失した場合の登記の仕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方は２つの方法があります。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事前通知制度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本人確認制度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）事前通知制度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登記が完了する前に、法務局から通知される方法で、その通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知に回答して初めて登記が完了します。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（登記申請の手順）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権利書以外の全ての添付書類書類を付け、登記申請をしま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す。申請書の失念欄にチェックをします。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申請すると、法務局から登記義務者Ｃに対して、本人限定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郵便で通知書が届きます。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6861D07-6E30-AB1B-1FD6-7B269EC2AE21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2E7997B-4F7E-E6EC-B7B9-D91ED8166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7875" y="460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A0EA0C-CAC7-DF9B-5576-E55E98CD06DF}"/>
              </a:ext>
            </a:extLst>
          </p:cNvPr>
          <p:cNvSpPr txBox="1"/>
          <p:nvPr/>
        </p:nvSpPr>
        <p:spPr>
          <a:xfrm>
            <a:off x="561975" y="295275"/>
            <a:ext cx="8734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回答書の法務局提出は、法務局が指定した期限内にし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なければなりません。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期限までに、署名・実印を押した回答書が届いて初め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て、登記が完了します。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）本人確認情報制度とは？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司法書士等の資格代理人による本人確認情報の提供制度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厳格な要件があります。今回は詳細を省くこととします。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9D0AC7-8437-ACA2-231A-7E40E0C4FD08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6B393EF-EE3F-B539-F0D4-5B68E644E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2875" y="1689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68E279-73C9-E2DE-EC7D-9A391B499D84}"/>
              </a:ext>
            </a:extLst>
          </p:cNvPr>
          <p:cNvSpPr txBox="1"/>
          <p:nvPr/>
        </p:nvSpPr>
        <p:spPr>
          <a:xfrm>
            <a:off x="76200" y="295275"/>
            <a:ext cx="9829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１．相続手続で不動産登記簿上に他人名義の倉庫が判明した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相続人Ｂさんより、相続手続を長年放置していた不動産の相続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手続を依頼されました。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被相続人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父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Ａさんの不動産調査をした際、鉄骨の倉庫が他人の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Ｃ名義となっていました。相続人のＢさんによると、父Ａさんが土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地を購入した際、倉庫の所有権移転登記の漏れではないかとのこと。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４０年前のことで、売買契約書や権利証も紛失しており、当時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の売主の行方も不明とのことでした。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検討課題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倉庫の名義人の所在を調べること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所有権移転方法を検討すること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所有者Ｃとの連絡調整方法を検討すること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773E53D-E643-4703-EC02-62A4FD2B8494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48D44AE-A696-CD81-4610-D0CA97D42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8598" y="7508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3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930DBE3-871D-E1DC-904F-FB698375F025}"/>
              </a:ext>
            </a:extLst>
          </p:cNvPr>
          <p:cNvSpPr/>
          <p:nvPr/>
        </p:nvSpPr>
        <p:spPr>
          <a:xfrm>
            <a:off x="2076450" y="3567588"/>
            <a:ext cx="3048000" cy="22140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08DCE-357E-5948-76AA-F5CEB62C9804}"/>
              </a:ext>
            </a:extLst>
          </p:cNvPr>
          <p:cNvSpPr txBox="1"/>
          <p:nvPr/>
        </p:nvSpPr>
        <p:spPr>
          <a:xfrm>
            <a:off x="352425" y="342900"/>
            <a:ext cx="375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関係者のイメージ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D50BB2-05C8-BC4A-27AE-D5F4F20BBF05}"/>
              </a:ext>
            </a:extLst>
          </p:cNvPr>
          <p:cNvSpPr txBox="1"/>
          <p:nvPr/>
        </p:nvSpPr>
        <p:spPr>
          <a:xfrm>
            <a:off x="2468939" y="1054537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被相続人Ａ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9B1CFB-D2ED-D161-9A39-DDE83928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1802" y="1280815"/>
            <a:ext cx="1224796" cy="12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8D153C-E1E9-5C0D-F062-64B9D0996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80" y="4943650"/>
            <a:ext cx="818437" cy="81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4871D0E-4F21-0B8D-D9AF-3E43ABC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59" y="1536620"/>
            <a:ext cx="1224796" cy="12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ローチャート: データ 3">
            <a:extLst>
              <a:ext uri="{FF2B5EF4-FFF2-40B4-BE49-F238E27FC236}">
                <a16:creationId xmlns:a16="http://schemas.microsoft.com/office/drawing/2014/main" id="{89514401-F1F8-2D7C-CC49-8C3B25C0EB00}"/>
              </a:ext>
            </a:extLst>
          </p:cNvPr>
          <p:cNvSpPr/>
          <p:nvPr/>
        </p:nvSpPr>
        <p:spPr>
          <a:xfrm>
            <a:off x="3509962" y="4151321"/>
            <a:ext cx="1333500" cy="369332"/>
          </a:xfrm>
          <a:prstGeom prst="flowChartInputOutp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E01852E6-7B44-AA3D-EE2B-A173D8E3FAF0}"/>
              </a:ext>
            </a:extLst>
          </p:cNvPr>
          <p:cNvSpPr/>
          <p:nvPr/>
        </p:nvSpPr>
        <p:spPr>
          <a:xfrm>
            <a:off x="2505075" y="3981450"/>
            <a:ext cx="723900" cy="35933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53317E5-7E96-9FEF-186E-4849BFF8FA0E}"/>
              </a:ext>
            </a:extLst>
          </p:cNvPr>
          <p:cNvSpPr/>
          <p:nvPr/>
        </p:nvSpPr>
        <p:spPr>
          <a:xfrm>
            <a:off x="2590800" y="4340780"/>
            <a:ext cx="571500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B0228B-B28C-7872-D903-2D514FF108D2}"/>
              </a:ext>
            </a:extLst>
          </p:cNvPr>
          <p:cNvSpPr txBox="1"/>
          <p:nvPr/>
        </p:nvSpPr>
        <p:spPr>
          <a:xfrm>
            <a:off x="3476624" y="5234315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所有者Ｃ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5D17602C-FFF9-6AFA-690D-76FFAA01C08E}"/>
              </a:ext>
            </a:extLst>
          </p:cNvPr>
          <p:cNvCxnSpPr/>
          <p:nvPr/>
        </p:nvCxnSpPr>
        <p:spPr>
          <a:xfrm>
            <a:off x="3867150" y="1937087"/>
            <a:ext cx="217741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上下 10">
            <a:extLst>
              <a:ext uri="{FF2B5EF4-FFF2-40B4-BE49-F238E27FC236}">
                <a16:creationId xmlns:a16="http://schemas.microsoft.com/office/drawing/2014/main" id="{4D25BA30-0403-F71D-2F8B-4FD4ECD2AF92}"/>
              </a:ext>
            </a:extLst>
          </p:cNvPr>
          <p:cNvSpPr/>
          <p:nvPr/>
        </p:nvSpPr>
        <p:spPr>
          <a:xfrm>
            <a:off x="2995612" y="2597645"/>
            <a:ext cx="333375" cy="812364"/>
          </a:xfrm>
          <a:prstGeom prst="up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1B37FDF-E7FE-BFB7-4713-CA3D4A301A58}"/>
              </a:ext>
            </a:extLst>
          </p:cNvPr>
          <p:cNvSpPr txBox="1"/>
          <p:nvPr/>
        </p:nvSpPr>
        <p:spPr>
          <a:xfrm>
            <a:off x="3448050" y="28649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売買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F5FA15-1C68-1931-D1A2-71876B465AA0}"/>
              </a:ext>
            </a:extLst>
          </p:cNvPr>
          <p:cNvSpPr txBox="1"/>
          <p:nvPr/>
        </p:nvSpPr>
        <p:spPr>
          <a:xfrm>
            <a:off x="2117348" y="3603962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売買による所有権移転登記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4E0FA9D-E49C-9C1A-320A-9DADA01B2C1C}"/>
              </a:ext>
            </a:extLst>
          </p:cNvPr>
          <p:cNvSpPr txBox="1"/>
          <p:nvPr/>
        </p:nvSpPr>
        <p:spPr>
          <a:xfrm>
            <a:off x="2616994" y="436155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倉庫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6101B0-760C-F628-A718-F222E603894B}"/>
              </a:ext>
            </a:extLst>
          </p:cNvPr>
          <p:cNvSpPr txBox="1"/>
          <p:nvPr/>
        </p:nvSpPr>
        <p:spPr>
          <a:xfrm>
            <a:off x="3836194" y="4161531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土地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2D5EB1-2233-9D7D-4062-62546F3A5A13}"/>
              </a:ext>
            </a:extLst>
          </p:cNvPr>
          <p:cNvSpPr txBox="1"/>
          <p:nvPr/>
        </p:nvSpPr>
        <p:spPr>
          <a:xfrm>
            <a:off x="3320236" y="4508152"/>
            <a:ext cx="190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登記→</a:t>
            </a:r>
            <a:r>
              <a:rPr kumimoji="1" lang="en-US" altLang="ja-JP" dirty="0"/>
              <a:t>A</a:t>
            </a:r>
            <a:r>
              <a:rPr kumimoji="1" lang="ja-JP" altLang="en-US" dirty="0"/>
              <a:t>に登記済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CD748CA-AA0F-CF46-7923-D96F47532ABB}"/>
              </a:ext>
            </a:extLst>
          </p:cNvPr>
          <p:cNvCxnSpPr>
            <a:cxnSpLocks/>
            <a:stCxn id="24" idx="3"/>
            <a:endCxn id="18" idx="1"/>
          </p:cNvCxnSpPr>
          <p:nvPr/>
        </p:nvCxnSpPr>
        <p:spPr>
          <a:xfrm>
            <a:off x="2243138" y="4508152"/>
            <a:ext cx="373856" cy="22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D72055D2-397F-C081-A5F9-E566A39EFBD6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4302144" y="1926876"/>
            <a:ext cx="7918" cy="222444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36C104A-2102-E6FA-38C1-F714BD92338A}"/>
              </a:ext>
            </a:extLst>
          </p:cNvPr>
          <p:cNvSpPr txBox="1"/>
          <p:nvPr/>
        </p:nvSpPr>
        <p:spPr>
          <a:xfrm>
            <a:off x="3895725" y="1531382"/>
            <a:ext cx="188595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相続登記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2F3D645-31EB-DF00-3A56-9689BF81191A}"/>
              </a:ext>
            </a:extLst>
          </p:cNvPr>
          <p:cNvSpPr txBox="1"/>
          <p:nvPr/>
        </p:nvSpPr>
        <p:spPr>
          <a:xfrm>
            <a:off x="6019859" y="1180237"/>
            <a:ext cx="130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相続人</a:t>
            </a:r>
            <a:r>
              <a:rPr kumimoji="1" lang="ja-JP" altLang="en-US" b="1" dirty="0"/>
              <a:t>Ｂ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DDB4F5B-AF49-BC65-B8DF-B41FE338B185}"/>
              </a:ext>
            </a:extLst>
          </p:cNvPr>
          <p:cNvSpPr txBox="1"/>
          <p:nvPr/>
        </p:nvSpPr>
        <p:spPr>
          <a:xfrm>
            <a:off x="5781675" y="3044204"/>
            <a:ext cx="394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＊土地のＡからＢへの相続登記手続</a:t>
            </a:r>
            <a:endParaRPr kumimoji="1" lang="en-US" altLang="ja-JP" dirty="0"/>
          </a:p>
          <a:p>
            <a:r>
              <a:rPr kumimoji="1" lang="ja-JP" altLang="en-US" dirty="0"/>
              <a:t>＊倉庫が登記簿上Ｃ名義からＢ名義へ</a:t>
            </a:r>
            <a:endParaRPr kumimoji="1" lang="en-US" altLang="ja-JP" dirty="0"/>
          </a:p>
          <a:p>
            <a:r>
              <a:rPr kumimoji="1" lang="ja-JP" altLang="en-US" dirty="0"/>
              <a:t>　の手続</a:t>
            </a:r>
            <a:endParaRPr kumimoji="1" lang="en-US" altLang="ja-JP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93EEBD0-69C7-0814-C028-A8AD79E50C01}"/>
              </a:ext>
            </a:extLst>
          </p:cNvPr>
          <p:cNvSpPr txBox="1"/>
          <p:nvPr/>
        </p:nvSpPr>
        <p:spPr>
          <a:xfrm>
            <a:off x="1069955" y="4323486"/>
            <a:ext cx="11731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登記漏れ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97D8761-8DDE-66B6-BB3D-99E21BD5A8F3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3284475-3A68-F39E-177C-FA920C211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5523" y="4421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E77237-1922-8B1A-9980-352B24FFAC62}"/>
              </a:ext>
            </a:extLst>
          </p:cNvPr>
          <p:cNvSpPr txBox="1"/>
          <p:nvPr/>
        </p:nvSpPr>
        <p:spPr>
          <a:xfrm>
            <a:off x="371475" y="56138"/>
            <a:ext cx="936307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２．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倉庫の名義人の所在調査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近所の方からの聴き取りにより、本件倉庫の隣の土地を購入し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た方から売買契約書を見せてもらったところ、倉庫の名義人Ｃの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父親（既に死亡）の名前が判明したので、住民票を取得し、戸籍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の附票を取得したところ、倉庫の名義人Ｃの住所が判明しました。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戸籍の附票とは、本籍地の市町村において戸籍の原本と一緒に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保管している書類で、その戸籍が作られてから（またはその戸籍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に入籍してから）現在に至るまで（またはその戸籍から除籍され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るまで）の住所が記録されています。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さいわいＣは、出生時から戸籍を変更していなかったので、戸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籍の附票を取ることができ、現住所も確認することができました。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Ｃの住民票を取得し、依頼文に添付資料を付けて郵送で依頼す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ることとしました。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31A4B2A-6613-6C23-765F-5D4CFE060E5A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E440868-A493-87F1-3839-7BA45019E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3012" y="125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5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7C6B14-8D24-5C73-D862-38FECAA6C242}"/>
              </a:ext>
            </a:extLst>
          </p:cNvPr>
          <p:cNvSpPr txBox="1"/>
          <p:nvPr/>
        </p:nvSpPr>
        <p:spPr>
          <a:xfrm>
            <a:off x="371475" y="457200"/>
            <a:ext cx="942022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）戸籍の附票の便利な使い方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戸籍の附票には今までの住所が記録されていますので、引越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しをした人が、いくつか前の住所から今の住所までを証明し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たい場合に、この証明をとることで証明できる場合がありま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ただし、本籍を変更（転籍）していると、現在の附票には現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在の本籍にした日以降の住所しか記録されていません。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現在の附票で、証明を必要とする住所までさかのぼることが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できない場合は、転籍前の戸籍の除附票をとることになりま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結婚などで、親の戸籍から独立して夫婦の戸籍を作った場合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も同様で、結婚後の戸籍の附票には婚姻届を出した時点以降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の住所しか記録されていませんので、結婚前の住所にさかの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ぼって証明したい場合は、（自分が結婚した時点での）親の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戸籍の附票をとることになります。</a:t>
            </a:r>
          </a:p>
          <a:p>
            <a:endParaRPr lang="ja-JP" altLang="en-US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A96A7DC-5978-4288-49A4-549B6E0BA1DA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B7403CC-6D26-4936-7342-6DDD5A15F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550" y="384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8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DCFDE5-CCD6-5DC2-E799-5EAAD37DFC24}"/>
              </a:ext>
            </a:extLst>
          </p:cNvPr>
          <p:cNvSpPr txBox="1"/>
          <p:nvPr/>
        </p:nvSpPr>
        <p:spPr>
          <a:xfrm>
            <a:off x="438150" y="285750"/>
            <a:ext cx="9201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附票は戸籍簿と一緒に保管されているので、請求の際は本籍の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表示（○番地か○番まで）と筆頭者氏名を事前に確認しておい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てください。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今回は戸籍を変更していなかったので、住所の変遷と現住所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を確認することができました。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FA38DD6-740B-55EB-032E-9766B3AB4251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EC06904-9B99-395B-6C23-8702E8D54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4211" y="1241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BB56DE-EA1E-CC72-D61E-CCF80A39ED7D}"/>
              </a:ext>
            </a:extLst>
          </p:cNvPr>
          <p:cNvSpPr txBox="1"/>
          <p:nvPr/>
        </p:nvSpPr>
        <p:spPr>
          <a:xfrm>
            <a:off x="323850" y="390525"/>
            <a:ext cx="94678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３．所有権移転方法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次の２つの方法を検討し、調査しました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）倉庫名義人Ｃに倉庫を倉庫を取り壊してもらった後、建物滅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失登記をする方法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建物取り壊しの費用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・市役所の補助対象とはならず１００万円以上かかる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・屋根のスレートが石綿を使っている等の課題がある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・建物取り壊し手続きはＣが行わなければならない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建物滅失登記はＣが行なわなければならない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⇒　費用面及び手続き面等に課題がある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82F72-09D7-2DF4-9BAB-CF5FE9AC4190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B4F5F4F-4552-6B0C-1A76-C3F6465C2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0375" y="584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B5CF30-979C-F34F-F75C-B8B93FCCDB3A}"/>
              </a:ext>
            </a:extLst>
          </p:cNvPr>
          <p:cNvSpPr txBox="1"/>
          <p:nvPr/>
        </p:nvSpPr>
        <p:spPr>
          <a:xfrm>
            <a:off x="247650" y="38100"/>
            <a:ext cx="9534525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）贈与契約による所有権移転方法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贈与契約選定理由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・倉庫の評価額が２６万程度で、贈与税がかからないこと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（登記に関する登録免許税も評価額の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％程度）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・不動産取得税は、評価額の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％程度で軽微なこと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      ・登記の申請人は、登記権利者Ｂが申請できること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（但し、登記義務者Ｃの委任状が必要）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⇒　経費面及び手続き面から贈与契約による所有権移転方法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を採用することとした　</a:t>
            </a: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４．贈与契約を原因とする所有権移転登記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）贈与契約書の作成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・贈与者と受贈者間の贈与契約書の作成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・収入印紙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・贈与者の印鑑登録証明書添付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・本人確認のための免許書等のコピー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FC404D-2684-05CE-8D9E-D31B33E84168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1F01100-2F5D-F062-EAF6-7E309F081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5800" y="184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79D95A-4172-24EE-C950-C8E9ABD411C4}"/>
              </a:ext>
            </a:extLst>
          </p:cNvPr>
          <p:cNvSpPr txBox="1"/>
          <p:nvPr/>
        </p:nvSpPr>
        <p:spPr>
          <a:xfrm>
            <a:off x="333374" y="424934"/>
            <a:ext cx="88296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）贈与契約を原因とする登記申請書の作成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添付資料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登記原因証明書（贈与契約書）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代理権限証明情報（登記義務者の委任状）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印鑑登録証明書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受贈者の住民票（戸籍の附票）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固定資産記載事項証明書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⑥　登記識別情報（権利書）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提供できない場合は、「失念」等にチェックをする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＊登記申請人は本来登記義務者Ｃと登記権利者Ｂが共同し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て行うが今回は、登記権利者が単独で行うため、登記義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務者Ｃの委任状を添付する必要があります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401C30-23AF-4969-012C-FB7D41B87E89}"/>
              </a:ext>
            </a:extLst>
          </p:cNvPr>
          <p:cNvSpPr/>
          <p:nvPr/>
        </p:nvSpPr>
        <p:spPr>
          <a:xfrm>
            <a:off x="1155356" y="6523383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AF5565A-3DD6-7E8C-599D-1582AAF70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2150" y="660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218</TotalTime>
  <Words>1632</Words>
  <Application>Microsoft Office PowerPoint</Application>
  <PresentationFormat>A4 210 x 297 mm</PresentationFormat>
  <Paragraphs>148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17</cp:revision>
  <dcterms:created xsi:type="dcterms:W3CDTF">2025-01-22T01:33:00Z</dcterms:created>
  <dcterms:modified xsi:type="dcterms:W3CDTF">2025-04-28T02:29:58Z</dcterms:modified>
</cp:coreProperties>
</file>