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91" r:id="rId3"/>
    <p:sldId id="281" r:id="rId4"/>
    <p:sldId id="28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B51141-1D21-4E4D-9E43-FA21AF5525A5}"/>
              </a:ext>
            </a:extLst>
          </p:cNvPr>
          <p:cNvSpPr/>
          <p:nvPr/>
        </p:nvSpPr>
        <p:spPr>
          <a:xfrm>
            <a:off x="39950" y="2109456"/>
            <a:ext cx="98261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不公平感の是正や、曖昧ないし</a:t>
            </a:r>
            <a:endParaRPr lang="en-US" altLang="ja-JP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不十分な規定の明確化の観点から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67089" y="6479957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67C7C05-3BD5-4D8C-B42C-CD757A327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67135" y="37428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5BF7C55-0761-4E85-8DB0-5261D654426A}"/>
              </a:ext>
            </a:extLst>
          </p:cNvPr>
          <p:cNvSpPr/>
          <p:nvPr/>
        </p:nvSpPr>
        <p:spPr>
          <a:xfrm>
            <a:off x="261781" y="1906099"/>
            <a:ext cx="918713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１．特別の寄与の制度の創設</a:t>
            </a:r>
            <a:endParaRPr kumimoji="1"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（民</a:t>
            </a:r>
            <a:r>
              <a:rPr kumimoji="1" lang="en-US" altLang="ja-JP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1050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lang="ja-JP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52C0338-398C-4707-AD4B-628D77CF8867}"/>
              </a:ext>
            </a:extLst>
          </p:cNvPr>
          <p:cNvSpPr/>
          <p:nvPr/>
        </p:nvSpPr>
        <p:spPr>
          <a:xfrm>
            <a:off x="267089" y="6479957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370AD64-5634-4773-A9B1-489925C2D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94599" y="29083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368EA6-AC9E-4065-A5F2-F88FD8DBA719}"/>
              </a:ext>
            </a:extLst>
          </p:cNvPr>
          <p:cNvSpPr txBox="1"/>
          <p:nvPr/>
        </p:nvSpPr>
        <p:spPr>
          <a:xfrm>
            <a:off x="79898" y="26629"/>
            <a:ext cx="96766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１．特別の寄与の制度の創設（民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1050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0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相続人以外の被相続人の親族が無償で被相続人の療養看護を行っ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た場合には、相続人に対して金銭の請求をすることができます。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0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）改正前（旧規定）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相続人以外の者は、被相続人の介護に尽くしても、相続財産を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所得するこてができない。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4B92126-A601-4439-B42C-94D4BEAC4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3" y="2836922"/>
            <a:ext cx="1024354" cy="10243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CE08849-B7D5-40BF-885D-0304E8392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" y="4936845"/>
            <a:ext cx="1099672" cy="1099672"/>
          </a:xfrm>
          <a:prstGeom prst="rect">
            <a:avLst/>
          </a:prstGeom>
        </p:spPr>
      </p:pic>
      <p:sp>
        <p:nvSpPr>
          <p:cNvPr id="17" name="矢印: 上向き折線 16">
            <a:extLst>
              <a:ext uri="{FF2B5EF4-FFF2-40B4-BE49-F238E27FC236}">
                <a16:creationId xmlns:a16="http://schemas.microsoft.com/office/drawing/2014/main" id="{EF3B42F2-6F2C-4A7D-8A5C-B8CA51173FFC}"/>
              </a:ext>
            </a:extLst>
          </p:cNvPr>
          <p:cNvSpPr/>
          <p:nvPr/>
        </p:nvSpPr>
        <p:spPr>
          <a:xfrm rot="16200000">
            <a:off x="3584827" y="3074595"/>
            <a:ext cx="1248918" cy="2163606"/>
          </a:xfrm>
          <a:prstGeom prst="bentUpArrow">
            <a:avLst>
              <a:gd name="adj1" fmla="val 9279"/>
              <a:gd name="adj2" fmla="val 19367"/>
              <a:gd name="adj3" fmla="val 12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2319CC3-AF0F-4F03-9379-FDF686C65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86" y="2786496"/>
            <a:ext cx="910424" cy="91042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2F0D8BF-0654-4AA9-BFD1-CBDAF86291F8}"/>
              </a:ext>
            </a:extLst>
          </p:cNvPr>
          <p:cNvSpPr txBox="1"/>
          <p:nvPr/>
        </p:nvSpPr>
        <p:spPr>
          <a:xfrm>
            <a:off x="1601957" y="3600124"/>
            <a:ext cx="81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遺産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63F31D-42B4-41D1-961E-85F4547C2F3F}"/>
              </a:ext>
            </a:extLst>
          </p:cNvPr>
          <p:cNvSpPr txBox="1"/>
          <p:nvPr/>
        </p:nvSpPr>
        <p:spPr>
          <a:xfrm>
            <a:off x="3071673" y="2836922"/>
            <a:ext cx="164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2022</a:t>
            </a:r>
            <a:r>
              <a:rPr kumimoji="1" lang="ja-JP" altLang="en-US" b="1" dirty="0"/>
              <a:t>年死亡</a:t>
            </a:r>
            <a:endParaRPr kumimoji="1" lang="en-US" altLang="ja-JP" b="1" dirty="0"/>
          </a:p>
          <a:p>
            <a:r>
              <a:rPr kumimoji="1" lang="ja-JP" altLang="en-US" b="1" dirty="0"/>
              <a:t>被相続人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33A96BF-F873-47F7-A211-A7EE497A8B4F}"/>
              </a:ext>
            </a:extLst>
          </p:cNvPr>
          <p:cNvCxnSpPr>
            <a:cxnSpLocks/>
          </p:cNvCxnSpPr>
          <p:nvPr/>
        </p:nvCxnSpPr>
        <p:spPr>
          <a:xfrm flipH="1">
            <a:off x="1216394" y="3969456"/>
            <a:ext cx="603527" cy="870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3311089-0AA0-424F-9046-04C37299565D}"/>
              </a:ext>
            </a:extLst>
          </p:cNvPr>
          <p:cNvCxnSpPr>
            <a:cxnSpLocks/>
          </p:cNvCxnSpPr>
          <p:nvPr/>
        </p:nvCxnSpPr>
        <p:spPr>
          <a:xfrm flipH="1">
            <a:off x="2483892" y="3969456"/>
            <a:ext cx="30387" cy="811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386A24B-606F-4B75-83B5-7B37351F3BC0}"/>
              </a:ext>
            </a:extLst>
          </p:cNvPr>
          <p:cNvCxnSpPr/>
          <p:nvPr/>
        </p:nvCxnSpPr>
        <p:spPr>
          <a:xfrm>
            <a:off x="2974018" y="3969456"/>
            <a:ext cx="717661" cy="811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F3820E9-4A32-432E-B566-D14E4740B728}"/>
              </a:ext>
            </a:extLst>
          </p:cNvPr>
          <p:cNvSpPr/>
          <p:nvPr/>
        </p:nvSpPr>
        <p:spPr>
          <a:xfrm>
            <a:off x="4017089" y="3590506"/>
            <a:ext cx="870012" cy="3523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介護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C57C14D-22F6-44B8-A233-AA9BAD0051B8}"/>
              </a:ext>
            </a:extLst>
          </p:cNvPr>
          <p:cNvCxnSpPr/>
          <p:nvPr/>
        </p:nvCxnSpPr>
        <p:spPr>
          <a:xfrm>
            <a:off x="4147116" y="5530945"/>
            <a:ext cx="7000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7800521-28A4-42D4-ABBE-31CE301F5E37}"/>
              </a:ext>
            </a:extLst>
          </p:cNvPr>
          <p:cNvCxnSpPr/>
          <p:nvPr/>
        </p:nvCxnSpPr>
        <p:spPr>
          <a:xfrm>
            <a:off x="4148595" y="5585688"/>
            <a:ext cx="7000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A02D440-A1B5-47CA-9E07-6CDB7E81C908}"/>
              </a:ext>
            </a:extLst>
          </p:cNvPr>
          <p:cNvSpPr txBox="1"/>
          <p:nvPr/>
        </p:nvSpPr>
        <p:spPr>
          <a:xfrm>
            <a:off x="864525" y="6019736"/>
            <a:ext cx="80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長女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6C972FB-4BF4-43F6-AB7D-9C61A4F11403}"/>
              </a:ext>
            </a:extLst>
          </p:cNvPr>
          <p:cNvSpPr txBox="1"/>
          <p:nvPr/>
        </p:nvSpPr>
        <p:spPr>
          <a:xfrm>
            <a:off x="2105484" y="5968996"/>
            <a:ext cx="80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次男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82F8044-9FE0-4AD7-B70B-FE06E61ED471}"/>
              </a:ext>
            </a:extLst>
          </p:cNvPr>
          <p:cNvSpPr txBox="1"/>
          <p:nvPr/>
        </p:nvSpPr>
        <p:spPr>
          <a:xfrm>
            <a:off x="3238034" y="5863941"/>
            <a:ext cx="117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亡き長男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BDB4F5-CCE6-4DDC-BD3D-B82C00A8FC49}"/>
              </a:ext>
            </a:extLst>
          </p:cNvPr>
          <p:cNvSpPr txBox="1"/>
          <p:nvPr/>
        </p:nvSpPr>
        <p:spPr>
          <a:xfrm>
            <a:off x="4727304" y="5846187"/>
            <a:ext cx="11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長男の妻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73AEC13-81D1-4D50-88B7-4251DA8E3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1" y="4912803"/>
            <a:ext cx="1178414" cy="105075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5EF4B31-2BE8-436C-B39F-F7588F37F5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9" y="4997793"/>
            <a:ext cx="902611" cy="90261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C6C8FCA-CBAD-427A-B8ED-A5506EF77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70" y="4786739"/>
            <a:ext cx="1037856" cy="1037856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C58177D-6601-4AC4-AE93-CEF95751A470}"/>
              </a:ext>
            </a:extLst>
          </p:cNvPr>
          <p:cNvSpPr/>
          <p:nvPr/>
        </p:nvSpPr>
        <p:spPr>
          <a:xfrm>
            <a:off x="3032252" y="4315542"/>
            <a:ext cx="905522" cy="2507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無し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9C464DB8-1DC6-404E-8321-F139B9F6A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8" y="3977538"/>
            <a:ext cx="679992" cy="67999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C2B0CF1C-D2FD-4C28-8056-8E83BE308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2" y="4005305"/>
            <a:ext cx="679992" cy="679992"/>
          </a:xfrm>
          <a:prstGeom prst="rect">
            <a:avLst/>
          </a:prstGeom>
        </p:spPr>
      </p:pic>
      <p:sp>
        <p:nvSpPr>
          <p:cNvPr id="50" name="吹き出し: 円形 49">
            <a:extLst>
              <a:ext uri="{FF2B5EF4-FFF2-40B4-BE49-F238E27FC236}">
                <a16:creationId xmlns:a16="http://schemas.microsoft.com/office/drawing/2014/main" id="{12FD1E06-9AB1-4EFF-B6AC-178623F5C0CA}"/>
              </a:ext>
            </a:extLst>
          </p:cNvPr>
          <p:cNvSpPr/>
          <p:nvPr/>
        </p:nvSpPr>
        <p:spPr>
          <a:xfrm>
            <a:off x="4090570" y="4253767"/>
            <a:ext cx="870012" cy="514630"/>
          </a:xfrm>
          <a:prstGeom prst="wedgeEllipseCallout">
            <a:avLst>
              <a:gd name="adj1" fmla="val 54665"/>
              <a:gd name="adj2" fmla="val 8665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1500" b="1" dirty="0">
                <a:solidFill>
                  <a:schemeClr val="tx1"/>
                </a:solidFill>
              </a:rPr>
              <a:t>不公平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3426C4A-277A-4A70-85BE-2F02BD411B35}"/>
              </a:ext>
            </a:extLst>
          </p:cNvPr>
          <p:cNvSpPr txBox="1"/>
          <p:nvPr/>
        </p:nvSpPr>
        <p:spPr>
          <a:xfrm>
            <a:off x="3200928" y="4741770"/>
            <a:ext cx="14113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b="1" dirty="0"/>
              <a:t>2021</a:t>
            </a:r>
            <a:r>
              <a:rPr kumimoji="1" lang="ja-JP" altLang="en-US" sz="1500" b="1" dirty="0"/>
              <a:t>年死亡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1EF06CF-0C04-4F4D-9504-90A8E7F58A9F}"/>
              </a:ext>
            </a:extLst>
          </p:cNvPr>
          <p:cNvSpPr txBox="1"/>
          <p:nvPr/>
        </p:nvSpPr>
        <p:spPr>
          <a:xfrm>
            <a:off x="5681706" y="3036171"/>
            <a:ext cx="418668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・被相続人が死亡した場合、相続人　　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（長女・次男）は被相続人の介護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を全くしていなかったとしても、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相続財産を取得することができる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・他方、長男の妻は、どんなに被相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続人の介護に尽くしても、相続人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ではないため、被相続人の死亡に</a:t>
            </a:r>
            <a:endParaRPr kumimoji="1" lang="en-US" altLang="ja-JP" sz="1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際し、相続の分配にあずかれない。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1B080EF-5E6D-4CBB-91D3-C05068582C6A}"/>
              </a:ext>
            </a:extLst>
          </p:cNvPr>
          <p:cNvSpPr/>
          <p:nvPr/>
        </p:nvSpPr>
        <p:spPr>
          <a:xfrm>
            <a:off x="267089" y="6479957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AB0038A-AAEF-4CBF-9BA0-FA5D0D0AD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81429" y="4235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30B60D-9701-45EB-A317-3F14D7FD6096}"/>
              </a:ext>
            </a:extLst>
          </p:cNvPr>
          <p:cNvSpPr txBox="1"/>
          <p:nvPr/>
        </p:nvSpPr>
        <p:spPr>
          <a:xfrm>
            <a:off x="337351" y="239697"/>
            <a:ext cx="9410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（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）　改正後（新規定）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　相続開始後、長男の妻は、相続人（長女・次男）に対して、金銭の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請求をすることができる。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⇒　介護等の貢献に報いることができ、実質的公平が図られる。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1BFDC-6EC8-47C6-A7A1-4B52810D7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35" y="1993543"/>
            <a:ext cx="1024354" cy="10243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C7C600-0A52-40CB-9AAC-2E220FFCB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3" y="4208876"/>
            <a:ext cx="1099672" cy="1099672"/>
          </a:xfrm>
          <a:prstGeom prst="rect">
            <a:avLst/>
          </a:prstGeom>
        </p:spPr>
      </p:pic>
      <p:sp>
        <p:nvSpPr>
          <p:cNvPr id="5" name="矢印: 上向き折線 4">
            <a:extLst>
              <a:ext uri="{FF2B5EF4-FFF2-40B4-BE49-F238E27FC236}">
                <a16:creationId xmlns:a16="http://schemas.microsoft.com/office/drawing/2014/main" id="{4491F65D-E37C-47D8-B63F-802E9C6896A8}"/>
              </a:ext>
            </a:extLst>
          </p:cNvPr>
          <p:cNvSpPr/>
          <p:nvPr/>
        </p:nvSpPr>
        <p:spPr>
          <a:xfrm rot="16200000">
            <a:off x="3655849" y="2231216"/>
            <a:ext cx="1248918" cy="2163606"/>
          </a:xfrm>
          <a:prstGeom prst="bentUpArrow">
            <a:avLst>
              <a:gd name="adj1" fmla="val 9279"/>
              <a:gd name="adj2" fmla="val 19367"/>
              <a:gd name="adj3" fmla="val 12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0C8E8D-C96F-487F-8DF1-94F2C30F2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08" y="1943117"/>
            <a:ext cx="910424" cy="9104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1A321B-3467-4955-BF64-24A212E0A121}"/>
              </a:ext>
            </a:extLst>
          </p:cNvPr>
          <p:cNvSpPr txBox="1"/>
          <p:nvPr/>
        </p:nvSpPr>
        <p:spPr>
          <a:xfrm>
            <a:off x="1672979" y="2756745"/>
            <a:ext cx="81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遺産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8148AF-16C8-4409-AEC9-6C3B9993639D}"/>
              </a:ext>
            </a:extLst>
          </p:cNvPr>
          <p:cNvSpPr txBox="1"/>
          <p:nvPr/>
        </p:nvSpPr>
        <p:spPr>
          <a:xfrm>
            <a:off x="3142695" y="1993543"/>
            <a:ext cx="164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2022</a:t>
            </a:r>
            <a:r>
              <a:rPr kumimoji="1" lang="ja-JP" altLang="en-US" dirty="0"/>
              <a:t>年死亡</a:t>
            </a:r>
            <a:endParaRPr kumimoji="1" lang="en-US" altLang="ja-JP" dirty="0"/>
          </a:p>
          <a:p>
            <a:r>
              <a:rPr kumimoji="1" lang="ja-JP" altLang="en-US" dirty="0"/>
              <a:t>被相続人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AA4EF98-FB33-483B-820F-7E3FA3924AD6}"/>
              </a:ext>
            </a:extLst>
          </p:cNvPr>
          <p:cNvCxnSpPr>
            <a:cxnSpLocks/>
          </p:cNvCxnSpPr>
          <p:nvPr/>
        </p:nvCxnSpPr>
        <p:spPr>
          <a:xfrm flipH="1">
            <a:off x="1287416" y="3126077"/>
            <a:ext cx="603527" cy="870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7C55A7A-4DDA-42E3-9F64-91F0F2D9A897}"/>
              </a:ext>
            </a:extLst>
          </p:cNvPr>
          <p:cNvCxnSpPr>
            <a:cxnSpLocks/>
          </p:cNvCxnSpPr>
          <p:nvPr/>
        </p:nvCxnSpPr>
        <p:spPr>
          <a:xfrm flipH="1">
            <a:off x="2554914" y="3126077"/>
            <a:ext cx="30387" cy="811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AB0A229-E027-4388-BBF5-0999FE0C51C3}"/>
              </a:ext>
            </a:extLst>
          </p:cNvPr>
          <p:cNvCxnSpPr/>
          <p:nvPr/>
        </p:nvCxnSpPr>
        <p:spPr>
          <a:xfrm>
            <a:off x="3045040" y="3126077"/>
            <a:ext cx="717661" cy="811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A724A6-79A6-419F-896C-49EB2C650B3D}"/>
              </a:ext>
            </a:extLst>
          </p:cNvPr>
          <p:cNvSpPr/>
          <p:nvPr/>
        </p:nvSpPr>
        <p:spPr>
          <a:xfrm>
            <a:off x="4088111" y="2747127"/>
            <a:ext cx="870012" cy="3523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介護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C56B0AF-4957-401A-9294-58DC41954629}"/>
              </a:ext>
            </a:extLst>
          </p:cNvPr>
          <p:cNvCxnSpPr/>
          <p:nvPr/>
        </p:nvCxnSpPr>
        <p:spPr>
          <a:xfrm>
            <a:off x="4218138" y="4687566"/>
            <a:ext cx="7000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916B23A-CC6C-45A8-B02F-F133846F40CB}"/>
              </a:ext>
            </a:extLst>
          </p:cNvPr>
          <p:cNvCxnSpPr/>
          <p:nvPr/>
        </p:nvCxnSpPr>
        <p:spPr>
          <a:xfrm>
            <a:off x="4219617" y="4742309"/>
            <a:ext cx="7000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35A7BB-9212-432E-AE9E-B7A9D02A606F}"/>
              </a:ext>
            </a:extLst>
          </p:cNvPr>
          <p:cNvSpPr txBox="1"/>
          <p:nvPr/>
        </p:nvSpPr>
        <p:spPr>
          <a:xfrm>
            <a:off x="935547" y="5371665"/>
            <a:ext cx="80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長女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1874EE-FED9-46FF-994F-53129771CB20}"/>
              </a:ext>
            </a:extLst>
          </p:cNvPr>
          <p:cNvSpPr txBox="1"/>
          <p:nvPr/>
        </p:nvSpPr>
        <p:spPr>
          <a:xfrm>
            <a:off x="2176506" y="5329806"/>
            <a:ext cx="80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次男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5F7521A-F79A-4734-910A-76B229285662}"/>
              </a:ext>
            </a:extLst>
          </p:cNvPr>
          <p:cNvSpPr txBox="1"/>
          <p:nvPr/>
        </p:nvSpPr>
        <p:spPr>
          <a:xfrm>
            <a:off x="3309056" y="5020562"/>
            <a:ext cx="117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亡き長男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AD3A7E-1F7D-498D-9954-0F194D5C3A2C}"/>
              </a:ext>
            </a:extLst>
          </p:cNvPr>
          <p:cNvSpPr txBox="1"/>
          <p:nvPr/>
        </p:nvSpPr>
        <p:spPr>
          <a:xfrm>
            <a:off x="4798326" y="5002808"/>
            <a:ext cx="11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長男の妻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89697C6-98C1-47DE-9131-B0DEFCECA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3" y="4158201"/>
            <a:ext cx="1178414" cy="105075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8D7BA15-1B8A-400B-AE43-2396216DF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41" y="4154414"/>
            <a:ext cx="902611" cy="90261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2BE3415-6254-4A64-972E-8323BB6E9A7F}"/>
              </a:ext>
            </a:extLst>
          </p:cNvPr>
          <p:cNvSpPr/>
          <p:nvPr/>
        </p:nvSpPr>
        <p:spPr>
          <a:xfrm>
            <a:off x="3103274" y="3472163"/>
            <a:ext cx="905522" cy="2507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</a:t>
            </a:r>
            <a:r>
              <a:rPr kumimoji="1" lang="ja-JP" altLang="en-US" sz="1500" b="1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無し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824E7ED-0CEC-4CD7-B8B1-F2F0E075B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0" y="3134159"/>
            <a:ext cx="679992" cy="6799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71EFB0E-A63B-4D7A-B558-4E5A76007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04" y="3161926"/>
            <a:ext cx="679992" cy="67999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435E4A-A864-4C23-815D-949E0E8D9DA9}"/>
              </a:ext>
            </a:extLst>
          </p:cNvPr>
          <p:cNvSpPr txBox="1"/>
          <p:nvPr/>
        </p:nvSpPr>
        <p:spPr>
          <a:xfrm>
            <a:off x="3271950" y="3898391"/>
            <a:ext cx="14113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b="1" dirty="0"/>
              <a:t>2021</a:t>
            </a:r>
            <a:r>
              <a:rPr kumimoji="1" lang="ja-JP" altLang="en-US" sz="1500" b="1" dirty="0"/>
              <a:t>年死亡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5E8B181-BC5C-4DC9-87AE-BF4AC58C6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84" y="3969332"/>
            <a:ext cx="1080156" cy="1080156"/>
          </a:xfrm>
          <a:prstGeom prst="rect">
            <a:avLst/>
          </a:prstGeom>
        </p:spPr>
      </p:pic>
      <p:sp>
        <p:nvSpPr>
          <p:cNvPr id="29" name="矢印: 折線 28">
            <a:extLst>
              <a:ext uri="{FF2B5EF4-FFF2-40B4-BE49-F238E27FC236}">
                <a16:creationId xmlns:a16="http://schemas.microsoft.com/office/drawing/2014/main" id="{AA77122C-9728-4851-9DF0-127E2E1058D0}"/>
              </a:ext>
            </a:extLst>
          </p:cNvPr>
          <p:cNvSpPr/>
          <p:nvPr/>
        </p:nvSpPr>
        <p:spPr>
          <a:xfrm rot="10800000">
            <a:off x="2716567" y="5455368"/>
            <a:ext cx="2676585" cy="312354"/>
          </a:xfrm>
          <a:prstGeom prst="bentArrow">
            <a:avLst>
              <a:gd name="adj1" fmla="val 25000"/>
              <a:gd name="adj2" fmla="val 4063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折線 29">
            <a:extLst>
              <a:ext uri="{FF2B5EF4-FFF2-40B4-BE49-F238E27FC236}">
                <a16:creationId xmlns:a16="http://schemas.microsoft.com/office/drawing/2014/main" id="{82C4DF04-F657-4B28-8F62-9965850628C3}"/>
              </a:ext>
            </a:extLst>
          </p:cNvPr>
          <p:cNvSpPr/>
          <p:nvPr/>
        </p:nvSpPr>
        <p:spPr>
          <a:xfrm rot="10800000">
            <a:off x="1420428" y="5607768"/>
            <a:ext cx="3956448" cy="312354"/>
          </a:xfrm>
          <a:prstGeom prst="bentArrow">
            <a:avLst>
              <a:gd name="adj1" fmla="val 25000"/>
              <a:gd name="adj2" fmla="val 4063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A5B3623-2F2E-4445-8F14-0C52B33CDA8E}"/>
              </a:ext>
            </a:extLst>
          </p:cNvPr>
          <p:cNvSpPr/>
          <p:nvPr/>
        </p:nvSpPr>
        <p:spPr>
          <a:xfrm>
            <a:off x="3370497" y="5527322"/>
            <a:ext cx="1312804" cy="3523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金銭請求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39D471B-D9E6-4F2C-8490-BA87E47AC770}"/>
              </a:ext>
            </a:extLst>
          </p:cNvPr>
          <p:cNvSpPr txBox="1"/>
          <p:nvPr/>
        </p:nvSpPr>
        <p:spPr>
          <a:xfrm>
            <a:off x="5684252" y="2639874"/>
            <a:ext cx="4221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＊遺産分割の手続が過度に複雑にな</a:t>
            </a:r>
            <a:endParaRPr kumimoji="1" lang="en-US" altLang="ja-JP" sz="2000" dirty="0"/>
          </a:p>
          <a:p>
            <a:r>
              <a:rPr kumimoji="1" lang="ja-JP" altLang="en-US" sz="2000" dirty="0"/>
              <a:t>　らないように、遺産分割は、現行法</a:t>
            </a:r>
            <a:endParaRPr kumimoji="1" lang="en-US" altLang="ja-JP" sz="2000" dirty="0"/>
          </a:p>
          <a:p>
            <a:r>
              <a:rPr kumimoji="1" lang="ja-JP" altLang="en-US" sz="2000" dirty="0"/>
              <a:t>　と同様、相続人（長女・次男）だけで</a:t>
            </a:r>
            <a:endParaRPr kumimoji="1" lang="en-US" altLang="ja-JP" sz="2000" dirty="0"/>
          </a:p>
          <a:p>
            <a:r>
              <a:rPr kumimoji="1" lang="ja-JP" altLang="en-US" sz="2000" dirty="0"/>
              <a:t>　行うこととしつつ、相続人に対する金</a:t>
            </a:r>
            <a:endParaRPr kumimoji="1" lang="en-US" altLang="ja-JP" sz="2000" dirty="0"/>
          </a:p>
          <a:p>
            <a:r>
              <a:rPr kumimoji="1" lang="ja-JP" altLang="en-US" sz="2000" dirty="0"/>
              <a:t>　銭請求を認めることとしたもの。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E7D5988-A4CA-45B3-9D78-581018B91E34}"/>
              </a:ext>
            </a:extLst>
          </p:cNvPr>
          <p:cNvSpPr/>
          <p:nvPr/>
        </p:nvSpPr>
        <p:spPr>
          <a:xfrm>
            <a:off x="267089" y="6479957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FFD5D23-AC7F-42ED-946A-DDF0EA9AA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67496" y="1602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1045</TotalTime>
  <Words>461</Words>
  <Application>Microsoft Office PowerPoint</Application>
  <PresentationFormat>A4 210 x 297 mm</PresentationFormat>
  <Paragraphs>56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114</cp:revision>
  <dcterms:created xsi:type="dcterms:W3CDTF">2020-03-09T01:01:48Z</dcterms:created>
  <dcterms:modified xsi:type="dcterms:W3CDTF">2020-08-22T00:55:11Z</dcterms:modified>
</cp:coreProperties>
</file>