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9" r:id="rId4"/>
    <p:sldId id="258" r:id="rId5"/>
    <p:sldId id="260" r:id="rId6"/>
    <p:sldId id="262" r:id="rId7"/>
    <p:sldId id="263" r:id="rId8"/>
    <p:sldId id="264" r:id="rId9"/>
    <p:sldId id="261" r:id="rId10"/>
    <p:sldId id="265" r:id="rId11"/>
    <p:sldId id="266" r:id="rId12"/>
    <p:sldId id="267" r:id="rId13"/>
    <p:sldId id="268" r:id="rId14"/>
    <p:sldId id="269" r:id="rId15"/>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54" autoAdjust="0"/>
    <p:restoredTop sz="94660"/>
  </p:normalViewPr>
  <p:slideViewPr>
    <p:cSldViewPr snapToGrid="0">
      <p:cViewPr varScale="1">
        <p:scale>
          <a:sx n="98" d="100"/>
          <a:sy n="98" d="100"/>
        </p:scale>
        <p:origin x="101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D984B8C-BCB0-4AB6-9B84-6B57ABFA1121}" type="datetimeFigureOut">
              <a:rPr kumimoji="1" lang="ja-JP" altLang="en-US" smtClean="0"/>
              <a:t>2023/7/9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B0B741B-7846-4D1A-A783-EB428BED8166}"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444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D984B8C-BCB0-4AB6-9B84-6B57ABFA1121}" type="datetimeFigureOut">
              <a:rPr kumimoji="1" lang="ja-JP" altLang="en-US" smtClean="0"/>
              <a:t>2023/7/9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B0B741B-7846-4D1A-A783-EB428BED8166}" type="slidenum">
              <a:rPr kumimoji="1" lang="ja-JP" altLang="en-US" smtClean="0"/>
              <a:t>‹#›</a:t>
            </a:fld>
            <a:endParaRPr kumimoji="1" lang="ja-JP" altLang="en-US"/>
          </a:p>
        </p:txBody>
      </p:sp>
    </p:spTree>
    <p:extLst>
      <p:ext uri="{BB962C8B-B14F-4D97-AF65-F5344CB8AC3E}">
        <p14:creationId xmlns:p14="http://schemas.microsoft.com/office/powerpoint/2010/main" val="2215336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D984B8C-BCB0-4AB6-9B84-6B57ABFA1121}" type="datetimeFigureOut">
              <a:rPr kumimoji="1" lang="ja-JP" altLang="en-US" smtClean="0"/>
              <a:t>2023/7/9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B0B741B-7846-4D1A-A783-EB428BED8166}" type="slidenum">
              <a:rPr kumimoji="1" lang="ja-JP" altLang="en-US" smtClean="0"/>
              <a:t>‹#›</a:t>
            </a:fld>
            <a:endParaRPr kumimoji="1" lang="ja-JP" altLang="en-US"/>
          </a:p>
        </p:txBody>
      </p:sp>
    </p:spTree>
    <p:extLst>
      <p:ext uri="{BB962C8B-B14F-4D97-AF65-F5344CB8AC3E}">
        <p14:creationId xmlns:p14="http://schemas.microsoft.com/office/powerpoint/2010/main" val="880334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D984B8C-BCB0-4AB6-9B84-6B57ABFA1121}" type="datetimeFigureOut">
              <a:rPr kumimoji="1" lang="ja-JP" altLang="en-US" smtClean="0"/>
              <a:t>2023/7/9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B0B741B-7846-4D1A-A783-EB428BED8166}" type="slidenum">
              <a:rPr kumimoji="1" lang="ja-JP" altLang="en-US" smtClean="0"/>
              <a:t>‹#›</a:t>
            </a:fld>
            <a:endParaRPr kumimoji="1" lang="ja-JP" altLang="en-US"/>
          </a:p>
        </p:txBody>
      </p:sp>
    </p:spTree>
    <p:extLst>
      <p:ext uri="{BB962C8B-B14F-4D97-AF65-F5344CB8AC3E}">
        <p14:creationId xmlns:p14="http://schemas.microsoft.com/office/powerpoint/2010/main" val="423591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D984B8C-BCB0-4AB6-9B84-6B57ABFA1121}" type="datetimeFigureOut">
              <a:rPr kumimoji="1" lang="ja-JP" altLang="en-US" smtClean="0"/>
              <a:t>2023/7/9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B0B741B-7846-4D1A-A783-EB428BED8166}"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237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D984B8C-BCB0-4AB6-9B84-6B57ABFA1121}" type="datetimeFigureOut">
              <a:rPr kumimoji="1" lang="ja-JP" altLang="en-US" smtClean="0"/>
              <a:t>2023/7/9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B0B741B-7846-4D1A-A783-EB428BED8166}" type="slidenum">
              <a:rPr kumimoji="1" lang="ja-JP" altLang="en-US" smtClean="0"/>
              <a:t>‹#›</a:t>
            </a:fld>
            <a:endParaRPr kumimoji="1" lang="ja-JP" altLang="en-US"/>
          </a:p>
        </p:txBody>
      </p:sp>
    </p:spTree>
    <p:extLst>
      <p:ext uri="{BB962C8B-B14F-4D97-AF65-F5344CB8AC3E}">
        <p14:creationId xmlns:p14="http://schemas.microsoft.com/office/powerpoint/2010/main" val="1105983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D984B8C-BCB0-4AB6-9B84-6B57ABFA1121}" type="datetimeFigureOut">
              <a:rPr kumimoji="1" lang="ja-JP" altLang="en-US" smtClean="0"/>
              <a:t>2023/7/9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B0B741B-7846-4D1A-A783-EB428BED8166}" type="slidenum">
              <a:rPr kumimoji="1" lang="ja-JP" altLang="en-US" smtClean="0"/>
              <a:t>‹#›</a:t>
            </a:fld>
            <a:endParaRPr kumimoji="1" lang="ja-JP" altLang="en-US"/>
          </a:p>
        </p:txBody>
      </p:sp>
    </p:spTree>
    <p:extLst>
      <p:ext uri="{BB962C8B-B14F-4D97-AF65-F5344CB8AC3E}">
        <p14:creationId xmlns:p14="http://schemas.microsoft.com/office/powerpoint/2010/main" val="666266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D984B8C-BCB0-4AB6-9B84-6B57ABFA1121}" type="datetimeFigureOut">
              <a:rPr kumimoji="1" lang="ja-JP" altLang="en-US" smtClean="0"/>
              <a:t>2023/7/9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B0B741B-7846-4D1A-A783-EB428BED8166}" type="slidenum">
              <a:rPr kumimoji="1" lang="ja-JP" altLang="en-US" smtClean="0"/>
              <a:t>‹#›</a:t>
            </a:fld>
            <a:endParaRPr kumimoji="1" lang="ja-JP" altLang="en-US"/>
          </a:p>
        </p:txBody>
      </p:sp>
    </p:spTree>
    <p:extLst>
      <p:ext uri="{BB962C8B-B14F-4D97-AF65-F5344CB8AC3E}">
        <p14:creationId xmlns:p14="http://schemas.microsoft.com/office/powerpoint/2010/main" val="2198518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D984B8C-BCB0-4AB6-9B84-6B57ABFA1121}" type="datetimeFigureOut">
              <a:rPr kumimoji="1" lang="ja-JP" altLang="en-US" smtClean="0"/>
              <a:t>2023/7/9</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5B0B741B-7846-4D1A-A783-EB428BED8166}" type="slidenum">
              <a:rPr kumimoji="1" lang="ja-JP" altLang="en-US" smtClean="0"/>
              <a:t>‹#›</a:t>
            </a:fld>
            <a:endParaRPr kumimoji="1" lang="ja-JP" altLang="en-US"/>
          </a:p>
        </p:txBody>
      </p:sp>
    </p:spTree>
    <p:extLst>
      <p:ext uri="{BB962C8B-B14F-4D97-AF65-F5344CB8AC3E}">
        <p14:creationId xmlns:p14="http://schemas.microsoft.com/office/powerpoint/2010/main" val="1337432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3D984B8C-BCB0-4AB6-9B84-6B57ABFA1121}" type="datetimeFigureOut">
              <a:rPr kumimoji="1" lang="ja-JP" altLang="en-US" smtClean="0"/>
              <a:t>2023/7/9</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B0B741B-7846-4D1A-A783-EB428BED8166}" type="slidenum">
              <a:rPr kumimoji="1" lang="ja-JP" altLang="en-US" smtClean="0"/>
              <a:t>‹#›</a:t>
            </a:fld>
            <a:endParaRPr kumimoji="1" lang="ja-JP" altLang="en-US"/>
          </a:p>
        </p:txBody>
      </p:sp>
    </p:spTree>
    <p:extLst>
      <p:ext uri="{BB962C8B-B14F-4D97-AF65-F5344CB8AC3E}">
        <p14:creationId xmlns:p14="http://schemas.microsoft.com/office/powerpoint/2010/main" val="2589192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D984B8C-BCB0-4AB6-9B84-6B57ABFA1121}" type="datetimeFigureOut">
              <a:rPr kumimoji="1" lang="ja-JP" altLang="en-US" smtClean="0"/>
              <a:t>2023/7/9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B0B741B-7846-4D1A-A783-EB428BED8166}" type="slidenum">
              <a:rPr kumimoji="1" lang="ja-JP" altLang="en-US" smtClean="0"/>
              <a:t>‹#›</a:t>
            </a:fld>
            <a:endParaRPr kumimoji="1" lang="ja-JP" altLang="en-US"/>
          </a:p>
        </p:txBody>
      </p:sp>
    </p:spTree>
    <p:extLst>
      <p:ext uri="{BB962C8B-B14F-4D97-AF65-F5344CB8AC3E}">
        <p14:creationId xmlns:p14="http://schemas.microsoft.com/office/powerpoint/2010/main" val="462686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3D984B8C-BCB0-4AB6-9B84-6B57ABFA1121}" type="datetimeFigureOut">
              <a:rPr kumimoji="1" lang="ja-JP" altLang="en-US" smtClean="0"/>
              <a:t>2023/7/9</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5B0B741B-7846-4D1A-A783-EB428BED8166}"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24092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F31675C6-A0FC-4C7C-FA7B-C61916A51AFD}"/>
              </a:ext>
            </a:extLst>
          </p:cNvPr>
          <p:cNvSpPr/>
          <p:nvPr/>
        </p:nvSpPr>
        <p:spPr>
          <a:xfrm>
            <a:off x="359508" y="1920073"/>
            <a:ext cx="9261230" cy="1938992"/>
          </a:xfrm>
          <a:prstGeom prst="rect">
            <a:avLst/>
          </a:prstGeom>
          <a:noFill/>
        </p:spPr>
        <p:txBody>
          <a:bodyPr wrap="square" lIns="91440" tIns="45720" rIns="91440" bIns="45720">
            <a:spAutoFit/>
          </a:bodyPr>
          <a:lstStyle/>
          <a:p>
            <a:pPr algn="ctr"/>
            <a:r>
              <a:rPr lang="ja-JP" altLang="en-US"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非嫡出子を認知した場合の戸籍の表記と法定相続情報</a:t>
            </a:r>
          </a:p>
        </p:txBody>
      </p:sp>
      <p:pic>
        <p:nvPicPr>
          <p:cNvPr id="2" name="録音したサウンド">
            <a:hlinkClick r:id="" action="ppaction://media"/>
            <a:extLst>
              <a:ext uri="{FF2B5EF4-FFF2-40B4-BE49-F238E27FC236}">
                <a16:creationId xmlns:a16="http://schemas.microsoft.com/office/drawing/2014/main" id="{B039C7C7-076C-187C-0F5F-AFF3D5ABC7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89034" y="1432710"/>
            <a:ext cx="487363" cy="487363"/>
          </a:xfrm>
          <a:prstGeom prst="rect">
            <a:avLst/>
          </a:prstGeom>
        </p:spPr>
      </p:pic>
      <p:sp>
        <p:nvSpPr>
          <p:cNvPr id="4" name="正方形/長方形 3">
            <a:extLst>
              <a:ext uri="{FF2B5EF4-FFF2-40B4-BE49-F238E27FC236}">
                <a16:creationId xmlns:a16="http://schemas.microsoft.com/office/drawing/2014/main" id="{BBA97140-7F64-4023-B1A5-2D2C5DE9691B}"/>
              </a:ext>
            </a:extLst>
          </p:cNvPr>
          <p:cNvSpPr/>
          <p:nvPr/>
        </p:nvSpPr>
        <p:spPr>
          <a:xfrm>
            <a:off x="278977" y="647160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90035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5">
            <a:extLst>
              <a:ext uri="{FF2B5EF4-FFF2-40B4-BE49-F238E27FC236}">
                <a16:creationId xmlns:a16="http://schemas.microsoft.com/office/drawing/2014/main" id="{E36CFA8C-1484-CA9B-84BA-7AB48F4B27D3}"/>
              </a:ext>
            </a:extLst>
          </p:cNvPr>
          <p:cNvGraphicFramePr>
            <a:graphicFrameLocks noGrp="1"/>
          </p:cNvGraphicFramePr>
          <p:nvPr>
            <p:extLst>
              <p:ext uri="{D42A27DB-BD31-4B8C-83A1-F6EECF244321}">
                <p14:modId xmlns:p14="http://schemas.microsoft.com/office/powerpoint/2010/main" val="2473896496"/>
              </p:ext>
            </p:extLst>
          </p:nvPr>
        </p:nvGraphicFramePr>
        <p:xfrm>
          <a:off x="468923" y="936470"/>
          <a:ext cx="3716742" cy="5289859"/>
        </p:xfrm>
        <a:graphic>
          <a:graphicData uri="http://schemas.openxmlformats.org/drawingml/2006/table">
            <a:tbl>
              <a:tblPr firstRow="1" bandRow="1">
                <a:tableStyleId>{5940675A-B579-460E-94D1-54222C63F5DA}</a:tableStyleId>
              </a:tblPr>
              <a:tblGrid>
                <a:gridCol w="232470">
                  <a:extLst>
                    <a:ext uri="{9D8B030D-6E8A-4147-A177-3AD203B41FA5}">
                      <a16:colId xmlns:a16="http://schemas.microsoft.com/office/drawing/2014/main" val="1514508376"/>
                    </a:ext>
                  </a:extLst>
                </a:gridCol>
                <a:gridCol w="231574">
                  <a:extLst>
                    <a:ext uri="{9D8B030D-6E8A-4147-A177-3AD203B41FA5}">
                      <a16:colId xmlns:a16="http://schemas.microsoft.com/office/drawing/2014/main" val="4148642581"/>
                    </a:ext>
                  </a:extLst>
                </a:gridCol>
                <a:gridCol w="249181">
                  <a:extLst>
                    <a:ext uri="{9D8B030D-6E8A-4147-A177-3AD203B41FA5}">
                      <a16:colId xmlns:a16="http://schemas.microsoft.com/office/drawing/2014/main" val="269301030"/>
                    </a:ext>
                  </a:extLst>
                </a:gridCol>
                <a:gridCol w="209654">
                  <a:extLst>
                    <a:ext uri="{9D8B030D-6E8A-4147-A177-3AD203B41FA5}">
                      <a16:colId xmlns:a16="http://schemas.microsoft.com/office/drawing/2014/main" val="4159741238"/>
                    </a:ext>
                  </a:extLst>
                </a:gridCol>
                <a:gridCol w="209654">
                  <a:extLst>
                    <a:ext uri="{9D8B030D-6E8A-4147-A177-3AD203B41FA5}">
                      <a16:colId xmlns:a16="http://schemas.microsoft.com/office/drawing/2014/main" val="3486732416"/>
                    </a:ext>
                  </a:extLst>
                </a:gridCol>
                <a:gridCol w="209654">
                  <a:extLst>
                    <a:ext uri="{9D8B030D-6E8A-4147-A177-3AD203B41FA5}">
                      <a16:colId xmlns:a16="http://schemas.microsoft.com/office/drawing/2014/main" val="2053019667"/>
                    </a:ext>
                  </a:extLst>
                </a:gridCol>
                <a:gridCol w="234965">
                  <a:extLst>
                    <a:ext uri="{9D8B030D-6E8A-4147-A177-3AD203B41FA5}">
                      <a16:colId xmlns:a16="http://schemas.microsoft.com/office/drawing/2014/main" val="753471428"/>
                    </a:ext>
                  </a:extLst>
                </a:gridCol>
                <a:gridCol w="73753">
                  <a:extLst>
                    <a:ext uri="{9D8B030D-6E8A-4147-A177-3AD203B41FA5}">
                      <a16:colId xmlns:a16="http://schemas.microsoft.com/office/drawing/2014/main" val="2762751601"/>
                    </a:ext>
                  </a:extLst>
                </a:gridCol>
                <a:gridCol w="221872">
                  <a:extLst>
                    <a:ext uri="{9D8B030D-6E8A-4147-A177-3AD203B41FA5}">
                      <a16:colId xmlns:a16="http://schemas.microsoft.com/office/drawing/2014/main" val="1449697146"/>
                    </a:ext>
                  </a:extLst>
                </a:gridCol>
                <a:gridCol w="220582">
                  <a:extLst>
                    <a:ext uri="{9D8B030D-6E8A-4147-A177-3AD203B41FA5}">
                      <a16:colId xmlns:a16="http://schemas.microsoft.com/office/drawing/2014/main" val="3311026276"/>
                    </a:ext>
                  </a:extLst>
                </a:gridCol>
                <a:gridCol w="215290">
                  <a:extLst>
                    <a:ext uri="{9D8B030D-6E8A-4147-A177-3AD203B41FA5}">
                      <a16:colId xmlns:a16="http://schemas.microsoft.com/office/drawing/2014/main" val="119236854"/>
                    </a:ext>
                  </a:extLst>
                </a:gridCol>
                <a:gridCol w="61400">
                  <a:extLst>
                    <a:ext uri="{9D8B030D-6E8A-4147-A177-3AD203B41FA5}">
                      <a16:colId xmlns:a16="http://schemas.microsoft.com/office/drawing/2014/main" val="3845801332"/>
                    </a:ext>
                  </a:extLst>
                </a:gridCol>
                <a:gridCol w="154695">
                  <a:extLst>
                    <a:ext uri="{9D8B030D-6E8A-4147-A177-3AD203B41FA5}">
                      <a16:colId xmlns:a16="http://schemas.microsoft.com/office/drawing/2014/main" val="3824479000"/>
                    </a:ext>
                  </a:extLst>
                </a:gridCol>
                <a:gridCol w="276690">
                  <a:extLst>
                    <a:ext uri="{9D8B030D-6E8A-4147-A177-3AD203B41FA5}">
                      <a16:colId xmlns:a16="http://schemas.microsoft.com/office/drawing/2014/main" val="1289125771"/>
                    </a:ext>
                  </a:extLst>
                </a:gridCol>
                <a:gridCol w="305101">
                  <a:extLst>
                    <a:ext uri="{9D8B030D-6E8A-4147-A177-3AD203B41FA5}">
                      <a16:colId xmlns:a16="http://schemas.microsoft.com/office/drawing/2014/main" val="812329749"/>
                    </a:ext>
                  </a:extLst>
                </a:gridCol>
                <a:gridCol w="610207">
                  <a:extLst>
                    <a:ext uri="{9D8B030D-6E8A-4147-A177-3AD203B41FA5}">
                      <a16:colId xmlns:a16="http://schemas.microsoft.com/office/drawing/2014/main" val="2868137782"/>
                    </a:ext>
                  </a:extLst>
                </a:gridCol>
              </a:tblGrid>
              <a:tr h="179537">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昭和</a:t>
                      </a:r>
                      <a:r>
                        <a:rPr kumimoji="1" lang="en-US" altLang="ja-JP" sz="1000" dirty="0">
                          <a:latin typeface="UD デジタル 教科書体 N-R" panose="02020400000000000000" pitchFamily="17" charset="-128"/>
                          <a:ea typeface="UD デジタル 教科書体 N-R" panose="02020400000000000000" pitchFamily="17" charset="-128"/>
                        </a:rPr>
                        <a:t>12</a:t>
                      </a:r>
                      <a:r>
                        <a:rPr kumimoji="1" lang="ja-JP" altLang="en-US" sz="1000" dirty="0">
                          <a:latin typeface="UD デジタル 教科書体 N-R" panose="02020400000000000000" pitchFamily="17" charset="-128"/>
                          <a:ea typeface="UD デジタル 教科書体 N-R" panose="02020400000000000000" pitchFamily="17" charset="-128"/>
                        </a:rPr>
                        <a:t>年</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en-US" altLang="ja-JP" sz="1000" dirty="0">
                          <a:latin typeface="UD デジタル 教科書体 N-R" panose="02020400000000000000" pitchFamily="17" charset="-128"/>
                          <a:ea typeface="UD デジタル 教科書体 N-R" panose="02020400000000000000" pitchFamily="17" charset="-128"/>
                        </a:rPr>
                        <a:t>11</a:t>
                      </a:r>
                    </a:p>
                    <a:p>
                      <a:pPr algn="ctr"/>
                      <a:r>
                        <a:rPr kumimoji="1" lang="ja-JP" altLang="en-US" sz="1000" dirty="0">
                          <a:latin typeface="UD デジタル 教科書体 N-R" panose="02020400000000000000" pitchFamily="17" charset="-128"/>
                          <a:ea typeface="UD デジタル 教科書体 N-R" panose="02020400000000000000" pitchFamily="17" charset="-128"/>
                        </a:rPr>
                        <a:t>月</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en-US" altLang="ja-JP" sz="1000" dirty="0">
                          <a:latin typeface="UD デジタル 教科書体 N-R" panose="02020400000000000000" pitchFamily="17" charset="-128"/>
                          <a:ea typeface="UD デジタル 教科書体 N-R" panose="02020400000000000000" pitchFamily="17" charset="-128"/>
                        </a:rPr>
                        <a:t>18</a:t>
                      </a:r>
                    </a:p>
                    <a:p>
                      <a:pPr algn="ctr"/>
                      <a:r>
                        <a:rPr kumimoji="1" lang="ja-JP" altLang="en-US" sz="1000" dirty="0">
                          <a:latin typeface="UD デジタル 教科書体 N-R" panose="02020400000000000000" pitchFamily="17" charset="-128"/>
                          <a:ea typeface="UD デジタル 教科書体 N-R" panose="02020400000000000000" pitchFamily="17" charset="-128"/>
                        </a:rPr>
                        <a:t>日受付入籍</a:t>
                      </a: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愛媛県松山市〇〇戸主〇〇孫</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父法務二郎認知届</a:t>
                      </a: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grid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婚姻事項省略</a:t>
                      </a:r>
                    </a:p>
                  </a:txBody>
                  <a:tcPr marL="36000" marR="36000" marT="18000" marB="18000"/>
                </a:tc>
                <a:tc rowSpan="3"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r>
                        <a:rPr kumimoji="1" lang="ja-JP" altLang="en-US" sz="1000" dirty="0">
                          <a:latin typeface="UD デジタル 教科書体 N-R" panose="02020400000000000000" pitchFamily="17" charset="-128"/>
                          <a:ea typeface="UD デジタル 教科書体 N-R" panose="02020400000000000000" pitchFamily="17" charset="-128"/>
                        </a:rPr>
                        <a:t>出生事項省略</a:t>
                      </a: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＊認知事項は記載されない</a:t>
                      </a:r>
                    </a:p>
                  </a:txBody>
                  <a:tcPr marL="36000" marR="36000" marT="18000" marB="18000"/>
                </a:tc>
                <a:tc rowSpan="3"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UD デジタル 教科書体 N-R" panose="02020400000000000000" pitchFamily="17" charset="-128"/>
                          <a:ea typeface="UD デジタル 教科書体 N-R" panose="02020400000000000000" pitchFamily="17" charset="-128"/>
                        </a:rPr>
                        <a:t>婚姻記載事項省略</a:t>
                      </a:r>
                    </a:p>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家督相続事項省略</a:t>
                      </a: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出生事項省略</a:t>
                      </a: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籍本</a:t>
                      </a:r>
                    </a:p>
                  </a:txBody>
                  <a:tcPr marL="36000" marR="36000" marT="18000" marB="18000"/>
                </a:tc>
                <a:extLst>
                  <a:ext uri="{0D108BD9-81ED-4DB2-BD59-A6C34878D82A}">
                    <a16:rowId xmlns:a16="http://schemas.microsoft.com/office/drawing/2014/main" val="2897956382"/>
                  </a:ext>
                </a:extLst>
              </a:tr>
              <a:tr h="2492208">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愛</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媛</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県</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今</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治</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市</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〇</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〇</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町</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〇</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〇</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番</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地</a:t>
                      </a:r>
                    </a:p>
                  </a:txBody>
                  <a:tcPr marL="36000" marR="36000" marT="18000" marB="18000"/>
                </a:tc>
                <a:extLst>
                  <a:ext uri="{0D108BD9-81ED-4DB2-BD59-A6C34878D82A}">
                    <a16:rowId xmlns:a16="http://schemas.microsoft.com/office/drawing/2014/main" val="2001540438"/>
                  </a:ext>
                </a:extLst>
              </a:tr>
              <a:tr h="179537">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父</a:t>
                      </a:r>
                    </a:p>
                  </a:txBody>
                  <a:tcPr marL="36000" marR="36000" marT="18000" marB="18000"/>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主戸前</a:t>
                      </a:r>
                    </a:p>
                  </a:txBody>
                  <a:tcPr marL="36000" marR="36000" marT="18000" marB="18000"/>
                </a:tc>
                <a:extLst>
                  <a:ext uri="{0D108BD9-81ED-4DB2-BD59-A6C34878D82A}">
                    <a16:rowId xmlns:a16="http://schemas.microsoft.com/office/drawing/2014/main" val="1010212557"/>
                  </a:ext>
                </a:extLst>
              </a:tr>
              <a:tr h="179537">
                <a:tc gridSpan="4">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子</a:t>
                      </a:r>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gridSpan="5">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妻</a:t>
                      </a:r>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a:txBody>
                    <a:bodyPr/>
                    <a:lstStyle/>
                    <a:p>
                      <a:endParaRPr kumimoji="1" lang="ja-JP" altLang="en-US"/>
                    </a:p>
                  </a:txBody>
                  <a:tcPr/>
                </a:tc>
                <a:tc hMerge="1">
                  <a:txBody>
                    <a:bodyPr/>
                    <a:lstStyle/>
                    <a:p>
                      <a:endParaRPr kumimoji="1" lang="ja-JP" altLang="en-US"/>
                    </a:p>
                  </a:txBody>
                  <a:tcPr/>
                </a:tc>
                <a:tc gridSpan="6">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主　戸</a:t>
                      </a:r>
                    </a:p>
                  </a:txBody>
                  <a:tcPr marL="36000" marR="36000" marT="18000" marB="18000"/>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4">
                  <a:txBody>
                    <a:bodyPr/>
                    <a:lstStyle/>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法</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務</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太</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郎</a:t>
                      </a:r>
                    </a:p>
                  </a:txBody>
                  <a:tcPr marL="36000" marR="36000" marT="18000" marB="18000"/>
                </a:tc>
                <a:extLst>
                  <a:ext uri="{0D108BD9-81ED-4DB2-BD59-A6C34878D82A}">
                    <a16:rowId xmlns:a16="http://schemas.microsoft.com/office/drawing/2014/main" val="3546170179"/>
                  </a:ext>
                </a:extLst>
              </a:tr>
              <a:tr h="499043">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出生</a:t>
                      </a:r>
                    </a:p>
                  </a:txBody>
                  <a:tcPr marL="36000" marR="36000" marT="18000" marB="18000" anchor="ctr"/>
                </a:tc>
                <a:tc rowSpan="3">
                  <a:txBody>
                    <a:bodyPr/>
                    <a:lstStyle/>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和夫</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父</a:t>
                      </a:r>
                    </a:p>
                  </a:txBody>
                  <a:tcPr marL="36000" marR="36000" marT="18000" marB="18000" anchor="ct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出生</a:t>
                      </a:r>
                    </a:p>
                  </a:txBody>
                  <a:tcPr marL="36000" marR="36000" marT="18000" marB="18000" anchor="ctr"/>
                </a:tc>
                <a:tc rowSpan="3">
                  <a:txBody>
                    <a:bodyPr/>
                    <a:lstStyle/>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きく</a:t>
                      </a: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gridSpan="2">
                  <a:txBody>
                    <a:bodyPr/>
                    <a:lstStyle/>
                    <a:p>
                      <a:r>
                        <a:rPr kumimoji="1" lang="ja-JP" altLang="en-US" sz="1000">
                          <a:latin typeface="UD デジタル 教科書体 N-R" panose="02020400000000000000" pitchFamily="17" charset="-128"/>
                          <a:ea typeface="UD デジタル 教科書体 N-R" panose="02020400000000000000" pitchFamily="17" charset="-128"/>
                        </a:rPr>
                        <a:t>父</a:t>
                      </a:r>
                      <a:endParaRPr kumimoji="1" lang="ja-JP" altLang="en-US"/>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出</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生</a:t>
                      </a:r>
                    </a:p>
                  </a:txBody>
                  <a:tcPr marL="36000" marR="36000" marT="18000" marB="18000" anchor="ctr"/>
                </a:tc>
                <a:tc rowSpan="3" grid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法務</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二郎</a:t>
                      </a:r>
                    </a:p>
                  </a:txBody>
                  <a:tcPr marL="36000" marR="36000" marT="18000" marB="18000" anchor="ctr"/>
                </a:tc>
                <a:tc rowSpan="3" hMerge="1">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父</a:t>
                      </a:r>
                    </a:p>
                  </a:txBody>
                  <a:tcPr marL="36000" marR="36000" marT="18000" marB="18000" anchor="ctr"/>
                </a:tc>
                <a:tc>
                  <a:txBody>
                    <a:bodyPr/>
                    <a:lstStyle/>
                    <a:p>
                      <a:pPr algn="ctr"/>
                      <a:r>
                        <a:rPr kumimoji="1" lang="ja-JP" altLang="en-US" sz="800">
                          <a:latin typeface="UD デジタル 教科書体 N-R" panose="02020400000000000000" pitchFamily="17" charset="-128"/>
                          <a:ea typeface="UD デジタル 教科書体 N-R" panose="02020400000000000000" pitchFamily="17" charset="-128"/>
                        </a:rPr>
                        <a:t>の前</a:t>
                      </a:r>
                      <a:endParaRPr kumimoji="1" lang="en-US" altLang="ja-JP" sz="800">
                        <a:latin typeface="UD デジタル 教科書体 N-R" panose="02020400000000000000" pitchFamily="17" charset="-128"/>
                        <a:ea typeface="UD デジタル 教科書体 N-R" panose="02020400000000000000" pitchFamily="17" charset="-128"/>
                      </a:endParaRPr>
                    </a:p>
                    <a:p>
                      <a:pPr algn="ctr"/>
                      <a:r>
                        <a:rPr kumimoji="1" lang="ja-JP" altLang="en-US" sz="800">
                          <a:latin typeface="UD デジタル 教科書体 N-R" panose="02020400000000000000" pitchFamily="17" charset="-128"/>
                          <a:ea typeface="UD デジタル 教科書体 N-R" panose="02020400000000000000" pitchFamily="17" charset="-128"/>
                        </a:rPr>
                        <a:t>関戸</a:t>
                      </a:r>
                      <a:endParaRPr kumimoji="1" lang="en-US" altLang="ja-JP" sz="800">
                        <a:latin typeface="UD デジタル 教科書体 N-R" panose="02020400000000000000" pitchFamily="17" charset="-128"/>
                        <a:ea typeface="UD デジタル 教科書体 N-R" panose="02020400000000000000" pitchFamily="17" charset="-128"/>
                      </a:endParaRPr>
                    </a:p>
                    <a:p>
                      <a:pPr algn="ctr"/>
                      <a:r>
                        <a:rPr kumimoji="1" lang="ja-JP" altLang="en-US" sz="800">
                          <a:latin typeface="UD デジタル 教科書体 N-R" panose="02020400000000000000" pitchFamily="17" charset="-128"/>
                          <a:ea typeface="UD デジタル 教科書体 N-R" panose="02020400000000000000" pitchFamily="17" charset="-128"/>
                        </a:rPr>
                        <a:t>係主の　　</a:t>
                      </a:r>
                      <a:endParaRPr kumimoji="1" lang="ja-JP" altLang="en-US" sz="8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法</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務</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太</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郎</a:t>
                      </a:r>
                    </a:p>
                  </a:txBody>
                  <a:tcPr marL="36000" marR="36000" marT="18000" marB="18000"/>
                </a:tc>
                <a:extLst>
                  <a:ext uri="{0D108BD9-81ED-4DB2-BD59-A6C34878D82A}">
                    <a16:rowId xmlns:a16="http://schemas.microsoft.com/office/drawing/2014/main" val="3298001513"/>
                  </a:ext>
                </a:extLst>
              </a:tr>
              <a:tr h="1149448">
                <a:tc row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昭和</a:t>
                      </a:r>
                      <a:r>
                        <a:rPr kumimoji="1" lang="en-US" altLang="ja-JP" sz="1000" dirty="0">
                          <a:latin typeface="UD デジタル 教科書体 N-R" panose="02020400000000000000" pitchFamily="17" charset="-128"/>
                          <a:ea typeface="UD デジタル 教科書体 N-R" panose="02020400000000000000" pitchFamily="17" charset="-128"/>
                        </a:rPr>
                        <a:t>12</a:t>
                      </a:r>
                      <a:r>
                        <a:rPr kumimoji="1" lang="ja-JP" altLang="en-US" sz="1000" dirty="0">
                          <a:latin typeface="UD デジタル 教科書体 N-R" panose="02020400000000000000" pitchFamily="17" charset="-128"/>
                          <a:ea typeface="UD デジタル 教科書体 N-R" panose="02020400000000000000" pitchFamily="17" charset="-128"/>
                        </a:rPr>
                        <a:t>年</a:t>
                      </a:r>
                      <a:r>
                        <a:rPr kumimoji="1" lang="en-US" altLang="ja-JP" sz="1000" dirty="0">
                          <a:latin typeface="UD デジタル 教科書体 N-R" panose="02020400000000000000" pitchFamily="17" charset="-128"/>
                          <a:ea typeface="UD デジタル 教科書体 N-R" panose="02020400000000000000" pitchFamily="17" charset="-128"/>
                        </a:rPr>
                        <a:t>6</a:t>
                      </a:r>
                      <a:r>
                        <a:rPr kumimoji="1" lang="ja-JP" altLang="en-US" sz="1000" dirty="0">
                          <a:latin typeface="UD デジタル 教科書体 N-R" panose="02020400000000000000" pitchFamily="17" charset="-128"/>
                          <a:ea typeface="UD デジタル 教科書体 N-R" panose="02020400000000000000" pitchFamily="17" charset="-128"/>
                        </a:rPr>
                        <a:t>月</a:t>
                      </a:r>
                      <a:r>
                        <a:rPr kumimoji="1" lang="en-US" altLang="ja-JP" sz="1000" dirty="0">
                          <a:latin typeface="UD デジタル 教科書体 N-R" panose="02020400000000000000" pitchFamily="17" charset="-128"/>
                          <a:ea typeface="UD デジタル 教科書体 N-R" panose="02020400000000000000" pitchFamily="17" charset="-128"/>
                        </a:rPr>
                        <a:t>5</a:t>
                      </a:r>
                      <a:r>
                        <a:rPr kumimoji="1" lang="ja-JP" altLang="en-US" sz="1000" dirty="0">
                          <a:latin typeface="UD デジタル 教科書体 N-R" panose="02020400000000000000" pitchFamily="17" charset="-128"/>
                          <a:ea typeface="UD デジタル 教科書体 N-R" panose="02020400000000000000" pitchFamily="17" charset="-128"/>
                        </a:rPr>
                        <a:t>日</a:t>
                      </a: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佐藤ちよ</a:t>
                      </a: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法務二郎</a:t>
                      </a:r>
                    </a:p>
                  </a:txBody>
                  <a:tcPr marL="36000" marR="36000" marT="18000" marB="18000"/>
                </a:tc>
                <a:tc row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大正</a:t>
                      </a:r>
                      <a:r>
                        <a:rPr kumimoji="1" lang="en-US" altLang="ja-JP" sz="1000" dirty="0">
                          <a:latin typeface="UD デジタル 教科書体 N-R" panose="02020400000000000000" pitchFamily="17" charset="-128"/>
                          <a:ea typeface="UD デジタル 教科書体 N-R" panose="02020400000000000000" pitchFamily="17" charset="-128"/>
                        </a:rPr>
                        <a:t>10</a:t>
                      </a:r>
                      <a:r>
                        <a:rPr kumimoji="1" lang="ja-JP" altLang="en-US" sz="1000" dirty="0">
                          <a:latin typeface="UD デジタル 教科書体 N-R" panose="02020400000000000000" pitchFamily="17" charset="-128"/>
                          <a:ea typeface="UD デジタル 教科書体 N-R" panose="02020400000000000000" pitchFamily="17" charset="-128"/>
                        </a:rPr>
                        <a:t>年</a:t>
                      </a:r>
                      <a:r>
                        <a:rPr kumimoji="1" lang="en-US" altLang="ja-JP" sz="1000" dirty="0">
                          <a:latin typeface="UD デジタル 教科書体 N-R" panose="02020400000000000000" pitchFamily="17" charset="-128"/>
                          <a:ea typeface="UD デジタル 教科書体 N-R" panose="02020400000000000000" pitchFamily="17" charset="-128"/>
                        </a:rPr>
                        <a:t>6</a:t>
                      </a:r>
                      <a:r>
                        <a:rPr kumimoji="1" lang="ja-JP" altLang="en-US" sz="1000" dirty="0">
                          <a:latin typeface="UD デジタル 教科書体 N-R" panose="02020400000000000000" pitchFamily="17" charset="-128"/>
                          <a:ea typeface="UD デジタル 教科書体 N-R" panose="02020400000000000000" pitchFamily="17" charset="-128"/>
                        </a:rPr>
                        <a:t>月</a:t>
                      </a:r>
                      <a:r>
                        <a:rPr kumimoji="1" lang="en-US" altLang="ja-JP" sz="1000" dirty="0">
                          <a:latin typeface="UD デジタル 教科書体 N-R" panose="02020400000000000000" pitchFamily="17" charset="-128"/>
                          <a:ea typeface="UD デジタル 教科書体 N-R" panose="02020400000000000000" pitchFamily="17" charset="-128"/>
                        </a:rPr>
                        <a:t>3</a:t>
                      </a:r>
                      <a:r>
                        <a:rPr kumimoji="1" lang="ja-JP" altLang="en-US" sz="1000" dirty="0">
                          <a:latin typeface="UD デジタル 教科書体 N-R" panose="02020400000000000000" pitchFamily="17" charset="-128"/>
                          <a:ea typeface="UD デジタル 教科書体 N-R" panose="02020400000000000000" pitchFamily="17" charset="-128"/>
                        </a:rPr>
                        <a:t>日</a:t>
                      </a: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岡田とめ</a:t>
                      </a:r>
                    </a:p>
                  </a:txBody>
                  <a:tcPr marL="36000" marR="36000" marT="18000" marB="18000"/>
                </a:tc>
                <a:tc gridSpan="2">
                  <a:txBody>
                    <a:bodyPr/>
                    <a:lstStyle/>
                    <a:p>
                      <a:r>
                        <a:rPr kumimoji="1" lang="ja-JP" altLang="en-US" sz="1000" dirty="0">
                          <a:latin typeface="UD デジタル 教科書体 N-R" panose="02020400000000000000" pitchFamily="17" charset="-128"/>
                          <a:ea typeface="UD デジタル 教科書体 N-R" panose="02020400000000000000" pitchFamily="17" charset="-128"/>
                        </a:rPr>
                        <a:t>岡田健司</a:t>
                      </a:r>
                      <a:endParaRPr kumimoji="1" lang="ja-JP" altLang="en-US" dirty="0"/>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大正</a:t>
                      </a:r>
                      <a:r>
                        <a:rPr kumimoji="1" lang="en-US" altLang="ja-JP" sz="1000" dirty="0">
                          <a:latin typeface="UD デジタル 教科書体 N-R" panose="02020400000000000000" pitchFamily="17" charset="-128"/>
                          <a:ea typeface="UD デジタル 教科書体 N-R" panose="02020400000000000000" pitchFamily="17" charset="-128"/>
                        </a:rPr>
                        <a:t>4</a:t>
                      </a:r>
                      <a:r>
                        <a:rPr kumimoji="1" lang="ja-JP" altLang="en-US" sz="1000" dirty="0">
                          <a:latin typeface="UD デジタル 教科書体 N-R" panose="02020400000000000000" pitchFamily="17" charset="-128"/>
                          <a:ea typeface="UD デジタル 教科書体 N-R" panose="02020400000000000000" pitchFamily="17" charset="-128"/>
                        </a:rPr>
                        <a:t>年</a:t>
                      </a:r>
                      <a:r>
                        <a:rPr kumimoji="1" lang="en-US" altLang="ja-JP" sz="1000" dirty="0">
                          <a:latin typeface="UD デジタル 教科書体 N-R" panose="02020400000000000000" pitchFamily="17" charset="-128"/>
                          <a:ea typeface="UD デジタル 教科書体 N-R" panose="02020400000000000000" pitchFamily="17" charset="-128"/>
                        </a:rPr>
                        <a:t>3</a:t>
                      </a:r>
                      <a:r>
                        <a:rPr kumimoji="1" lang="ja-JP" altLang="en-US" sz="1000" dirty="0">
                          <a:latin typeface="UD デジタル 教科書体 N-R" panose="02020400000000000000" pitchFamily="17" charset="-128"/>
                          <a:ea typeface="UD デジタル 教科書体 N-R" panose="02020400000000000000" pitchFamily="17" charset="-128"/>
                        </a:rPr>
                        <a:t>月</a:t>
                      </a:r>
                      <a:r>
                        <a:rPr kumimoji="1" lang="en-US" altLang="ja-JP" sz="1000" dirty="0">
                          <a:latin typeface="UD デジタル 教科書体 N-R" panose="02020400000000000000" pitchFamily="17" charset="-128"/>
                          <a:ea typeface="UD デジタル 教科書体 N-R" panose="02020400000000000000" pitchFamily="17" charset="-128"/>
                        </a:rPr>
                        <a:t>4</a:t>
                      </a:r>
                      <a:r>
                        <a:rPr kumimoji="1" lang="ja-JP" altLang="en-US" sz="1000" dirty="0">
                          <a:latin typeface="UD デジタル 教科書体 N-R" panose="02020400000000000000" pitchFamily="17" charset="-128"/>
                          <a:ea typeface="UD デジタル 教科書体 N-R" panose="02020400000000000000" pitchFamily="17" charset="-128"/>
                        </a:rPr>
                        <a:t>日</a:t>
                      </a:r>
                    </a:p>
                  </a:txBody>
                  <a:tcPr marL="36000" marR="36000" marT="18000" marB="18000"/>
                </a:tc>
                <a:tc gridSpan="2"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vMerge="1">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法務はな</a:t>
                      </a: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法務はな</a:t>
                      </a: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法務太郎</a:t>
                      </a:r>
                    </a:p>
                  </a:txBody>
                  <a:tcPr marL="36000" marR="36000" marT="18000" marB="18000"/>
                </a:tc>
                <a:tc row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亡法務太郎の長男</a:t>
                      </a:r>
                    </a:p>
                  </a:txBody>
                  <a:tcPr marL="36000" marR="36000" marT="18000" marB="18000"/>
                </a:tc>
                <a:tc vMerge="1">
                  <a:txBody>
                    <a:bodyPr/>
                    <a:lstStyle/>
                    <a:p>
                      <a:endParaRPr kumimoji="1" lang="ja-JP" altLang="en-US" sz="1000" dirty="0"/>
                    </a:p>
                  </a:txBody>
                  <a:tcPr marL="36000" marR="36000" marT="18000" marB="18000"/>
                </a:tc>
                <a:extLst>
                  <a:ext uri="{0D108BD9-81ED-4DB2-BD59-A6C34878D82A}">
                    <a16:rowId xmlns:a16="http://schemas.microsoft.com/office/drawing/2014/main" val="2994816012"/>
                  </a:ext>
                </a:extLst>
              </a:tr>
              <a:tr h="191931">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grid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男</a:t>
                      </a:r>
                    </a:p>
                  </a:txBody>
                  <a:tcPr marL="36000" marR="36000" marT="18000" marB="18000"/>
                </a:tc>
                <a:tc h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grid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三女</a:t>
                      </a:r>
                    </a:p>
                  </a:txBody>
                  <a:tcPr marL="36000" marR="36000" marT="18000" marB="18000"/>
                </a:tc>
                <a:tc hMerge="1">
                  <a:txBody>
                    <a:bodyPr/>
                    <a:lstStyle/>
                    <a:p>
                      <a:endParaRPr kumimoji="1" lang="ja-JP" altLang="en-US"/>
                    </a:p>
                  </a:txBody>
                  <a:tcPr/>
                </a:tc>
                <a:tc h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gridSpan="2"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nchor="ctr"/>
                </a:tc>
                <a:tc hMerge="1" vMerge="1">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長男</a:t>
                      </a:r>
                    </a:p>
                  </a:txBody>
                  <a:tcPr marL="36000" marR="36000" marT="18000" marB="18000" anchor="ctr"/>
                </a:tc>
                <a:tc gridSpan="2">
                  <a:txBody>
                    <a:bodyPr/>
                    <a:lstStyle/>
                    <a:p>
                      <a:r>
                        <a:rPr kumimoji="1" lang="ja-JP" altLang="en-US" sz="1000" dirty="0">
                          <a:latin typeface="UD デジタル 教科書体 N-R" panose="02020400000000000000" pitchFamily="17" charset="-128"/>
                          <a:ea typeface="UD デジタル 教科書体 N-R" panose="02020400000000000000" pitchFamily="17" charset="-128"/>
                        </a:rPr>
                        <a:t>長男</a:t>
                      </a:r>
                      <a:endParaRPr kumimoji="1" lang="ja-JP" altLang="en-US" dirty="0"/>
                    </a:p>
                  </a:txBody>
                  <a:tcPr marL="36000" marR="36000" marT="18000" marB="18000" anchor="ctr"/>
                </a:tc>
                <a:tc hMerge="1">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父</a:t>
                      </a:r>
                    </a:p>
                  </a:txBody>
                  <a:tcPr marL="36000" marR="36000" marT="18000" marB="18000" anchor="ctr"/>
                </a:tc>
                <a:tc v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extLst>
                  <a:ext uri="{0D108BD9-81ED-4DB2-BD59-A6C34878D82A}">
                    <a16:rowId xmlns:a16="http://schemas.microsoft.com/office/drawing/2014/main" val="858832543"/>
                  </a:ext>
                </a:extLst>
              </a:tr>
            </a:tbl>
          </a:graphicData>
        </a:graphic>
      </p:graphicFrame>
      <p:sp>
        <p:nvSpPr>
          <p:cNvPr id="3" name="テキスト ボックス 2">
            <a:extLst>
              <a:ext uri="{FF2B5EF4-FFF2-40B4-BE49-F238E27FC236}">
                <a16:creationId xmlns:a16="http://schemas.microsoft.com/office/drawing/2014/main" id="{7A9F6C32-9649-902B-9EA3-5BE4BE53E51E}"/>
              </a:ext>
            </a:extLst>
          </p:cNvPr>
          <p:cNvSpPr txBox="1"/>
          <p:nvPr/>
        </p:nvSpPr>
        <p:spPr>
          <a:xfrm>
            <a:off x="154617" y="328246"/>
            <a:ext cx="4542429" cy="369332"/>
          </a:xfrm>
          <a:prstGeom prst="rect">
            <a:avLst/>
          </a:prstGeom>
          <a:noFill/>
        </p:spPr>
        <p:txBody>
          <a:bodyPr wrap="square" rtlCol="0">
            <a:spAutoFit/>
          </a:bodyPr>
          <a:lstStyle/>
          <a:p>
            <a:r>
              <a:rPr kumimoji="1" lang="en-US" altLang="ja-JP" dirty="0"/>
              <a:t>《</a:t>
            </a:r>
            <a:r>
              <a:rPr kumimoji="1" lang="ja-JP" altLang="en-US" dirty="0"/>
              <a:t>旧戸籍法の</a:t>
            </a:r>
            <a:r>
              <a:rPr kumimoji="1" lang="ja-JP" altLang="en-US" sz="1800" dirty="0">
                <a:latin typeface="UD デジタル 教科書体 N-R" panose="02020400000000000000" pitchFamily="17" charset="-128"/>
                <a:ea typeface="UD デジタル 教科書体 N-R" panose="02020400000000000000" pitchFamily="17" charset="-128"/>
              </a:rPr>
              <a:t>認知した父親（戸主）の戸籍</a:t>
            </a:r>
            <a:r>
              <a:rPr kumimoji="1" lang="en-US" altLang="ja-JP" dirty="0"/>
              <a:t>》</a:t>
            </a:r>
            <a:endParaRPr kumimoji="1" lang="ja-JP" altLang="en-US" dirty="0"/>
          </a:p>
        </p:txBody>
      </p:sp>
      <p:sp>
        <p:nvSpPr>
          <p:cNvPr id="4" name="テキスト ボックス 3">
            <a:extLst>
              <a:ext uri="{FF2B5EF4-FFF2-40B4-BE49-F238E27FC236}">
                <a16:creationId xmlns:a16="http://schemas.microsoft.com/office/drawing/2014/main" id="{DA9E2BB0-B544-1446-7C60-BFF45FFB0A1B}"/>
              </a:ext>
            </a:extLst>
          </p:cNvPr>
          <p:cNvSpPr txBox="1"/>
          <p:nvPr/>
        </p:nvSpPr>
        <p:spPr>
          <a:xfrm>
            <a:off x="4560276" y="166568"/>
            <a:ext cx="5191107" cy="6524863"/>
          </a:xfrm>
          <a:prstGeom prst="rect">
            <a:avLst/>
          </a:prstGeom>
          <a:noFill/>
        </p:spPr>
        <p:txBody>
          <a:bodyPr wrap="square" rtlCol="0">
            <a:spAutoFit/>
          </a:bodyPr>
          <a:lstStyle/>
          <a:p>
            <a:r>
              <a:rPr kumimoji="1" lang="ja-JP" altLang="en-US" sz="2200" dirty="0">
                <a:latin typeface="UD デジタル 教科書体 N-R" panose="02020400000000000000" pitchFamily="17" charset="-128"/>
                <a:ea typeface="UD デジタル 教科書体 N-R" panose="02020400000000000000" pitchFamily="17" charset="-128"/>
              </a:rPr>
              <a:t>　旧戸籍法が適用された場合の実例は左記のとおりです。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愛媛県今治市に本籍がある法務二郎が、愛媛県松山市に本籍がる佐藤ちよとの間に、昭和</a:t>
            </a:r>
            <a:r>
              <a:rPr kumimoji="1" lang="en-US" altLang="ja-JP" sz="2200" dirty="0">
                <a:latin typeface="UD デジタル 教科書体 N-R" panose="02020400000000000000" pitchFamily="17" charset="-128"/>
                <a:ea typeface="UD デジタル 教科書体 N-R" panose="02020400000000000000" pitchFamily="17" charset="-128"/>
              </a:rPr>
              <a:t>12</a:t>
            </a:r>
            <a:r>
              <a:rPr kumimoji="1" lang="ja-JP" altLang="en-US" sz="2200" dirty="0">
                <a:latin typeface="UD デジタル 教科書体 N-R" panose="02020400000000000000" pitchFamily="17" charset="-128"/>
                <a:ea typeface="UD デジタル 教科書体 N-R" panose="02020400000000000000" pitchFamily="17" charset="-128"/>
              </a:rPr>
              <a:t>年</a:t>
            </a:r>
            <a:r>
              <a:rPr kumimoji="1" lang="en-US" altLang="ja-JP" sz="2200" dirty="0">
                <a:latin typeface="UD デジタル 教科書体 N-R" panose="02020400000000000000" pitchFamily="17" charset="-128"/>
                <a:ea typeface="UD デジタル 教科書体 N-R" panose="02020400000000000000" pitchFamily="17" charset="-128"/>
              </a:rPr>
              <a:t>6</a:t>
            </a:r>
            <a:r>
              <a:rPr kumimoji="1" lang="ja-JP" altLang="en-US" sz="2200" dirty="0">
                <a:latin typeface="UD デジタル 教科書体 N-R" panose="02020400000000000000" pitchFamily="17" charset="-128"/>
                <a:ea typeface="UD デジタル 教科書体 N-R" panose="02020400000000000000" pitchFamily="17" charset="-128"/>
              </a:rPr>
              <a:t>月</a:t>
            </a:r>
            <a:r>
              <a:rPr kumimoji="1" lang="en-US" altLang="ja-JP" sz="2200" dirty="0">
                <a:latin typeface="UD デジタル 教科書体 N-R" panose="02020400000000000000" pitchFamily="17" charset="-128"/>
                <a:ea typeface="UD デジタル 教科書体 N-R" panose="02020400000000000000" pitchFamily="17" charset="-128"/>
              </a:rPr>
              <a:t>5</a:t>
            </a:r>
            <a:r>
              <a:rPr kumimoji="1" lang="ja-JP" altLang="en-US" sz="2200" dirty="0">
                <a:latin typeface="UD デジタル 教科書体 N-R" panose="02020400000000000000" pitchFamily="17" charset="-128"/>
                <a:ea typeface="UD デジタル 教科書体 N-R" panose="02020400000000000000" pitchFamily="17" charset="-128"/>
              </a:rPr>
              <a:t>日に非嫡出子の和夫をもうけ、法務二郎が昭和</a:t>
            </a:r>
            <a:r>
              <a:rPr kumimoji="1" lang="en-US" altLang="ja-JP" sz="2200" dirty="0">
                <a:latin typeface="UD デジタル 教科書体 N-R" panose="02020400000000000000" pitchFamily="17" charset="-128"/>
                <a:ea typeface="UD デジタル 教科書体 N-R" panose="02020400000000000000" pitchFamily="17" charset="-128"/>
              </a:rPr>
              <a:t>12</a:t>
            </a:r>
            <a:r>
              <a:rPr kumimoji="1" lang="ja-JP" altLang="en-US" sz="2200" dirty="0">
                <a:latin typeface="UD デジタル 教科書体 N-R" panose="02020400000000000000" pitchFamily="17" charset="-128"/>
                <a:ea typeface="UD デジタル 教科書体 N-R" panose="02020400000000000000" pitchFamily="17" charset="-128"/>
              </a:rPr>
              <a:t>年</a:t>
            </a:r>
            <a:r>
              <a:rPr kumimoji="1" lang="en-US" altLang="ja-JP" sz="2200" dirty="0">
                <a:latin typeface="UD デジタル 教科書体 N-R" panose="02020400000000000000" pitchFamily="17" charset="-128"/>
                <a:ea typeface="UD デジタル 教科書体 N-R" panose="02020400000000000000" pitchFamily="17" charset="-128"/>
              </a:rPr>
              <a:t>11</a:t>
            </a:r>
            <a:r>
              <a:rPr kumimoji="1" lang="ja-JP" altLang="en-US" sz="2200" dirty="0">
                <a:latin typeface="UD デジタル 教科書体 N-R" panose="02020400000000000000" pitchFamily="17" charset="-128"/>
                <a:ea typeface="UD デジタル 教科書体 N-R" panose="02020400000000000000" pitchFamily="17" charset="-128"/>
              </a:rPr>
              <a:t>月</a:t>
            </a:r>
            <a:r>
              <a:rPr kumimoji="1" lang="en-US" altLang="ja-JP" sz="2200" dirty="0">
                <a:latin typeface="UD デジタル 教科書体 N-R" panose="02020400000000000000" pitchFamily="17" charset="-128"/>
                <a:ea typeface="UD デジタル 教科書体 N-R" panose="02020400000000000000" pitchFamily="17" charset="-128"/>
              </a:rPr>
              <a:t>18</a:t>
            </a:r>
            <a:r>
              <a:rPr kumimoji="1" lang="ja-JP" altLang="en-US" sz="2200" dirty="0">
                <a:latin typeface="UD デジタル 教科書体 N-R" panose="02020400000000000000" pitchFamily="17" charset="-128"/>
                <a:ea typeface="UD デジタル 教科書体 N-R" panose="02020400000000000000" pitchFamily="17" charset="-128"/>
              </a:rPr>
              <a:t>日に和夫の認知届をした場合です。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前述したとおり、被認知者（子）は父方の戸籍に入ります。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法務二郎の身分事項欄には、和夫の認知事項が記載されていませんが、和夫の身分事項欄には、父親が昭和</a:t>
            </a:r>
            <a:r>
              <a:rPr kumimoji="1" lang="en-US" altLang="ja-JP" sz="2200" dirty="0">
                <a:latin typeface="UD デジタル 教科書体 N-R" panose="02020400000000000000" pitchFamily="17" charset="-128"/>
                <a:ea typeface="UD デジタル 教科書体 N-R" panose="02020400000000000000" pitchFamily="17" charset="-128"/>
              </a:rPr>
              <a:t>12</a:t>
            </a:r>
            <a:r>
              <a:rPr kumimoji="1" lang="ja-JP" altLang="en-US" sz="2200" dirty="0">
                <a:latin typeface="UD デジタル 教科書体 N-R" panose="02020400000000000000" pitchFamily="17" charset="-128"/>
                <a:ea typeface="UD デジタル 教科書体 N-R" panose="02020400000000000000" pitchFamily="17" charset="-128"/>
              </a:rPr>
              <a:t>年</a:t>
            </a:r>
            <a:r>
              <a:rPr kumimoji="1" lang="en-US" altLang="ja-JP" sz="2200" dirty="0">
                <a:latin typeface="UD デジタル 教科書体 N-R" panose="02020400000000000000" pitchFamily="17" charset="-128"/>
                <a:ea typeface="UD デジタル 教科書体 N-R" panose="02020400000000000000" pitchFamily="17" charset="-128"/>
              </a:rPr>
              <a:t>11</a:t>
            </a:r>
            <a:r>
              <a:rPr kumimoji="1" lang="ja-JP" altLang="en-US" sz="2200" dirty="0">
                <a:latin typeface="UD デジタル 教科書体 N-R" panose="02020400000000000000" pitchFamily="17" charset="-128"/>
                <a:ea typeface="UD デジタル 教科書体 N-R" panose="02020400000000000000" pitchFamily="17" charset="-128"/>
              </a:rPr>
              <a:t>月</a:t>
            </a:r>
            <a:r>
              <a:rPr kumimoji="1" lang="en-US" altLang="ja-JP" sz="2200" dirty="0">
                <a:latin typeface="UD デジタル 教科書体 N-R" panose="02020400000000000000" pitchFamily="17" charset="-128"/>
                <a:ea typeface="UD デジタル 教科書体 N-R" panose="02020400000000000000" pitchFamily="17" charset="-128"/>
              </a:rPr>
              <a:t>18</a:t>
            </a:r>
            <a:r>
              <a:rPr kumimoji="1" lang="ja-JP" altLang="en-US" sz="2200" dirty="0">
                <a:latin typeface="UD デジタル 教科書体 N-R" panose="02020400000000000000" pitchFamily="17" charset="-128"/>
                <a:ea typeface="UD デジタル 教科書体 N-R" panose="02020400000000000000" pitchFamily="17" charset="-128"/>
              </a:rPr>
              <a:t>日に認知した旨が記載されます。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これは、同じ戸籍にある子の身分事項欄を見れば認知事項が記載されているため、その子と父との関係がわかるためです。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endParaRPr kumimoji="1" lang="ja-JP" altLang="en-US" sz="2200" dirty="0">
              <a:latin typeface="UD デジタル 教科書体 N-R" panose="02020400000000000000" pitchFamily="17" charset="-128"/>
              <a:ea typeface="UD デジタル 教科書体 N-R" panose="02020400000000000000" pitchFamily="17" charset="-128"/>
            </a:endParaRPr>
          </a:p>
        </p:txBody>
      </p:sp>
      <p:pic>
        <p:nvPicPr>
          <p:cNvPr id="5" name="録音したサウンド">
            <a:hlinkClick r:id="" action="ppaction://media"/>
            <a:extLst>
              <a:ext uri="{FF2B5EF4-FFF2-40B4-BE49-F238E27FC236}">
                <a16:creationId xmlns:a16="http://schemas.microsoft.com/office/drawing/2014/main" id="{B9EA3E01-1606-E728-50C9-1E2A36ED46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09683" y="697578"/>
            <a:ext cx="487363" cy="487363"/>
          </a:xfrm>
          <a:prstGeom prst="rect">
            <a:avLst/>
          </a:prstGeom>
        </p:spPr>
      </p:pic>
      <p:sp>
        <p:nvSpPr>
          <p:cNvPr id="6" name="正方形/長方形 5">
            <a:extLst>
              <a:ext uri="{FF2B5EF4-FFF2-40B4-BE49-F238E27FC236}">
                <a16:creationId xmlns:a16="http://schemas.microsoft.com/office/drawing/2014/main" id="{D5B84A1C-FBA9-1C14-3A43-761ACCC7A2AD}"/>
              </a:ext>
            </a:extLst>
          </p:cNvPr>
          <p:cNvSpPr/>
          <p:nvPr/>
        </p:nvSpPr>
        <p:spPr>
          <a:xfrm>
            <a:off x="278977" y="647160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80002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1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5">
            <a:extLst>
              <a:ext uri="{FF2B5EF4-FFF2-40B4-BE49-F238E27FC236}">
                <a16:creationId xmlns:a16="http://schemas.microsoft.com/office/drawing/2014/main" id="{7D4754B0-50F7-4E03-64C6-741F9D471855}"/>
              </a:ext>
            </a:extLst>
          </p:cNvPr>
          <p:cNvGraphicFramePr>
            <a:graphicFrameLocks noGrp="1"/>
          </p:cNvGraphicFramePr>
          <p:nvPr>
            <p:extLst>
              <p:ext uri="{D42A27DB-BD31-4B8C-83A1-F6EECF244321}">
                <p14:modId xmlns:p14="http://schemas.microsoft.com/office/powerpoint/2010/main" val="4093268441"/>
              </p:ext>
            </p:extLst>
          </p:nvPr>
        </p:nvGraphicFramePr>
        <p:xfrm>
          <a:off x="320158" y="606453"/>
          <a:ext cx="3970216" cy="5645094"/>
        </p:xfrm>
        <a:graphic>
          <a:graphicData uri="http://schemas.openxmlformats.org/drawingml/2006/table">
            <a:tbl>
              <a:tblPr firstRow="1" bandRow="1">
                <a:tableStyleId>{5940675A-B579-460E-94D1-54222C63F5DA}</a:tableStyleId>
              </a:tblPr>
              <a:tblGrid>
                <a:gridCol w="264471">
                  <a:extLst>
                    <a:ext uri="{9D8B030D-6E8A-4147-A177-3AD203B41FA5}">
                      <a16:colId xmlns:a16="http://schemas.microsoft.com/office/drawing/2014/main" val="1514508376"/>
                    </a:ext>
                  </a:extLst>
                </a:gridCol>
                <a:gridCol w="303311">
                  <a:extLst>
                    <a:ext uri="{9D8B030D-6E8A-4147-A177-3AD203B41FA5}">
                      <a16:colId xmlns:a16="http://schemas.microsoft.com/office/drawing/2014/main" val="2501236190"/>
                    </a:ext>
                  </a:extLst>
                </a:gridCol>
                <a:gridCol w="200995">
                  <a:extLst>
                    <a:ext uri="{9D8B030D-6E8A-4147-A177-3AD203B41FA5}">
                      <a16:colId xmlns:a16="http://schemas.microsoft.com/office/drawing/2014/main" val="3311381673"/>
                    </a:ext>
                  </a:extLst>
                </a:gridCol>
                <a:gridCol w="216279">
                  <a:extLst>
                    <a:ext uri="{9D8B030D-6E8A-4147-A177-3AD203B41FA5}">
                      <a16:colId xmlns:a16="http://schemas.microsoft.com/office/drawing/2014/main" val="269301030"/>
                    </a:ext>
                  </a:extLst>
                </a:gridCol>
                <a:gridCol w="181971">
                  <a:extLst>
                    <a:ext uri="{9D8B030D-6E8A-4147-A177-3AD203B41FA5}">
                      <a16:colId xmlns:a16="http://schemas.microsoft.com/office/drawing/2014/main" val="4159741238"/>
                    </a:ext>
                  </a:extLst>
                </a:gridCol>
                <a:gridCol w="181971">
                  <a:extLst>
                    <a:ext uri="{9D8B030D-6E8A-4147-A177-3AD203B41FA5}">
                      <a16:colId xmlns:a16="http://schemas.microsoft.com/office/drawing/2014/main" val="3486732416"/>
                    </a:ext>
                  </a:extLst>
                </a:gridCol>
                <a:gridCol w="181971">
                  <a:extLst>
                    <a:ext uri="{9D8B030D-6E8A-4147-A177-3AD203B41FA5}">
                      <a16:colId xmlns:a16="http://schemas.microsoft.com/office/drawing/2014/main" val="2053019667"/>
                    </a:ext>
                  </a:extLst>
                </a:gridCol>
                <a:gridCol w="181971">
                  <a:extLst>
                    <a:ext uri="{9D8B030D-6E8A-4147-A177-3AD203B41FA5}">
                      <a16:colId xmlns:a16="http://schemas.microsoft.com/office/drawing/2014/main" val="741497440"/>
                    </a:ext>
                  </a:extLst>
                </a:gridCol>
                <a:gridCol w="203939">
                  <a:extLst>
                    <a:ext uri="{9D8B030D-6E8A-4147-A177-3AD203B41FA5}">
                      <a16:colId xmlns:a16="http://schemas.microsoft.com/office/drawing/2014/main" val="753471428"/>
                    </a:ext>
                  </a:extLst>
                </a:gridCol>
                <a:gridCol w="64015">
                  <a:extLst>
                    <a:ext uri="{9D8B030D-6E8A-4147-A177-3AD203B41FA5}">
                      <a16:colId xmlns:a16="http://schemas.microsoft.com/office/drawing/2014/main" val="2762751601"/>
                    </a:ext>
                  </a:extLst>
                </a:gridCol>
                <a:gridCol w="192575">
                  <a:extLst>
                    <a:ext uri="{9D8B030D-6E8A-4147-A177-3AD203B41FA5}">
                      <a16:colId xmlns:a16="http://schemas.microsoft.com/office/drawing/2014/main" val="1449697146"/>
                    </a:ext>
                  </a:extLst>
                </a:gridCol>
                <a:gridCol w="191456">
                  <a:extLst>
                    <a:ext uri="{9D8B030D-6E8A-4147-A177-3AD203B41FA5}">
                      <a16:colId xmlns:a16="http://schemas.microsoft.com/office/drawing/2014/main" val="3311026276"/>
                    </a:ext>
                  </a:extLst>
                </a:gridCol>
                <a:gridCol w="186862">
                  <a:extLst>
                    <a:ext uri="{9D8B030D-6E8A-4147-A177-3AD203B41FA5}">
                      <a16:colId xmlns:a16="http://schemas.microsoft.com/office/drawing/2014/main" val="119236854"/>
                    </a:ext>
                  </a:extLst>
                </a:gridCol>
                <a:gridCol w="186862">
                  <a:extLst>
                    <a:ext uri="{9D8B030D-6E8A-4147-A177-3AD203B41FA5}">
                      <a16:colId xmlns:a16="http://schemas.microsoft.com/office/drawing/2014/main" val="1873421284"/>
                    </a:ext>
                  </a:extLst>
                </a:gridCol>
                <a:gridCol w="196966">
                  <a:extLst>
                    <a:ext uri="{9D8B030D-6E8A-4147-A177-3AD203B41FA5}">
                      <a16:colId xmlns:a16="http://schemas.microsoft.com/office/drawing/2014/main" val="3845801332"/>
                    </a:ext>
                  </a:extLst>
                </a:gridCol>
                <a:gridCol w="240155">
                  <a:extLst>
                    <a:ext uri="{9D8B030D-6E8A-4147-A177-3AD203B41FA5}">
                      <a16:colId xmlns:a16="http://schemas.microsoft.com/office/drawing/2014/main" val="1289125771"/>
                    </a:ext>
                  </a:extLst>
                </a:gridCol>
                <a:gridCol w="333088">
                  <a:extLst>
                    <a:ext uri="{9D8B030D-6E8A-4147-A177-3AD203B41FA5}">
                      <a16:colId xmlns:a16="http://schemas.microsoft.com/office/drawing/2014/main" val="812329749"/>
                    </a:ext>
                  </a:extLst>
                </a:gridCol>
                <a:gridCol w="461358">
                  <a:extLst>
                    <a:ext uri="{9D8B030D-6E8A-4147-A177-3AD203B41FA5}">
                      <a16:colId xmlns:a16="http://schemas.microsoft.com/office/drawing/2014/main" val="2868137782"/>
                    </a:ext>
                  </a:extLst>
                </a:gridCol>
              </a:tblGrid>
              <a:tr h="392841">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昭和</a:t>
                      </a:r>
                      <a:r>
                        <a:rPr kumimoji="1" lang="en-US" altLang="ja-JP" sz="1000" dirty="0">
                          <a:latin typeface="UD デジタル 教科書体 N-R" panose="02020400000000000000" pitchFamily="17" charset="-128"/>
                          <a:ea typeface="UD デジタル 教科書体 N-R" panose="02020400000000000000" pitchFamily="17" charset="-128"/>
                        </a:rPr>
                        <a:t>12</a:t>
                      </a:r>
                      <a:r>
                        <a:rPr kumimoji="1" lang="ja-JP" altLang="en-US" sz="1000" dirty="0">
                          <a:latin typeface="UD デジタル 教科書体 N-R" panose="02020400000000000000" pitchFamily="17" charset="-128"/>
                          <a:ea typeface="UD デジタル 教科書体 N-R" panose="02020400000000000000" pitchFamily="17" charset="-128"/>
                        </a:rPr>
                        <a:t>年</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en-US" altLang="ja-JP" sz="1000" dirty="0">
                          <a:latin typeface="UD デジタル 教科書体 N-R" panose="02020400000000000000" pitchFamily="17" charset="-128"/>
                          <a:ea typeface="UD デジタル 教科書体 N-R" panose="02020400000000000000" pitchFamily="17" charset="-128"/>
                        </a:rPr>
                        <a:t>11</a:t>
                      </a:r>
                    </a:p>
                    <a:p>
                      <a:pPr algn="ctr"/>
                      <a:r>
                        <a:rPr kumimoji="1" lang="ja-JP" altLang="en-US" sz="1000" dirty="0">
                          <a:latin typeface="UD デジタル 教科書体 N-R" panose="02020400000000000000" pitchFamily="17" charset="-128"/>
                          <a:ea typeface="UD デジタル 教科書体 N-R" panose="02020400000000000000" pitchFamily="17" charset="-128"/>
                        </a:rPr>
                        <a:t>月</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en-US" altLang="ja-JP" sz="1000" dirty="0">
                          <a:latin typeface="UD デジタル 教科書体 N-R" panose="02020400000000000000" pitchFamily="17" charset="-128"/>
                          <a:ea typeface="UD デジタル 教科書体 N-R" panose="02020400000000000000" pitchFamily="17" charset="-128"/>
                        </a:rPr>
                        <a:t>18</a:t>
                      </a:r>
                    </a:p>
                    <a:p>
                      <a:pPr algn="ctr"/>
                      <a:r>
                        <a:rPr kumimoji="1" lang="ja-JP" altLang="en-US" sz="1000" dirty="0">
                          <a:latin typeface="UD デジタル 教科書体 N-R" panose="02020400000000000000" pitchFamily="17" charset="-128"/>
                          <a:ea typeface="UD デジタル 教科書体 N-R" panose="02020400000000000000" pitchFamily="17" charset="-128"/>
                        </a:rPr>
                        <a:t>日受付同月</a:t>
                      </a:r>
                      <a:r>
                        <a:rPr kumimoji="1" lang="en-US" altLang="ja-JP" sz="1000" dirty="0">
                          <a:latin typeface="UD デジタル 教科書体 N-R" panose="02020400000000000000" pitchFamily="17" charset="-128"/>
                          <a:ea typeface="UD デジタル 教科書体 N-R" panose="02020400000000000000" pitchFamily="17" charset="-128"/>
                        </a:rPr>
                        <a:t>20</a:t>
                      </a:r>
                      <a:r>
                        <a:rPr kumimoji="1" lang="ja-JP" altLang="en-US" sz="1000" dirty="0">
                          <a:latin typeface="UD デジタル 教科書体 N-R" panose="02020400000000000000" pitchFamily="17" charset="-128"/>
                          <a:ea typeface="UD デジタル 教科書体 N-R" panose="02020400000000000000" pitchFamily="17" charset="-128"/>
                        </a:rPr>
                        <a:t>日送付除籍</a:t>
                      </a: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愛媛県松山市〇〇戸主〇〇孫</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父法務二郎認知届</a:t>
                      </a: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昭和</a:t>
                      </a:r>
                      <a:r>
                        <a:rPr kumimoji="1" lang="en-US" altLang="ja-JP" sz="1000" dirty="0">
                          <a:latin typeface="UD デジタル 教科書体 N-R" panose="02020400000000000000" pitchFamily="17" charset="-128"/>
                          <a:ea typeface="UD デジタル 教科書体 N-R" panose="02020400000000000000" pitchFamily="17" charset="-128"/>
                        </a:rPr>
                        <a:t>12</a:t>
                      </a:r>
                      <a:r>
                        <a:rPr kumimoji="1" lang="ja-JP" altLang="en-US" sz="1000" dirty="0">
                          <a:latin typeface="UD デジタル 教科書体 N-R" panose="02020400000000000000" pitchFamily="17" charset="-128"/>
                          <a:ea typeface="UD デジタル 教科書体 N-R" panose="02020400000000000000" pitchFamily="17" charset="-128"/>
                        </a:rPr>
                        <a:t>年</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en-US" altLang="ja-JP" sz="1000" dirty="0">
                          <a:latin typeface="UD デジタル 教科書体 N-R" panose="02020400000000000000" pitchFamily="17" charset="-128"/>
                          <a:ea typeface="UD デジタル 教科書体 N-R" panose="02020400000000000000" pitchFamily="17" charset="-128"/>
                        </a:rPr>
                        <a:t>6</a:t>
                      </a:r>
                    </a:p>
                    <a:p>
                      <a:pPr algn="ctr"/>
                      <a:r>
                        <a:rPr kumimoji="1" lang="ja-JP" altLang="en-US" sz="1000" dirty="0">
                          <a:latin typeface="UD デジタル 教科書体 N-R" panose="02020400000000000000" pitchFamily="17" charset="-128"/>
                          <a:ea typeface="UD デジタル 教科書体 N-R" panose="02020400000000000000" pitchFamily="17" charset="-128"/>
                        </a:rPr>
                        <a:t>月</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en-US" altLang="ja-JP" sz="1000" dirty="0">
                          <a:latin typeface="UD デジタル 教科書体 N-R" panose="02020400000000000000" pitchFamily="17" charset="-128"/>
                          <a:ea typeface="UD デジタル 教科書体 N-R" panose="02020400000000000000" pitchFamily="17" charset="-128"/>
                        </a:rPr>
                        <a:t>5</a:t>
                      </a:r>
                    </a:p>
                    <a:p>
                      <a:pPr algn="ctr"/>
                      <a:r>
                        <a:rPr kumimoji="1" lang="ja-JP" altLang="en-US" sz="1000" dirty="0">
                          <a:latin typeface="UD デジタル 教科書体 N-R" panose="02020400000000000000" pitchFamily="17" charset="-128"/>
                          <a:ea typeface="UD デジタル 教科書体 N-R" panose="02020400000000000000" pitchFamily="17" charset="-128"/>
                        </a:rPr>
                        <a:t>日受付同月</a:t>
                      </a:r>
                      <a:r>
                        <a:rPr kumimoji="1" lang="en-US" altLang="ja-JP" sz="1000" dirty="0">
                          <a:latin typeface="UD デジタル 教科書体 N-R" panose="02020400000000000000" pitchFamily="17" charset="-128"/>
                          <a:ea typeface="UD デジタル 教科書体 N-R" panose="02020400000000000000" pitchFamily="17" charset="-128"/>
                        </a:rPr>
                        <a:t>20</a:t>
                      </a:r>
                      <a:r>
                        <a:rPr kumimoji="1" lang="ja-JP" altLang="en-US" sz="1000" dirty="0">
                          <a:latin typeface="UD デジタル 教科書体 N-R" panose="02020400000000000000" pitchFamily="17" charset="-128"/>
                          <a:ea typeface="UD デジタル 教科書体 N-R" panose="02020400000000000000" pitchFamily="17" charset="-128"/>
                        </a:rPr>
                        <a:t>日送付除籍</a:t>
                      </a: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愛媛県松山市〇〇ニ於テ出生母佐藤ちよ届出</a:t>
                      </a: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grid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婚姻事項省略</a:t>
                      </a:r>
                    </a:p>
                  </a:txBody>
                  <a:tcPr marL="36000" marR="36000" marT="18000" marB="18000"/>
                </a:tc>
                <a:tc rowSpan="3"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r>
                        <a:rPr kumimoji="1" lang="ja-JP" altLang="en-US" sz="1000" dirty="0">
                          <a:latin typeface="UD デジタル 教科書体 N-R" panose="02020400000000000000" pitchFamily="17" charset="-128"/>
                          <a:ea typeface="UD デジタル 教科書体 N-R" panose="02020400000000000000" pitchFamily="17" charset="-128"/>
                        </a:rPr>
                        <a:t>出生事項省略</a:t>
                      </a: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全ての事項省略</a:t>
                      </a: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籍本</a:t>
                      </a:r>
                    </a:p>
                  </a:txBody>
                  <a:tcPr marL="36000" marR="36000" marT="18000" marB="18000"/>
                </a:tc>
                <a:extLst>
                  <a:ext uri="{0D108BD9-81ED-4DB2-BD59-A6C34878D82A}">
                    <a16:rowId xmlns:a16="http://schemas.microsoft.com/office/drawing/2014/main" val="2897956382"/>
                  </a:ext>
                </a:extLst>
              </a:tr>
              <a:tr h="2850544">
                <a:tc vMerge="1">
                  <a:txBody>
                    <a:bodyPr/>
                    <a:lstStyle/>
                    <a:p>
                      <a:pPr algn="ctr"/>
                      <a:endParaRPr kumimoji="1" lang="ja-JP" altLang="en-US" sz="100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pPr algn="ctr"/>
                      <a:endParaRPr kumimoji="1" lang="ja-JP" altLang="en-US" sz="100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愛</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媛</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県</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松</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山</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市</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〇</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〇</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町</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〇</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〇</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番</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地</a:t>
                      </a:r>
                    </a:p>
                  </a:txBody>
                  <a:tcPr marL="36000" marR="36000" marT="18000" marB="18000"/>
                </a:tc>
                <a:extLst>
                  <a:ext uri="{0D108BD9-81ED-4DB2-BD59-A6C34878D82A}">
                    <a16:rowId xmlns:a16="http://schemas.microsoft.com/office/drawing/2014/main" val="2001540438"/>
                  </a:ext>
                </a:extLst>
              </a:tr>
              <a:tr h="0">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父</a:t>
                      </a: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主戸前</a:t>
                      </a:r>
                    </a:p>
                  </a:txBody>
                  <a:tcPr marL="36000" marR="36000" marT="18000" marB="18000"/>
                </a:tc>
                <a:extLst>
                  <a:ext uri="{0D108BD9-81ED-4DB2-BD59-A6C34878D82A}">
                    <a16:rowId xmlns:a16="http://schemas.microsoft.com/office/drawing/2014/main" val="1010212557"/>
                  </a:ext>
                </a:extLst>
              </a:tr>
              <a:tr h="179368">
                <a:tc gridSpan="5">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孫</a:t>
                      </a:r>
                      <a:endParaRPr kumimoji="1" lang="en-US" altLang="ja-JP"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a:txBody>
                    <a:bodyPr/>
                    <a:lstStyle/>
                    <a:p>
                      <a:endParaRPr kumimoji="1" lang="ja-JP" altLang="en-US"/>
                    </a:p>
                  </a:txBody>
                  <a:tcPr/>
                </a:tc>
                <a:tc hMerge="1">
                  <a:txBody>
                    <a:bodyPr/>
                    <a:lstStyle/>
                    <a:p>
                      <a:endParaRPr kumimoji="1" lang="ja-JP" altLang="en-US"/>
                    </a:p>
                  </a:txBody>
                  <a:tcP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gridSpan="6">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長　女</a:t>
                      </a:r>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a:txBody>
                    <a:bodyPr/>
                    <a:lstStyle/>
                    <a:p>
                      <a:endParaRPr kumimoji="1" lang="ja-JP" altLang="en-US"/>
                    </a:p>
                  </a:txBody>
                  <a:tcP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a:txBody>
                    <a:bodyPr/>
                    <a:lstStyle/>
                    <a:p>
                      <a:endParaRPr kumimoji="1" lang="ja-JP" altLang="en-US"/>
                    </a:p>
                  </a:txBody>
                  <a:tcPr/>
                </a:tc>
                <a:tc hMerge="1">
                  <a:txBody>
                    <a:bodyPr/>
                    <a:lstStyle/>
                    <a:p>
                      <a:endParaRPr kumimoji="1" lang="ja-JP" altLang="en-US"/>
                    </a:p>
                  </a:txBody>
                  <a:tcPr/>
                </a:tc>
                <a:tc gridSpan="6">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主　戸</a:t>
                      </a:r>
                    </a:p>
                  </a:txBody>
                  <a:tcPr marL="36000" marR="36000" marT="18000" marB="18000"/>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4">
                  <a:txBody>
                    <a:bodyPr/>
                    <a:lstStyle/>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佐</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藤</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一</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郎</a:t>
                      </a:r>
                    </a:p>
                  </a:txBody>
                  <a:tcPr marL="36000" marR="36000" marT="18000" marB="18000"/>
                </a:tc>
                <a:extLst>
                  <a:ext uri="{0D108BD9-81ED-4DB2-BD59-A6C34878D82A}">
                    <a16:rowId xmlns:a16="http://schemas.microsoft.com/office/drawing/2014/main" val="3546170179"/>
                  </a:ext>
                </a:extLst>
              </a:tr>
              <a:tr h="617309">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出生</a:t>
                      </a:r>
                    </a:p>
                  </a:txBody>
                  <a:tcPr marL="36000" marR="36000" marT="18000" marB="18000" anchor="ctr"/>
                </a:tc>
                <a:tc rowSpan="3" gridSpan="2">
                  <a:txBody>
                    <a:bodyPr/>
                    <a:lstStyle/>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和</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夫</a:t>
                      </a:r>
                      <a:endParaRPr kumimoji="1" lang="en-US" altLang="ja-JP"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父</a:t>
                      </a:r>
                    </a:p>
                  </a:txBody>
                  <a:tcPr marL="36000" marR="36000" marT="18000" marB="18000" anchor="ct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出生</a:t>
                      </a:r>
                    </a:p>
                  </a:txBody>
                  <a:tcPr marL="36000" marR="36000" marT="18000" marB="18000" anchor="ctr"/>
                </a:tc>
                <a:tc rowSpan="3" gridSpan="2">
                  <a:txBody>
                    <a:bodyPr/>
                    <a:lstStyle/>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ち</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よ</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gridSpan="2">
                  <a:txBody>
                    <a:bodyPr/>
                    <a:lstStyle/>
                    <a:p>
                      <a:r>
                        <a:rPr kumimoji="1" lang="ja-JP" altLang="en-US" sz="1000">
                          <a:latin typeface="UD デジタル 教科書体 N-R" panose="02020400000000000000" pitchFamily="17" charset="-128"/>
                          <a:ea typeface="UD デジタル 教科書体 N-R" panose="02020400000000000000" pitchFamily="17" charset="-128"/>
                        </a:rPr>
                        <a:t>父</a:t>
                      </a:r>
                      <a:endParaRPr kumimoji="1" lang="ja-JP" altLang="en-US"/>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出</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生</a:t>
                      </a:r>
                    </a:p>
                  </a:txBody>
                  <a:tcPr marL="36000" marR="36000" marT="18000" marB="18000" anchor="ctr"/>
                </a:tc>
                <a:tc rowSpan="3" grid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義</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雄</a:t>
                      </a:r>
                    </a:p>
                  </a:txBody>
                  <a:tcPr marL="36000" marR="36000" marT="18000" marB="18000" anchor="ctr"/>
                </a:tc>
                <a:tc rowSpan="3" hMerge="1">
                  <a:txBody>
                    <a:bodyPr/>
                    <a:lstStyle/>
                    <a:p>
                      <a:endParaRPr kumimoji="1" lang="ja-JP" altLang="en-US"/>
                    </a:p>
                  </a:txBody>
                  <a:tcPr/>
                </a:tc>
                <a:tc>
                  <a:txBody>
                    <a:bodyPr/>
                    <a:lstStyle/>
                    <a:p>
                      <a:pPr algn="ctr"/>
                      <a:r>
                        <a:rPr kumimoji="1" lang="ja-JP" altLang="en-US" sz="1000">
                          <a:latin typeface="UD デジタル 教科書体 N-R" panose="02020400000000000000" pitchFamily="17" charset="-128"/>
                          <a:ea typeface="UD デジタル 教科書体 N-R" panose="02020400000000000000" pitchFamily="17" charset="-128"/>
                        </a:rPr>
                        <a:t>母</a:t>
                      </a: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nchor="ct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父</a:t>
                      </a:r>
                    </a:p>
                  </a:txBody>
                  <a:tcPr marL="36000" marR="36000" marT="18000" marB="18000" anchor="ctr"/>
                </a:tc>
                <a:tc>
                  <a:txBody>
                    <a:bodyPr/>
                    <a:lstStyle/>
                    <a:p>
                      <a:pPr algn="ctr"/>
                      <a:r>
                        <a:rPr kumimoji="1" lang="ja-JP" altLang="en-US" sz="800">
                          <a:latin typeface="UD デジタル 教科書体 N-R" panose="02020400000000000000" pitchFamily="17" charset="-128"/>
                          <a:ea typeface="UD デジタル 教科書体 N-R" panose="02020400000000000000" pitchFamily="17" charset="-128"/>
                        </a:rPr>
                        <a:t>の前</a:t>
                      </a:r>
                      <a:endParaRPr kumimoji="1" lang="en-US" altLang="ja-JP" sz="800">
                        <a:latin typeface="UD デジタル 教科書体 N-R" panose="02020400000000000000" pitchFamily="17" charset="-128"/>
                        <a:ea typeface="UD デジタル 教科書体 N-R" panose="02020400000000000000" pitchFamily="17" charset="-128"/>
                      </a:endParaRPr>
                    </a:p>
                    <a:p>
                      <a:pPr algn="ctr"/>
                      <a:r>
                        <a:rPr kumimoji="1" lang="ja-JP" altLang="en-US" sz="800">
                          <a:latin typeface="UD デジタル 教科書体 N-R" panose="02020400000000000000" pitchFamily="17" charset="-128"/>
                          <a:ea typeface="UD デジタル 教科書体 N-R" panose="02020400000000000000" pitchFamily="17" charset="-128"/>
                        </a:rPr>
                        <a:t>関戸</a:t>
                      </a:r>
                      <a:endParaRPr kumimoji="1" lang="en-US" altLang="ja-JP" sz="800">
                        <a:latin typeface="UD デジタル 教科書体 N-R" panose="02020400000000000000" pitchFamily="17" charset="-128"/>
                        <a:ea typeface="UD デジタル 教科書体 N-R" panose="02020400000000000000" pitchFamily="17" charset="-128"/>
                      </a:endParaRPr>
                    </a:p>
                    <a:p>
                      <a:pPr algn="ctr"/>
                      <a:r>
                        <a:rPr kumimoji="1" lang="ja-JP" altLang="en-US" sz="800">
                          <a:latin typeface="UD デジタル 教科書体 N-R" panose="02020400000000000000" pitchFamily="17" charset="-128"/>
                          <a:ea typeface="UD デジタル 教科書体 N-R" panose="02020400000000000000" pitchFamily="17" charset="-128"/>
                        </a:rPr>
                        <a:t>係主の　　</a:t>
                      </a:r>
                      <a:endParaRPr kumimoji="1" lang="ja-JP" altLang="en-US" sz="8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法</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務</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太</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郎</a:t>
                      </a:r>
                    </a:p>
                  </a:txBody>
                  <a:tcPr marL="36000" marR="36000" marT="18000" marB="18000"/>
                </a:tc>
                <a:extLst>
                  <a:ext uri="{0D108BD9-81ED-4DB2-BD59-A6C34878D82A}">
                    <a16:rowId xmlns:a16="http://schemas.microsoft.com/office/drawing/2014/main" val="3298001513"/>
                  </a:ext>
                </a:extLst>
              </a:tr>
              <a:tr h="1186383">
                <a:tc row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昭和</a:t>
                      </a:r>
                      <a:r>
                        <a:rPr kumimoji="1" lang="en-US" altLang="ja-JP" sz="1000" dirty="0">
                          <a:latin typeface="UD デジタル 教科書体 N-R" panose="02020400000000000000" pitchFamily="17" charset="-128"/>
                          <a:ea typeface="UD デジタル 教科書体 N-R" panose="02020400000000000000" pitchFamily="17" charset="-128"/>
                        </a:rPr>
                        <a:t>12</a:t>
                      </a:r>
                      <a:r>
                        <a:rPr kumimoji="1" lang="ja-JP" altLang="en-US" sz="1000" dirty="0">
                          <a:latin typeface="UD デジタル 教科書体 N-R" panose="02020400000000000000" pitchFamily="17" charset="-128"/>
                          <a:ea typeface="UD デジタル 教科書体 N-R" panose="02020400000000000000" pitchFamily="17" charset="-128"/>
                        </a:rPr>
                        <a:t>年</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en-US" altLang="ja-JP" sz="1000" dirty="0">
                          <a:latin typeface="UD デジタル 教科書体 N-R" panose="02020400000000000000" pitchFamily="17" charset="-128"/>
                          <a:ea typeface="UD デジタル 教科書体 N-R" panose="02020400000000000000" pitchFamily="17" charset="-128"/>
                        </a:rPr>
                        <a:t>6</a:t>
                      </a:r>
                    </a:p>
                    <a:p>
                      <a:pPr algn="ctr"/>
                      <a:r>
                        <a:rPr kumimoji="1" lang="ja-JP" altLang="en-US" sz="1000" dirty="0">
                          <a:latin typeface="UD デジタル 教科書体 N-R" panose="02020400000000000000" pitchFamily="17" charset="-128"/>
                          <a:ea typeface="UD デジタル 教科書体 N-R" panose="02020400000000000000" pitchFamily="17" charset="-128"/>
                        </a:rPr>
                        <a:t>月</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en-US" altLang="ja-JP" sz="1000" dirty="0">
                          <a:latin typeface="UD デジタル 教科書体 N-R" panose="02020400000000000000" pitchFamily="17" charset="-128"/>
                          <a:ea typeface="UD デジタル 教科書体 N-R" panose="02020400000000000000" pitchFamily="17" charset="-128"/>
                        </a:rPr>
                        <a:t>5</a:t>
                      </a:r>
                    </a:p>
                    <a:p>
                      <a:pPr algn="ctr"/>
                      <a:r>
                        <a:rPr kumimoji="1" lang="ja-JP" altLang="en-US" sz="1000" dirty="0">
                          <a:latin typeface="UD デジタル 教科書体 N-R" panose="02020400000000000000" pitchFamily="17" charset="-128"/>
                          <a:ea typeface="UD デジタル 教科書体 N-R" panose="02020400000000000000" pitchFamily="17" charset="-128"/>
                        </a:rPr>
                        <a:t>日</a:t>
                      </a:r>
                    </a:p>
                  </a:txBody>
                  <a:tcPr marL="36000" marR="36000" marT="18000" marB="18000"/>
                </a:tc>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ja-JP" altLang="en-US" sz="1000">
                          <a:latin typeface="UD デジタル 教科書体 N-R" panose="02020400000000000000" pitchFamily="17" charset="-128"/>
                          <a:ea typeface="UD デジタル 教科書体 N-R" panose="02020400000000000000" pitchFamily="17" charset="-128"/>
                        </a:rPr>
                        <a:t>佐藤</a:t>
                      </a:r>
                      <a:endParaRPr kumimoji="1" lang="en-US" altLang="ja-JP" sz="1000">
                        <a:latin typeface="UD デジタル 教科書体 N-R" panose="02020400000000000000" pitchFamily="17" charset="-128"/>
                        <a:ea typeface="UD デジタル 教科書体 N-R" panose="02020400000000000000" pitchFamily="17" charset="-128"/>
                      </a:endParaRPr>
                    </a:p>
                    <a:p>
                      <a:pPr algn="ctr"/>
                      <a:r>
                        <a:rPr kumimoji="1" lang="ja-JP" altLang="en-US" sz="1000">
                          <a:latin typeface="UD デジタル 教科書体 N-R" panose="02020400000000000000" pitchFamily="17" charset="-128"/>
                          <a:ea typeface="UD デジタル 教科書体 N-R" panose="02020400000000000000" pitchFamily="17" charset="-128"/>
                        </a:rPr>
                        <a:t>ちよ</a:t>
                      </a: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大正</a:t>
                      </a:r>
                      <a:r>
                        <a:rPr kumimoji="1" lang="en-US" altLang="ja-JP" sz="1000" dirty="0">
                          <a:latin typeface="UD デジタル 教科書体 N-R" panose="02020400000000000000" pitchFamily="17" charset="-128"/>
                          <a:ea typeface="UD デジタル 教科書体 N-R" panose="02020400000000000000" pitchFamily="17" charset="-128"/>
                        </a:rPr>
                        <a:t>10</a:t>
                      </a:r>
                      <a:r>
                        <a:rPr kumimoji="1" lang="ja-JP" altLang="en-US" sz="1000" dirty="0">
                          <a:latin typeface="UD デジタル 教科書体 N-R" panose="02020400000000000000" pitchFamily="17" charset="-128"/>
                          <a:ea typeface="UD デジタル 教科書体 N-R" panose="02020400000000000000" pitchFamily="17" charset="-128"/>
                        </a:rPr>
                        <a:t>年</a:t>
                      </a:r>
                      <a:r>
                        <a:rPr kumimoji="1" lang="en-US" altLang="ja-JP" sz="1000" dirty="0">
                          <a:latin typeface="UD デジタル 教科書体 N-R" panose="02020400000000000000" pitchFamily="17" charset="-128"/>
                          <a:ea typeface="UD デジタル 教科書体 N-R" panose="02020400000000000000" pitchFamily="17" charset="-128"/>
                        </a:rPr>
                        <a:t>6</a:t>
                      </a:r>
                      <a:r>
                        <a:rPr kumimoji="1" lang="ja-JP" altLang="en-US" sz="1000" dirty="0">
                          <a:latin typeface="UD デジタル 教科書体 N-R" panose="02020400000000000000" pitchFamily="17" charset="-128"/>
                          <a:ea typeface="UD デジタル 教科書体 N-R" panose="02020400000000000000" pitchFamily="17" charset="-128"/>
                        </a:rPr>
                        <a:t>月</a:t>
                      </a:r>
                      <a:r>
                        <a:rPr kumimoji="1" lang="en-US" altLang="ja-JP" sz="1000" dirty="0">
                          <a:latin typeface="UD デジタル 教科書体 N-R" panose="02020400000000000000" pitchFamily="17" charset="-128"/>
                          <a:ea typeface="UD デジタル 教科書体 N-R" panose="02020400000000000000" pitchFamily="17" charset="-128"/>
                        </a:rPr>
                        <a:t>3</a:t>
                      </a:r>
                      <a:r>
                        <a:rPr kumimoji="1" lang="ja-JP" altLang="en-US" sz="1000" dirty="0">
                          <a:latin typeface="UD デジタル 教科書体 N-R" panose="02020400000000000000" pitchFamily="17" charset="-128"/>
                          <a:ea typeface="UD デジタル 教科書体 N-R" panose="02020400000000000000" pitchFamily="17" charset="-128"/>
                        </a:rPr>
                        <a:t>日</a:t>
                      </a:r>
                    </a:p>
                  </a:txBody>
                  <a:tcPr marL="36000" marR="36000" marT="18000" marB="18000"/>
                </a:tc>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ja-JP" altLang="en-US" sz="1000">
                          <a:latin typeface="UD デジタル 教科書体 N-R" panose="02020400000000000000" pitchFamily="17" charset="-128"/>
                          <a:ea typeface="UD デジタル 教科書体 N-R" panose="02020400000000000000" pitchFamily="17" charset="-128"/>
                        </a:rPr>
                        <a:t>佐藤</a:t>
                      </a:r>
                      <a:endParaRPr kumimoji="1" lang="en-US" altLang="ja-JP" sz="1000">
                        <a:latin typeface="UD デジタル 教科書体 N-R" panose="02020400000000000000" pitchFamily="17" charset="-128"/>
                        <a:ea typeface="UD デジタル 教科書体 N-R" panose="02020400000000000000" pitchFamily="17" charset="-128"/>
                      </a:endParaRPr>
                    </a:p>
                    <a:p>
                      <a:pPr algn="ctr"/>
                      <a:endParaRPr kumimoji="1" lang="en-US" altLang="ja-JP" sz="1000">
                        <a:latin typeface="UD デジタル 教科書体 N-R" panose="02020400000000000000" pitchFamily="17" charset="-128"/>
                        <a:ea typeface="UD デジタル 教科書体 N-R" panose="02020400000000000000" pitchFamily="17" charset="-128"/>
                      </a:endParaRPr>
                    </a:p>
                    <a:p>
                      <a:pPr algn="ctr"/>
                      <a:r>
                        <a:rPr kumimoji="1" lang="ja-JP" altLang="en-US" sz="1000">
                          <a:latin typeface="UD デジタル 教科書体 N-R" panose="02020400000000000000" pitchFamily="17" charset="-128"/>
                          <a:ea typeface="UD デジタル 教科書体 N-R" panose="02020400000000000000" pitchFamily="17" charset="-128"/>
                        </a:rPr>
                        <a:t>よし</a:t>
                      </a: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gridSpan="2">
                  <a:txBody>
                    <a:bodyPr/>
                    <a:lstStyle/>
                    <a:p>
                      <a:r>
                        <a:rPr kumimoji="1" lang="ja-JP" altLang="en-US" sz="1000">
                          <a:latin typeface="UD デジタル 教科書体 N-R" panose="02020400000000000000" pitchFamily="17" charset="-128"/>
                          <a:ea typeface="UD デジタル 教科書体 N-R" panose="02020400000000000000" pitchFamily="17" charset="-128"/>
                        </a:rPr>
                        <a:t>佐藤</a:t>
                      </a:r>
                      <a:endParaRPr kumimoji="1" lang="en-US" altLang="ja-JP" sz="1000">
                        <a:latin typeface="UD デジタル 教科書体 N-R" panose="02020400000000000000" pitchFamily="17" charset="-128"/>
                        <a:ea typeface="UD デジタル 教科書体 N-R" panose="02020400000000000000" pitchFamily="17" charset="-128"/>
                      </a:endParaRPr>
                    </a:p>
                    <a:p>
                      <a:endParaRPr kumimoji="1" lang="en-US" altLang="ja-JP" sz="1000">
                        <a:latin typeface="UD デジタル 教科書体 N-R" panose="02020400000000000000" pitchFamily="17" charset="-128"/>
                        <a:ea typeface="UD デジタル 教科書体 N-R" panose="02020400000000000000" pitchFamily="17" charset="-128"/>
                      </a:endParaRPr>
                    </a:p>
                    <a:p>
                      <a:r>
                        <a:rPr kumimoji="1" lang="ja-JP" altLang="en-US" sz="1000">
                          <a:latin typeface="UD デジタル 教科書体 N-R" panose="02020400000000000000" pitchFamily="17" charset="-128"/>
                          <a:ea typeface="UD デジタル 教科書体 N-R" panose="02020400000000000000" pitchFamily="17" charset="-128"/>
                        </a:rPr>
                        <a:t>義雄</a:t>
                      </a:r>
                      <a:endParaRPr kumimoji="1" lang="ja-JP" altLang="en-US"/>
                    </a:p>
                  </a:txBody>
                  <a:tcPr marL="36000" marR="36000" marT="18000" marB="18000"/>
                </a:tc>
                <a:tc hMerge="1">
                  <a:txBody>
                    <a:bodyPr/>
                    <a:lstStyle/>
                    <a:p>
                      <a:endParaRPr kumimoji="1" lang="ja-JP" altLang="en-US"/>
                    </a:p>
                  </a:txBody>
                  <a:tcPr/>
                </a:tc>
                <a:tc row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大正</a:t>
                      </a:r>
                      <a:r>
                        <a:rPr kumimoji="1" lang="en-US" altLang="ja-JP" sz="1000" dirty="0">
                          <a:latin typeface="UD デジタル 教科書体 N-R" panose="02020400000000000000" pitchFamily="17" charset="-128"/>
                          <a:ea typeface="UD デジタル 教科書体 N-R" panose="02020400000000000000" pitchFamily="17" charset="-128"/>
                        </a:rPr>
                        <a:t>6</a:t>
                      </a:r>
                      <a:r>
                        <a:rPr kumimoji="1" lang="ja-JP" altLang="en-US" sz="1000" dirty="0">
                          <a:latin typeface="UD デジタル 教科書体 N-R" panose="02020400000000000000" pitchFamily="17" charset="-128"/>
                          <a:ea typeface="UD デジタル 教科書体 N-R" panose="02020400000000000000" pitchFamily="17" charset="-128"/>
                        </a:rPr>
                        <a:t>年</a:t>
                      </a:r>
                      <a:r>
                        <a:rPr kumimoji="1" lang="en-US" altLang="ja-JP" sz="1000" dirty="0">
                          <a:latin typeface="UD デジタル 教科書体 N-R" panose="02020400000000000000" pitchFamily="17" charset="-128"/>
                          <a:ea typeface="UD デジタル 教科書体 N-R" panose="02020400000000000000" pitchFamily="17" charset="-128"/>
                        </a:rPr>
                        <a:t>5</a:t>
                      </a:r>
                      <a:r>
                        <a:rPr kumimoji="1" lang="ja-JP" altLang="en-US" sz="1000" dirty="0">
                          <a:latin typeface="UD デジタル 教科書体 N-R" panose="02020400000000000000" pitchFamily="17" charset="-128"/>
                          <a:ea typeface="UD デジタル 教科書体 N-R" panose="02020400000000000000" pitchFamily="17" charset="-128"/>
                        </a:rPr>
                        <a:t>月</a:t>
                      </a:r>
                      <a:r>
                        <a:rPr kumimoji="1" lang="en-US" altLang="ja-JP" sz="1000" dirty="0">
                          <a:latin typeface="UD デジタル 教科書体 N-R" panose="02020400000000000000" pitchFamily="17" charset="-128"/>
                          <a:ea typeface="UD デジタル 教科書体 N-R" panose="02020400000000000000" pitchFamily="17" charset="-128"/>
                        </a:rPr>
                        <a:t>4</a:t>
                      </a:r>
                      <a:r>
                        <a:rPr kumimoji="1" lang="ja-JP" altLang="en-US" sz="1000" dirty="0">
                          <a:latin typeface="UD デジタル 教科書体 N-R" panose="02020400000000000000" pitchFamily="17" charset="-128"/>
                          <a:ea typeface="UD デジタル 教科書体 N-R" panose="02020400000000000000" pitchFamily="17" charset="-128"/>
                        </a:rPr>
                        <a:t>日</a:t>
                      </a:r>
                    </a:p>
                  </a:txBody>
                  <a:tcPr marL="36000" marR="36000" marT="18000" marB="18000"/>
                </a:tc>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ja-JP" altLang="en-US" sz="1000">
                          <a:latin typeface="UD デジタル 教科書体 N-R" panose="02020400000000000000" pitchFamily="17" charset="-128"/>
                          <a:ea typeface="UD デジタル 教科書体 N-R" panose="02020400000000000000" pitchFamily="17" charset="-128"/>
                        </a:rPr>
                        <a:t>佐藤</a:t>
                      </a:r>
                      <a:endParaRPr kumimoji="1" lang="en-US" altLang="ja-JP" sz="1000">
                        <a:latin typeface="UD デジタル 教科書体 N-R" panose="02020400000000000000" pitchFamily="17" charset="-128"/>
                        <a:ea typeface="UD デジタル 教科書体 N-R" panose="02020400000000000000" pitchFamily="17" charset="-128"/>
                      </a:endParaRPr>
                    </a:p>
                    <a:p>
                      <a:pPr algn="ctr"/>
                      <a:endParaRPr kumimoji="1" lang="en-US" altLang="ja-JP" sz="1000">
                        <a:latin typeface="UD デジタル 教科書体 N-R" panose="02020400000000000000" pitchFamily="17" charset="-128"/>
                        <a:ea typeface="UD デジタル 教科書体 N-R" panose="02020400000000000000" pitchFamily="17" charset="-128"/>
                      </a:endParaRPr>
                    </a:p>
                    <a:p>
                      <a:pPr algn="ctr"/>
                      <a:r>
                        <a:rPr kumimoji="1" lang="ja-JP" altLang="en-US" sz="1000">
                          <a:latin typeface="UD デジタル 教科書体 N-R" panose="02020400000000000000" pitchFamily="17" charset="-128"/>
                          <a:ea typeface="UD デジタル 教科書体 N-R" panose="02020400000000000000" pitchFamily="17" charset="-128"/>
                        </a:rPr>
                        <a:t>とめ</a:t>
                      </a:r>
                      <a:endParaRPr kumimoji="1" lang="ja-JP" altLang="en-US"/>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佐藤</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一郎</a:t>
                      </a:r>
                    </a:p>
                  </a:txBody>
                  <a:tcPr marL="36000" marR="36000" marT="18000" marB="18000"/>
                </a:tc>
                <a:tc row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省略</a:t>
                      </a:r>
                      <a:endParaRPr kumimoji="1" lang="ja-JP" altLang="en-US" sz="8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extLst>
                  <a:ext uri="{0D108BD9-81ED-4DB2-BD59-A6C34878D82A}">
                    <a16:rowId xmlns:a16="http://schemas.microsoft.com/office/drawing/2014/main" val="4247403316"/>
                  </a:ext>
                </a:extLst>
              </a:tr>
              <a:tr h="171939">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grid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男</a:t>
                      </a:r>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grid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長女</a:t>
                      </a:r>
                    </a:p>
                  </a:txBody>
                  <a:tcPr marL="36000" marR="36000" marT="18000" marB="18000"/>
                </a:tc>
                <a:tc hMerge="1">
                  <a:txBody>
                    <a:bodyPr/>
                    <a:lstStyle/>
                    <a:p>
                      <a:endParaRPr kumimoji="1" lang="ja-JP" altLang="en-US"/>
                    </a:p>
                  </a:txBody>
                  <a:tcPr marL="36000" marR="36000" marT="18000" marB="18000"/>
                </a:tc>
                <a:tc h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gridSpan="2">
                  <a:txBody>
                    <a:bodyPr/>
                    <a:lstStyle/>
                    <a:p>
                      <a:r>
                        <a:rPr kumimoji="1" lang="ja-JP" altLang="en-US" sz="1000" dirty="0">
                          <a:latin typeface="UD デジタル 教科書体 N-R" panose="02020400000000000000" pitchFamily="17" charset="-128"/>
                          <a:ea typeface="UD デジタル 教科書体 N-R" panose="02020400000000000000" pitchFamily="17" charset="-128"/>
                        </a:rPr>
                        <a:t>長男</a:t>
                      </a:r>
                      <a:endParaRPr kumimoji="1" lang="ja-JP" altLang="en-US" dirty="0"/>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871008207"/>
                  </a:ext>
                </a:extLst>
              </a:tr>
            </a:tbl>
          </a:graphicData>
        </a:graphic>
      </p:graphicFrame>
      <p:cxnSp>
        <p:nvCxnSpPr>
          <p:cNvPr id="4" name="直線コネクタ 3">
            <a:extLst>
              <a:ext uri="{FF2B5EF4-FFF2-40B4-BE49-F238E27FC236}">
                <a16:creationId xmlns:a16="http://schemas.microsoft.com/office/drawing/2014/main" id="{E652BB57-D40F-3E8B-5C66-302D1C1EA39F}"/>
              </a:ext>
            </a:extLst>
          </p:cNvPr>
          <p:cNvCxnSpPr/>
          <p:nvPr/>
        </p:nvCxnSpPr>
        <p:spPr>
          <a:xfrm flipH="1">
            <a:off x="609600" y="4181231"/>
            <a:ext cx="468923" cy="203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4B37727C-7D3A-FBEB-84D1-85F03E086FAA}"/>
              </a:ext>
            </a:extLst>
          </p:cNvPr>
          <p:cNvCxnSpPr/>
          <p:nvPr/>
        </p:nvCxnSpPr>
        <p:spPr>
          <a:xfrm>
            <a:off x="609600" y="4181231"/>
            <a:ext cx="492369" cy="2010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66025997-4861-A84D-D77B-8DA7F9844F3F}"/>
              </a:ext>
            </a:extLst>
          </p:cNvPr>
          <p:cNvSpPr txBox="1"/>
          <p:nvPr/>
        </p:nvSpPr>
        <p:spPr>
          <a:xfrm>
            <a:off x="47099" y="177742"/>
            <a:ext cx="4620320" cy="369332"/>
          </a:xfrm>
          <a:prstGeom prst="rect">
            <a:avLst/>
          </a:prstGeom>
          <a:noFill/>
        </p:spPr>
        <p:txBody>
          <a:bodyPr wrap="square" rtlCol="0">
            <a:spAutoFit/>
          </a:bodyPr>
          <a:lstStyle/>
          <a:p>
            <a:r>
              <a:rPr kumimoji="1" lang="en-US" altLang="ja-JP" dirty="0">
                <a:latin typeface="UD デジタル 教科書体 N-R" panose="02020400000000000000" pitchFamily="17" charset="-128"/>
                <a:ea typeface="UD デジタル 教科書体 N-R" panose="02020400000000000000" pitchFamily="17" charset="-128"/>
              </a:rPr>
              <a:t>《</a:t>
            </a:r>
            <a:r>
              <a:rPr kumimoji="1" lang="ja-JP" altLang="en-US" dirty="0">
                <a:latin typeface="UD デジタル 教科書体 N-R" panose="02020400000000000000" pitchFamily="17" charset="-128"/>
                <a:ea typeface="UD デジタル 教科書体 N-R" panose="02020400000000000000" pitchFamily="17" charset="-128"/>
              </a:rPr>
              <a:t>法務二郎に認知される前の和夫の戸籍</a:t>
            </a:r>
            <a:r>
              <a:rPr kumimoji="1" lang="en-US" altLang="ja-JP" dirty="0">
                <a:latin typeface="UD デジタル 教科書体 N-R" panose="02020400000000000000" pitchFamily="17" charset="-128"/>
                <a:ea typeface="UD デジタル 教科書体 N-R" panose="02020400000000000000" pitchFamily="17" charset="-128"/>
              </a:rPr>
              <a:t>》</a:t>
            </a:r>
            <a:endParaRPr kumimoji="1" lang="ja-JP" altLang="en-US" dirty="0">
              <a:latin typeface="UD デジタル 教科書体 N-R" panose="02020400000000000000" pitchFamily="17" charset="-128"/>
              <a:ea typeface="UD デジタル 教科書体 N-R" panose="02020400000000000000" pitchFamily="17" charset="-128"/>
            </a:endParaRPr>
          </a:p>
        </p:txBody>
      </p:sp>
      <p:sp>
        <p:nvSpPr>
          <p:cNvPr id="8" name="テキスト ボックス 7">
            <a:extLst>
              <a:ext uri="{FF2B5EF4-FFF2-40B4-BE49-F238E27FC236}">
                <a16:creationId xmlns:a16="http://schemas.microsoft.com/office/drawing/2014/main" id="{E89F61C8-8FFF-0EF0-36E0-E838083CADFA}"/>
              </a:ext>
            </a:extLst>
          </p:cNvPr>
          <p:cNvSpPr txBox="1"/>
          <p:nvPr/>
        </p:nvSpPr>
        <p:spPr>
          <a:xfrm>
            <a:off x="4556100" y="547074"/>
            <a:ext cx="5247144" cy="4493538"/>
          </a:xfrm>
          <a:prstGeom prst="rect">
            <a:avLst/>
          </a:prstGeom>
          <a:noFill/>
        </p:spPr>
        <p:txBody>
          <a:bodyPr wrap="square" rtlCol="0">
            <a:spAutoFit/>
          </a:bodyPr>
          <a:lstStyle/>
          <a:p>
            <a:r>
              <a:rPr kumimoji="1" lang="ja-JP" altLang="en-US" sz="2200" dirty="0">
                <a:latin typeface="UD デジタル 教科書体 N-R" panose="02020400000000000000" pitchFamily="17" charset="-128"/>
                <a:ea typeface="UD デジタル 教科書体 N-R" panose="02020400000000000000" pitchFamily="17" charset="-128"/>
              </a:rPr>
              <a:t>　被認認知者は、認知されるまでは母親の属する戸主の同意があれば、その母親の戸籍に記載されます。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また、佐藤ちよの親から見れば、和夫は孫ですから、孫と記載されます。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そして、未だ法務二郎から認知されていないので、和夫の父の欄は空白のままです。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その後、昭和</a:t>
            </a:r>
            <a:r>
              <a:rPr kumimoji="1" lang="en-US" altLang="ja-JP" sz="2200" dirty="0">
                <a:latin typeface="UD デジタル 教科書体 N-R" panose="02020400000000000000" pitchFamily="17" charset="-128"/>
                <a:ea typeface="UD デジタル 教科書体 N-R" panose="02020400000000000000" pitchFamily="17" charset="-128"/>
              </a:rPr>
              <a:t>12</a:t>
            </a:r>
            <a:r>
              <a:rPr kumimoji="1" lang="ja-JP" altLang="en-US" sz="2200" dirty="0">
                <a:latin typeface="UD デジタル 教科書体 N-R" panose="02020400000000000000" pitchFamily="17" charset="-128"/>
                <a:ea typeface="UD デジタル 教科書体 N-R" panose="02020400000000000000" pitchFamily="17" charset="-128"/>
              </a:rPr>
              <a:t>年</a:t>
            </a:r>
            <a:r>
              <a:rPr kumimoji="1" lang="en-US" altLang="ja-JP" sz="2200" dirty="0">
                <a:latin typeface="UD デジタル 教科書体 N-R" panose="02020400000000000000" pitchFamily="17" charset="-128"/>
                <a:ea typeface="UD デジタル 教科書体 N-R" panose="02020400000000000000" pitchFamily="17" charset="-128"/>
              </a:rPr>
              <a:t>11</a:t>
            </a:r>
            <a:r>
              <a:rPr kumimoji="1" lang="ja-JP" altLang="en-US" sz="2200" dirty="0">
                <a:latin typeface="UD デジタル 教科書体 N-R" panose="02020400000000000000" pitchFamily="17" charset="-128"/>
                <a:ea typeface="UD デジタル 教科書体 N-R" panose="02020400000000000000" pitchFamily="17" charset="-128"/>
              </a:rPr>
              <a:t>月</a:t>
            </a:r>
            <a:r>
              <a:rPr kumimoji="1" lang="en-US" altLang="ja-JP" sz="2200" dirty="0">
                <a:latin typeface="UD デジタル 教科書体 N-R" panose="02020400000000000000" pitchFamily="17" charset="-128"/>
                <a:ea typeface="UD デジタル 教科書体 N-R" panose="02020400000000000000" pitchFamily="17" charset="-128"/>
              </a:rPr>
              <a:t>18</a:t>
            </a:r>
            <a:r>
              <a:rPr kumimoji="1" lang="ja-JP" altLang="en-US" sz="2200" dirty="0">
                <a:latin typeface="UD デジタル 教科書体 N-R" panose="02020400000000000000" pitchFamily="17" charset="-128"/>
                <a:ea typeface="UD デジタル 教科書体 N-R" panose="02020400000000000000" pitchFamily="17" charset="-128"/>
              </a:rPr>
              <a:t>日に戸主の法務二郎に認知されたため、和夫は法務家の戸籍に移籍し、母である佐藤ちよの属する家の戸籍から除籍されます。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endParaRPr kumimoji="1" lang="ja-JP" altLang="en-US" sz="2200"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7AA8796E-F998-7AB0-9EEA-E75D6BD261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65637" y="177742"/>
            <a:ext cx="487363" cy="487363"/>
          </a:xfrm>
          <a:prstGeom prst="rect">
            <a:avLst/>
          </a:prstGeom>
        </p:spPr>
      </p:pic>
      <p:sp>
        <p:nvSpPr>
          <p:cNvPr id="5" name="正方形/長方形 4">
            <a:extLst>
              <a:ext uri="{FF2B5EF4-FFF2-40B4-BE49-F238E27FC236}">
                <a16:creationId xmlns:a16="http://schemas.microsoft.com/office/drawing/2014/main" id="{61555652-3B69-0A4D-D5F5-0A2B9B1EB48C}"/>
              </a:ext>
            </a:extLst>
          </p:cNvPr>
          <p:cNvSpPr/>
          <p:nvPr/>
        </p:nvSpPr>
        <p:spPr>
          <a:xfrm>
            <a:off x="278977" y="647160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52992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5">
            <a:extLst>
              <a:ext uri="{FF2B5EF4-FFF2-40B4-BE49-F238E27FC236}">
                <a16:creationId xmlns:a16="http://schemas.microsoft.com/office/drawing/2014/main" id="{573220E6-CED2-11D7-9B5A-FC551B635872}"/>
              </a:ext>
            </a:extLst>
          </p:cNvPr>
          <p:cNvGraphicFramePr>
            <a:graphicFrameLocks noGrp="1"/>
          </p:cNvGraphicFramePr>
          <p:nvPr>
            <p:extLst>
              <p:ext uri="{D42A27DB-BD31-4B8C-83A1-F6EECF244321}">
                <p14:modId xmlns:p14="http://schemas.microsoft.com/office/powerpoint/2010/main" val="721953544"/>
              </p:ext>
            </p:extLst>
          </p:nvPr>
        </p:nvGraphicFramePr>
        <p:xfrm>
          <a:off x="320158" y="606453"/>
          <a:ext cx="3970216" cy="5645094"/>
        </p:xfrm>
        <a:graphic>
          <a:graphicData uri="http://schemas.openxmlformats.org/drawingml/2006/table">
            <a:tbl>
              <a:tblPr firstRow="1" bandRow="1">
                <a:tableStyleId>{5940675A-B579-460E-94D1-54222C63F5DA}</a:tableStyleId>
              </a:tblPr>
              <a:tblGrid>
                <a:gridCol w="264471">
                  <a:extLst>
                    <a:ext uri="{9D8B030D-6E8A-4147-A177-3AD203B41FA5}">
                      <a16:colId xmlns:a16="http://schemas.microsoft.com/office/drawing/2014/main" val="1514508376"/>
                    </a:ext>
                  </a:extLst>
                </a:gridCol>
                <a:gridCol w="303311">
                  <a:extLst>
                    <a:ext uri="{9D8B030D-6E8A-4147-A177-3AD203B41FA5}">
                      <a16:colId xmlns:a16="http://schemas.microsoft.com/office/drawing/2014/main" val="2501236190"/>
                    </a:ext>
                  </a:extLst>
                </a:gridCol>
                <a:gridCol w="200995">
                  <a:extLst>
                    <a:ext uri="{9D8B030D-6E8A-4147-A177-3AD203B41FA5}">
                      <a16:colId xmlns:a16="http://schemas.microsoft.com/office/drawing/2014/main" val="3311381673"/>
                    </a:ext>
                  </a:extLst>
                </a:gridCol>
                <a:gridCol w="216279">
                  <a:extLst>
                    <a:ext uri="{9D8B030D-6E8A-4147-A177-3AD203B41FA5}">
                      <a16:colId xmlns:a16="http://schemas.microsoft.com/office/drawing/2014/main" val="269301030"/>
                    </a:ext>
                  </a:extLst>
                </a:gridCol>
                <a:gridCol w="181971">
                  <a:extLst>
                    <a:ext uri="{9D8B030D-6E8A-4147-A177-3AD203B41FA5}">
                      <a16:colId xmlns:a16="http://schemas.microsoft.com/office/drawing/2014/main" val="4159741238"/>
                    </a:ext>
                  </a:extLst>
                </a:gridCol>
                <a:gridCol w="181971">
                  <a:extLst>
                    <a:ext uri="{9D8B030D-6E8A-4147-A177-3AD203B41FA5}">
                      <a16:colId xmlns:a16="http://schemas.microsoft.com/office/drawing/2014/main" val="3486732416"/>
                    </a:ext>
                  </a:extLst>
                </a:gridCol>
                <a:gridCol w="181971">
                  <a:extLst>
                    <a:ext uri="{9D8B030D-6E8A-4147-A177-3AD203B41FA5}">
                      <a16:colId xmlns:a16="http://schemas.microsoft.com/office/drawing/2014/main" val="2053019667"/>
                    </a:ext>
                  </a:extLst>
                </a:gridCol>
                <a:gridCol w="181971">
                  <a:extLst>
                    <a:ext uri="{9D8B030D-6E8A-4147-A177-3AD203B41FA5}">
                      <a16:colId xmlns:a16="http://schemas.microsoft.com/office/drawing/2014/main" val="741497440"/>
                    </a:ext>
                  </a:extLst>
                </a:gridCol>
                <a:gridCol w="203939">
                  <a:extLst>
                    <a:ext uri="{9D8B030D-6E8A-4147-A177-3AD203B41FA5}">
                      <a16:colId xmlns:a16="http://schemas.microsoft.com/office/drawing/2014/main" val="753471428"/>
                    </a:ext>
                  </a:extLst>
                </a:gridCol>
                <a:gridCol w="64015">
                  <a:extLst>
                    <a:ext uri="{9D8B030D-6E8A-4147-A177-3AD203B41FA5}">
                      <a16:colId xmlns:a16="http://schemas.microsoft.com/office/drawing/2014/main" val="2762751601"/>
                    </a:ext>
                  </a:extLst>
                </a:gridCol>
                <a:gridCol w="192575">
                  <a:extLst>
                    <a:ext uri="{9D8B030D-6E8A-4147-A177-3AD203B41FA5}">
                      <a16:colId xmlns:a16="http://schemas.microsoft.com/office/drawing/2014/main" val="1449697146"/>
                    </a:ext>
                  </a:extLst>
                </a:gridCol>
                <a:gridCol w="191456">
                  <a:extLst>
                    <a:ext uri="{9D8B030D-6E8A-4147-A177-3AD203B41FA5}">
                      <a16:colId xmlns:a16="http://schemas.microsoft.com/office/drawing/2014/main" val="3311026276"/>
                    </a:ext>
                  </a:extLst>
                </a:gridCol>
                <a:gridCol w="186862">
                  <a:extLst>
                    <a:ext uri="{9D8B030D-6E8A-4147-A177-3AD203B41FA5}">
                      <a16:colId xmlns:a16="http://schemas.microsoft.com/office/drawing/2014/main" val="119236854"/>
                    </a:ext>
                  </a:extLst>
                </a:gridCol>
                <a:gridCol w="186862">
                  <a:extLst>
                    <a:ext uri="{9D8B030D-6E8A-4147-A177-3AD203B41FA5}">
                      <a16:colId xmlns:a16="http://schemas.microsoft.com/office/drawing/2014/main" val="1873421284"/>
                    </a:ext>
                  </a:extLst>
                </a:gridCol>
                <a:gridCol w="196966">
                  <a:extLst>
                    <a:ext uri="{9D8B030D-6E8A-4147-A177-3AD203B41FA5}">
                      <a16:colId xmlns:a16="http://schemas.microsoft.com/office/drawing/2014/main" val="3845801332"/>
                    </a:ext>
                  </a:extLst>
                </a:gridCol>
                <a:gridCol w="240155">
                  <a:extLst>
                    <a:ext uri="{9D8B030D-6E8A-4147-A177-3AD203B41FA5}">
                      <a16:colId xmlns:a16="http://schemas.microsoft.com/office/drawing/2014/main" val="1289125771"/>
                    </a:ext>
                  </a:extLst>
                </a:gridCol>
                <a:gridCol w="333088">
                  <a:extLst>
                    <a:ext uri="{9D8B030D-6E8A-4147-A177-3AD203B41FA5}">
                      <a16:colId xmlns:a16="http://schemas.microsoft.com/office/drawing/2014/main" val="812329749"/>
                    </a:ext>
                  </a:extLst>
                </a:gridCol>
                <a:gridCol w="461358">
                  <a:extLst>
                    <a:ext uri="{9D8B030D-6E8A-4147-A177-3AD203B41FA5}">
                      <a16:colId xmlns:a16="http://schemas.microsoft.com/office/drawing/2014/main" val="2868137782"/>
                    </a:ext>
                  </a:extLst>
                </a:gridCol>
              </a:tblGrid>
              <a:tr h="392841">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昭和</a:t>
                      </a:r>
                      <a:r>
                        <a:rPr kumimoji="1" lang="en-US" altLang="ja-JP" sz="1000" dirty="0">
                          <a:latin typeface="UD デジタル 教科書体 N-R" panose="02020400000000000000" pitchFamily="17" charset="-128"/>
                          <a:ea typeface="UD デジタル 教科書体 N-R" panose="02020400000000000000" pitchFamily="17" charset="-128"/>
                        </a:rPr>
                        <a:t>12</a:t>
                      </a:r>
                      <a:r>
                        <a:rPr kumimoji="1" lang="ja-JP" altLang="en-US" sz="1000" dirty="0">
                          <a:latin typeface="UD デジタル 教科書体 N-R" panose="02020400000000000000" pitchFamily="17" charset="-128"/>
                          <a:ea typeface="UD デジタル 教科書体 N-R" panose="02020400000000000000" pitchFamily="17" charset="-128"/>
                        </a:rPr>
                        <a:t>年</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en-US" altLang="ja-JP" sz="1000" dirty="0">
                          <a:latin typeface="UD デジタル 教科書体 N-R" panose="02020400000000000000" pitchFamily="17" charset="-128"/>
                          <a:ea typeface="UD デジタル 教科書体 N-R" panose="02020400000000000000" pitchFamily="17" charset="-128"/>
                        </a:rPr>
                        <a:t>11</a:t>
                      </a:r>
                    </a:p>
                    <a:p>
                      <a:pPr algn="ctr"/>
                      <a:r>
                        <a:rPr kumimoji="1" lang="ja-JP" altLang="en-US" sz="1000" dirty="0">
                          <a:latin typeface="UD デジタル 教科書体 N-R" panose="02020400000000000000" pitchFamily="17" charset="-128"/>
                          <a:ea typeface="UD デジタル 教科書体 N-R" panose="02020400000000000000" pitchFamily="17" charset="-128"/>
                        </a:rPr>
                        <a:t>月</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en-US" altLang="ja-JP" sz="1000" dirty="0">
                          <a:latin typeface="UD デジタル 教科書体 N-R" panose="02020400000000000000" pitchFamily="17" charset="-128"/>
                          <a:ea typeface="UD デジタル 教科書体 N-R" panose="02020400000000000000" pitchFamily="17" charset="-128"/>
                        </a:rPr>
                        <a:t>18</a:t>
                      </a:r>
                    </a:p>
                    <a:p>
                      <a:pPr algn="ctr"/>
                      <a:r>
                        <a:rPr kumimoji="1" lang="ja-JP" altLang="en-US" sz="1000" dirty="0">
                          <a:latin typeface="UD デジタル 教科書体 N-R" panose="02020400000000000000" pitchFamily="17" charset="-128"/>
                          <a:ea typeface="UD デジタル 教科書体 N-R" panose="02020400000000000000" pitchFamily="17" charset="-128"/>
                        </a:rPr>
                        <a:t>日受付同月</a:t>
                      </a:r>
                      <a:r>
                        <a:rPr kumimoji="1" lang="en-US" altLang="ja-JP" sz="1000" dirty="0">
                          <a:latin typeface="UD デジタル 教科書体 N-R" panose="02020400000000000000" pitchFamily="17" charset="-128"/>
                          <a:ea typeface="UD デジタル 教科書体 N-R" panose="02020400000000000000" pitchFamily="17" charset="-128"/>
                        </a:rPr>
                        <a:t>20</a:t>
                      </a:r>
                      <a:r>
                        <a:rPr kumimoji="1" lang="ja-JP" altLang="en-US" sz="1000" dirty="0">
                          <a:latin typeface="UD デジタル 教科書体 N-R" panose="02020400000000000000" pitchFamily="17" charset="-128"/>
                          <a:ea typeface="UD デジタル 教科書体 N-R" panose="02020400000000000000" pitchFamily="17" charset="-128"/>
                        </a:rPr>
                        <a:t>日送付除籍</a:t>
                      </a: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愛媛県松山市〇〇戸主〇〇孫</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父法務三郎認知届</a:t>
                      </a: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昭和</a:t>
                      </a:r>
                      <a:r>
                        <a:rPr kumimoji="1" lang="en-US" altLang="ja-JP" sz="1000" dirty="0">
                          <a:latin typeface="UD デジタル 教科書体 N-R" panose="02020400000000000000" pitchFamily="17" charset="-128"/>
                          <a:ea typeface="UD デジタル 教科書体 N-R" panose="02020400000000000000" pitchFamily="17" charset="-128"/>
                        </a:rPr>
                        <a:t>12</a:t>
                      </a:r>
                      <a:r>
                        <a:rPr kumimoji="1" lang="ja-JP" altLang="en-US" sz="1000" dirty="0">
                          <a:latin typeface="UD デジタル 教科書体 N-R" panose="02020400000000000000" pitchFamily="17" charset="-128"/>
                          <a:ea typeface="UD デジタル 教科書体 N-R" panose="02020400000000000000" pitchFamily="17" charset="-128"/>
                        </a:rPr>
                        <a:t>年</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en-US" altLang="ja-JP" sz="1000" dirty="0">
                          <a:latin typeface="UD デジタル 教科書体 N-R" panose="02020400000000000000" pitchFamily="17" charset="-128"/>
                          <a:ea typeface="UD デジタル 教科書体 N-R" panose="02020400000000000000" pitchFamily="17" charset="-128"/>
                        </a:rPr>
                        <a:t>6</a:t>
                      </a:r>
                    </a:p>
                    <a:p>
                      <a:pPr algn="ctr"/>
                      <a:r>
                        <a:rPr kumimoji="1" lang="ja-JP" altLang="en-US" sz="1000" dirty="0">
                          <a:latin typeface="UD デジタル 教科書体 N-R" panose="02020400000000000000" pitchFamily="17" charset="-128"/>
                          <a:ea typeface="UD デジタル 教科書体 N-R" panose="02020400000000000000" pitchFamily="17" charset="-128"/>
                        </a:rPr>
                        <a:t>月</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en-US" altLang="ja-JP" sz="1000" dirty="0">
                          <a:latin typeface="UD デジタル 教科書体 N-R" panose="02020400000000000000" pitchFamily="17" charset="-128"/>
                          <a:ea typeface="UD デジタル 教科書体 N-R" panose="02020400000000000000" pitchFamily="17" charset="-128"/>
                        </a:rPr>
                        <a:t>5</a:t>
                      </a:r>
                    </a:p>
                    <a:p>
                      <a:pPr algn="ctr"/>
                      <a:r>
                        <a:rPr kumimoji="1" lang="ja-JP" altLang="en-US" sz="1000" dirty="0">
                          <a:latin typeface="UD デジタル 教科書体 N-R" panose="02020400000000000000" pitchFamily="17" charset="-128"/>
                          <a:ea typeface="UD デジタル 教科書体 N-R" panose="02020400000000000000" pitchFamily="17" charset="-128"/>
                        </a:rPr>
                        <a:t>日受付同月</a:t>
                      </a:r>
                      <a:r>
                        <a:rPr kumimoji="1" lang="en-US" altLang="ja-JP" sz="1000" dirty="0">
                          <a:latin typeface="UD デジタル 教科書体 N-R" panose="02020400000000000000" pitchFamily="17" charset="-128"/>
                          <a:ea typeface="UD デジタル 教科書体 N-R" panose="02020400000000000000" pitchFamily="17" charset="-128"/>
                        </a:rPr>
                        <a:t>20</a:t>
                      </a:r>
                      <a:r>
                        <a:rPr kumimoji="1" lang="ja-JP" altLang="en-US" sz="1000" dirty="0">
                          <a:latin typeface="UD デジタル 教科書体 N-R" panose="02020400000000000000" pitchFamily="17" charset="-128"/>
                          <a:ea typeface="UD デジタル 教科書体 N-R" panose="02020400000000000000" pitchFamily="17" charset="-128"/>
                        </a:rPr>
                        <a:t>日送付除籍</a:t>
                      </a: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愛媛県松山市〇〇ニ於テ出生母佐藤ちよ届出</a:t>
                      </a: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grid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婚姻事項省略</a:t>
                      </a:r>
                    </a:p>
                  </a:txBody>
                  <a:tcPr marL="36000" marR="36000" marT="18000" marB="18000"/>
                </a:tc>
                <a:tc rowSpan="3"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r>
                        <a:rPr kumimoji="1" lang="ja-JP" altLang="en-US" sz="1000" dirty="0">
                          <a:latin typeface="UD デジタル 教科書体 N-R" panose="02020400000000000000" pitchFamily="17" charset="-128"/>
                          <a:ea typeface="UD デジタル 教科書体 N-R" panose="02020400000000000000" pitchFamily="17" charset="-128"/>
                        </a:rPr>
                        <a:t>出生事項省略</a:t>
                      </a: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全ての事項省略</a:t>
                      </a: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籍本</a:t>
                      </a:r>
                    </a:p>
                  </a:txBody>
                  <a:tcPr marL="36000" marR="36000" marT="18000" marB="18000"/>
                </a:tc>
                <a:extLst>
                  <a:ext uri="{0D108BD9-81ED-4DB2-BD59-A6C34878D82A}">
                    <a16:rowId xmlns:a16="http://schemas.microsoft.com/office/drawing/2014/main" val="2897956382"/>
                  </a:ext>
                </a:extLst>
              </a:tr>
              <a:tr h="2850544">
                <a:tc vMerge="1">
                  <a:txBody>
                    <a:bodyPr/>
                    <a:lstStyle/>
                    <a:p>
                      <a:pPr algn="ctr"/>
                      <a:endParaRPr kumimoji="1" lang="ja-JP" altLang="en-US" sz="100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pPr algn="ctr"/>
                      <a:endParaRPr kumimoji="1" lang="ja-JP" altLang="en-US" sz="100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愛</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媛</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県</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松</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山</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市</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〇</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〇</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町</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〇</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〇</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番</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地</a:t>
                      </a:r>
                    </a:p>
                  </a:txBody>
                  <a:tcPr marL="36000" marR="36000" marT="18000" marB="18000"/>
                </a:tc>
                <a:extLst>
                  <a:ext uri="{0D108BD9-81ED-4DB2-BD59-A6C34878D82A}">
                    <a16:rowId xmlns:a16="http://schemas.microsoft.com/office/drawing/2014/main" val="2001540438"/>
                  </a:ext>
                </a:extLst>
              </a:tr>
              <a:tr h="0">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父</a:t>
                      </a: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主戸前</a:t>
                      </a:r>
                    </a:p>
                  </a:txBody>
                  <a:tcPr marL="36000" marR="36000" marT="18000" marB="18000"/>
                </a:tc>
                <a:extLst>
                  <a:ext uri="{0D108BD9-81ED-4DB2-BD59-A6C34878D82A}">
                    <a16:rowId xmlns:a16="http://schemas.microsoft.com/office/drawing/2014/main" val="1010212557"/>
                  </a:ext>
                </a:extLst>
              </a:tr>
              <a:tr h="179368">
                <a:tc gridSpan="5">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孫</a:t>
                      </a:r>
                      <a:endParaRPr kumimoji="1" lang="en-US" altLang="ja-JP"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a:txBody>
                    <a:bodyPr/>
                    <a:lstStyle/>
                    <a:p>
                      <a:endParaRPr kumimoji="1" lang="ja-JP" altLang="en-US"/>
                    </a:p>
                  </a:txBody>
                  <a:tcPr/>
                </a:tc>
                <a:tc hMerge="1">
                  <a:txBody>
                    <a:bodyPr/>
                    <a:lstStyle/>
                    <a:p>
                      <a:endParaRPr kumimoji="1" lang="ja-JP" altLang="en-US"/>
                    </a:p>
                  </a:txBody>
                  <a:tcP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gridSpan="6">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長　女</a:t>
                      </a:r>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a:txBody>
                    <a:bodyPr/>
                    <a:lstStyle/>
                    <a:p>
                      <a:endParaRPr kumimoji="1" lang="ja-JP" altLang="en-US"/>
                    </a:p>
                  </a:txBody>
                  <a:tcP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a:txBody>
                    <a:bodyPr/>
                    <a:lstStyle/>
                    <a:p>
                      <a:endParaRPr kumimoji="1" lang="ja-JP" altLang="en-US"/>
                    </a:p>
                  </a:txBody>
                  <a:tcPr/>
                </a:tc>
                <a:tc hMerge="1">
                  <a:txBody>
                    <a:bodyPr/>
                    <a:lstStyle/>
                    <a:p>
                      <a:endParaRPr kumimoji="1" lang="ja-JP" altLang="en-US"/>
                    </a:p>
                  </a:txBody>
                  <a:tcPr/>
                </a:tc>
                <a:tc gridSpan="6">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主　戸</a:t>
                      </a:r>
                    </a:p>
                  </a:txBody>
                  <a:tcPr marL="36000" marR="36000" marT="18000" marB="18000"/>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4">
                  <a:txBody>
                    <a:bodyPr/>
                    <a:lstStyle/>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佐</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藤</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一</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郎</a:t>
                      </a:r>
                    </a:p>
                  </a:txBody>
                  <a:tcPr marL="36000" marR="36000" marT="18000" marB="18000"/>
                </a:tc>
                <a:extLst>
                  <a:ext uri="{0D108BD9-81ED-4DB2-BD59-A6C34878D82A}">
                    <a16:rowId xmlns:a16="http://schemas.microsoft.com/office/drawing/2014/main" val="3546170179"/>
                  </a:ext>
                </a:extLst>
              </a:tr>
              <a:tr h="617309">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出生</a:t>
                      </a:r>
                    </a:p>
                  </a:txBody>
                  <a:tcPr marL="36000" marR="36000" marT="18000" marB="18000" anchor="ctr"/>
                </a:tc>
                <a:tc rowSpan="3" gridSpan="2">
                  <a:txBody>
                    <a:bodyPr/>
                    <a:lstStyle/>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和</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夫</a:t>
                      </a:r>
                      <a:endParaRPr kumimoji="1" lang="en-US" altLang="ja-JP"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父</a:t>
                      </a:r>
                    </a:p>
                  </a:txBody>
                  <a:tcPr marL="36000" marR="36000" marT="18000" marB="18000" anchor="ct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出生</a:t>
                      </a:r>
                    </a:p>
                  </a:txBody>
                  <a:tcPr marL="36000" marR="36000" marT="18000" marB="18000" anchor="ctr"/>
                </a:tc>
                <a:tc rowSpan="3" gridSpan="2">
                  <a:txBody>
                    <a:bodyPr/>
                    <a:lstStyle/>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ち</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よ</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gridSpan="2">
                  <a:txBody>
                    <a:bodyPr/>
                    <a:lstStyle/>
                    <a:p>
                      <a:r>
                        <a:rPr kumimoji="1" lang="ja-JP" altLang="en-US" sz="1000">
                          <a:latin typeface="UD デジタル 教科書体 N-R" panose="02020400000000000000" pitchFamily="17" charset="-128"/>
                          <a:ea typeface="UD デジタル 教科書体 N-R" panose="02020400000000000000" pitchFamily="17" charset="-128"/>
                        </a:rPr>
                        <a:t>父</a:t>
                      </a:r>
                      <a:endParaRPr kumimoji="1" lang="ja-JP" altLang="en-US"/>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出</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生</a:t>
                      </a:r>
                    </a:p>
                  </a:txBody>
                  <a:tcPr marL="36000" marR="36000" marT="18000" marB="18000" anchor="ctr"/>
                </a:tc>
                <a:tc rowSpan="3" grid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義</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雄</a:t>
                      </a:r>
                    </a:p>
                  </a:txBody>
                  <a:tcPr marL="36000" marR="36000" marT="18000" marB="18000" anchor="ctr"/>
                </a:tc>
                <a:tc rowSpan="3" hMerge="1">
                  <a:txBody>
                    <a:bodyPr/>
                    <a:lstStyle/>
                    <a:p>
                      <a:endParaRPr kumimoji="1" lang="ja-JP" altLang="en-US"/>
                    </a:p>
                  </a:txBody>
                  <a:tcPr/>
                </a:tc>
                <a:tc>
                  <a:txBody>
                    <a:bodyPr/>
                    <a:lstStyle/>
                    <a:p>
                      <a:pPr algn="ctr"/>
                      <a:r>
                        <a:rPr kumimoji="1" lang="ja-JP" altLang="en-US" sz="1000">
                          <a:latin typeface="UD デジタル 教科書体 N-R" panose="02020400000000000000" pitchFamily="17" charset="-128"/>
                          <a:ea typeface="UD デジタル 教科書体 N-R" panose="02020400000000000000" pitchFamily="17" charset="-128"/>
                        </a:rPr>
                        <a:t>母</a:t>
                      </a: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nchor="ct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父</a:t>
                      </a:r>
                    </a:p>
                  </a:txBody>
                  <a:tcPr marL="36000" marR="36000" marT="18000" marB="18000" anchor="ctr"/>
                </a:tc>
                <a:tc>
                  <a:txBody>
                    <a:bodyPr/>
                    <a:lstStyle/>
                    <a:p>
                      <a:pPr algn="ctr"/>
                      <a:r>
                        <a:rPr kumimoji="1" lang="ja-JP" altLang="en-US" sz="800">
                          <a:latin typeface="UD デジタル 教科書体 N-R" panose="02020400000000000000" pitchFamily="17" charset="-128"/>
                          <a:ea typeface="UD デジタル 教科書体 N-R" panose="02020400000000000000" pitchFamily="17" charset="-128"/>
                        </a:rPr>
                        <a:t>の前</a:t>
                      </a:r>
                      <a:endParaRPr kumimoji="1" lang="en-US" altLang="ja-JP" sz="800">
                        <a:latin typeface="UD デジタル 教科書体 N-R" panose="02020400000000000000" pitchFamily="17" charset="-128"/>
                        <a:ea typeface="UD デジタル 教科書体 N-R" panose="02020400000000000000" pitchFamily="17" charset="-128"/>
                      </a:endParaRPr>
                    </a:p>
                    <a:p>
                      <a:pPr algn="ctr"/>
                      <a:r>
                        <a:rPr kumimoji="1" lang="ja-JP" altLang="en-US" sz="800">
                          <a:latin typeface="UD デジタル 教科書体 N-R" panose="02020400000000000000" pitchFamily="17" charset="-128"/>
                          <a:ea typeface="UD デジタル 教科書体 N-R" panose="02020400000000000000" pitchFamily="17" charset="-128"/>
                        </a:rPr>
                        <a:t>関戸</a:t>
                      </a:r>
                      <a:endParaRPr kumimoji="1" lang="en-US" altLang="ja-JP" sz="800">
                        <a:latin typeface="UD デジタル 教科書体 N-R" panose="02020400000000000000" pitchFamily="17" charset="-128"/>
                        <a:ea typeface="UD デジタル 教科書体 N-R" panose="02020400000000000000" pitchFamily="17" charset="-128"/>
                      </a:endParaRPr>
                    </a:p>
                    <a:p>
                      <a:pPr algn="ctr"/>
                      <a:r>
                        <a:rPr kumimoji="1" lang="ja-JP" altLang="en-US" sz="800">
                          <a:latin typeface="UD デジタル 教科書体 N-R" panose="02020400000000000000" pitchFamily="17" charset="-128"/>
                          <a:ea typeface="UD デジタル 教科書体 N-R" panose="02020400000000000000" pitchFamily="17" charset="-128"/>
                        </a:rPr>
                        <a:t>係主の　　</a:t>
                      </a:r>
                      <a:endParaRPr kumimoji="1" lang="ja-JP" altLang="en-US" sz="8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法</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務</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太</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郎</a:t>
                      </a:r>
                    </a:p>
                  </a:txBody>
                  <a:tcPr marL="36000" marR="36000" marT="18000" marB="18000"/>
                </a:tc>
                <a:extLst>
                  <a:ext uri="{0D108BD9-81ED-4DB2-BD59-A6C34878D82A}">
                    <a16:rowId xmlns:a16="http://schemas.microsoft.com/office/drawing/2014/main" val="3298001513"/>
                  </a:ext>
                </a:extLst>
              </a:tr>
              <a:tr h="1186383">
                <a:tc row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昭和</a:t>
                      </a:r>
                      <a:r>
                        <a:rPr kumimoji="1" lang="en-US" altLang="ja-JP" sz="1000" dirty="0">
                          <a:latin typeface="UD デジタル 教科書体 N-R" panose="02020400000000000000" pitchFamily="17" charset="-128"/>
                          <a:ea typeface="UD デジタル 教科書体 N-R" panose="02020400000000000000" pitchFamily="17" charset="-128"/>
                        </a:rPr>
                        <a:t>12</a:t>
                      </a:r>
                      <a:r>
                        <a:rPr kumimoji="1" lang="ja-JP" altLang="en-US" sz="1000" dirty="0">
                          <a:latin typeface="UD デジタル 教科書体 N-R" panose="02020400000000000000" pitchFamily="17" charset="-128"/>
                          <a:ea typeface="UD デジタル 教科書体 N-R" panose="02020400000000000000" pitchFamily="17" charset="-128"/>
                        </a:rPr>
                        <a:t>年</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en-US" altLang="ja-JP" sz="1000" dirty="0">
                          <a:latin typeface="UD デジタル 教科書体 N-R" panose="02020400000000000000" pitchFamily="17" charset="-128"/>
                          <a:ea typeface="UD デジタル 教科書体 N-R" panose="02020400000000000000" pitchFamily="17" charset="-128"/>
                        </a:rPr>
                        <a:t>6</a:t>
                      </a:r>
                    </a:p>
                    <a:p>
                      <a:pPr algn="ctr"/>
                      <a:r>
                        <a:rPr kumimoji="1" lang="ja-JP" altLang="en-US" sz="1000" dirty="0">
                          <a:latin typeface="UD デジタル 教科書体 N-R" panose="02020400000000000000" pitchFamily="17" charset="-128"/>
                          <a:ea typeface="UD デジタル 教科書体 N-R" panose="02020400000000000000" pitchFamily="17" charset="-128"/>
                        </a:rPr>
                        <a:t>月</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en-US" altLang="ja-JP" sz="1000" dirty="0">
                          <a:latin typeface="UD デジタル 教科書体 N-R" panose="02020400000000000000" pitchFamily="17" charset="-128"/>
                          <a:ea typeface="UD デジタル 教科書体 N-R" panose="02020400000000000000" pitchFamily="17" charset="-128"/>
                        </a:rPr>
                        <a:t>5</a:t>
                      </a:r>
                    </a:p>
                    <a:p>
                      <a:pPr algn="ctr"/>
                      <a:r>
                        <a:rPr kumimoji="1" lang="ja-JP" altLang="en-US" sz="1000" dirty="0">
                          <a:latin typeface="UD デジタル 教科書体 N-R" panose="02020400000000000000" pitchFamily="17" charset="-128"/>
                          <a:ea typeface="UD デジタル 教科書体 N-R" panose="02020400000000000000" pitchFamily="17" charset="-128"/>
                        </a:rPr>
                        <a:t>日</a:t>
                      </a:r>
                    </a:p>
                  </a:txBody>
                  <a:tcPr marL="36000" marR="36000" marT="18000" marB="18000"/>
                </a:tc>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ja-JP" altLang="en-US" sz="1000">
                          <a:latin typeface="UD デジタル 教科書体 N-R" panose="02020400000000000000" pitchFamily="17" charset="-128"/>
                          <a:ea typeface="UD デジタル 教科書体 N-R" panose="02020400000000000000" pitchFamily="17" charset="-128"/>
                        </a:rPr>
                        <a:t>佐藤</a:t>
                      </a:r>
                      <a:endParaRPr kumimoji="1" lang="en-US" altLang="ja-JP" sz="1000">
                        <a:latin typeface="UD デジタル 教科書体 N-R" panose="02020400000000000000" pitchFamily="17" charset="-128"/>
                        <a:ea typeface="UD デジタル 教科書体 N-R" panose="02020400000000000000" pitchFamily="17" charset="-128"/>
                      </a:endParaRPr>
                    </a:p>
                    <a:p>
                      <a:pPr algn="ctr"/>
                      <a:r>
                        <a:rPr kumimoji="1" lang="ja-JP" altLang="en-US" sz="1000">
                          <a:latin typeface="UD デジタル 教科書体 N-R" panose="02020400000000000000" pitchFamily="17" charset="-128"/>
                          <a:ea typeface="UD デジタル 教科書体 N-R" panose="02020400000000000000" pitchFamily="17" charset="-128"/>
                        </a:rPr>
                        <a:t>ちよ</a:t>
                      </a: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法務三郎</a:t>
                      </a:r>
                    </a:p>
                  </a:txBody>
                  <a:tcPr marL="36000" marR="36000" marT="18000" marB="18000"/>
                </a:tc>
                <a:tc row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大正</a:t>
                      </a:r>
                      <a:r>
                        <a:rPr kumimoji="1" lang="en-US" altLang="ja-JP" sz="1000" dirty="0">
                          <a:latin typeface="UD デジタル 教科書体 N-R" panose="02020400000000000000" pitchFamily="17" charset="-128"/>
                          <a:ea typeface="UD デジタル 教科書体 N-R" panose="02020400000000000000" pitchFamily="17" charset="-128"/>
                        </a:rPr>
                        <a:t>10</a:t>
                      </a:r>
                      <a:r>
                        <a:rPr kumimoji="1" lang="ja-JP" altLang="en-US" sz="1000" dirty="0">
                          <a:latin typeface="UD デジタル 教科書体 N-R" panose="02020400000000000000" pitchFamily="17" charset="-128"/>
                          <a:ea typeface="UD デジタル 教科書体 N-R" panose="02020400000000000000" pitchFamily="17" charset="-128"/>
                        </a:rPr>
                        <a:t>年</a:t>
                      </a:r>
                      <a:r>
                        <a:rPr kumimoji="1" lang="en-US" altLang="ja-JP" sz="1000" dirty="0">
                          <a:latin typeface="UD デジタル 教科書体 N-R" panose="02020400000000000000" pitchFamily="17" charset="-128"/>
                          <a:ea typeface="UD デジタル 教科書体 N-R" panose="02020400000000000000" pitchFamily="17" charset="-128"/>
                        </a:rPr>
                        <a:t>6</a:t>
                      </a:r>
                      <a:r>
                        <a:rPr kumimoji="1" lang="ja-JP" altLang="en-US" sz="1000" dirty="0">
                          <a:latin typeface="UD デジタル 教科書体 N-R" panose="02020400000000000000" pitchFamily="17" charset="-128"/>
                          <a:ea typeface="UD デジタル 教科書体 N-R" panose="02020400000000000000" pitchFamily="17" charset="-128"/>
                        </a:rPr>
                        <a:t>月</a:t>
                      </a:r>
                      <a:r>
                        <a:rPr kumimoji="1" lang="en-US" altLang="ja-JP" sz="1000" dirty="0">
                          <a:latin typeface="UD デジタル 教科書体 N-R" panose="02020400000000000000" pitchFamily="17" charset="-128"/>
                          <a:ea typeface="UD デジタル 教科書体 N-R" panose="02020400000000000000" pitchFamily="17" charset="-128"/>
                        </a:rPr>
                        <a:t>3</a:t>
                      </a:r>
                      <a:r>
                        <a:rPr kumimoji="1" lang="ja-JP" altLang="en-US" sz="1000" dirty="0">
                          <a:latin typeface="UD デジタル 教科書体 N-R" panose="02020400000000000000" pitchFamily="17" charset="-128"/>
                          <a:ea typeface="UD デジタル 教科書体 N-R" panose="02020400000000000000" pitchFamily="17" charset="-128"/>
                        </a:rPr>
                        <a:t>日</a:t>
                      </a:r>
                    </a:p>
                  </a:txBody>
                  <a:tcPr marL="36000" marR="36000" marT="18000" marB="18000"/>
                </a:tc>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ja-JP" altLang="en-US" sz="1000">
                          <a:latin typeface="UD デジタル 教科書体 N-R" panose="02020400000000000000" pitchFamily="17" charset="-128"/>
                          <a:ea typeface="UD デジタル 教科書体 N-R" panose="02020400000000000000" pitchFamily="17" charset="-128"/>
                        </a:rPr>
                        <a:t>佐藤</a:t>
                      </a:r>
                      <a:endParaRPr kumimoji="1" lang="en-US" altLang="ja-JP" sz="1000">
                        <a:latin typeface="UD デジタル 教科書体 N-R" panose="02020400000000000000" pitchFamily="17" charset="-128"/>
                        <a:ea typeface="UD デジタル 教科書体 N-R" panose="02020400000000000000" pitchFamily="17" charset="-128"/>
                      </a:endParaRPr>
                    </a:p>
                    <a:p>
                      <a:pPr algn="ctr"/>
                      <a:endParaRPr kumimoji="1" lang="en-US" altLang="ja-JP" sz="1000">
                        <a:latin typeface="UD デジタル 教科書体 N-R" panose="02020400000000000000" pitchFamily="17" charset="-128"/>
                        <a:ea typeface="UD デジタル 教科書体 N-R" panose="02020400000000000000" pitchFamily="17" charset="-128"/>
                      </a:endParaRPr>
                    </a:p>
                    <a:p>
                      <a:pPr algn="ctr"/>
                      <a:r>
                        <a:rPr kumimoji="1" lang="ja-JP" altLang="en-US" sz="1000">
                          <a:latin typeface="UD デジタル 教科書体 N-R" panose="02020400000000000000" pitchFamily="17" charset="-128"/>
                          <a:ea typeface="UD デジタル 教科書体 N-R" panose="02020400000000000000" pitchFamily="17" charset="-128"/>
                        </a:rPr>
                        <a:t>よし</a:t>
                      </a: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gridSpan="2">
                  <a:txBody>
                    <a:bodyPr/>
                    <a:lstStyle/>
                    <a:p>
                      <a:r>
                        <a:rPr kumimoji="1" lang="ja-JP" altLang="en-US" sz="1000">
                          <a:latin typeface="UD デジタル 教科書体 N-R" panose="02020400000000000000" pitchFamily="17" charset="-128"/>
                          <a:ea typeface="UD デジタル 教科書体 N-R" panose="02020400000000000000" pitchFamily="17" charset="-128"/>
                        </a:rPr>
                        <a:t>佐藤</a:t>
                      </a:r>
                      <a:endParaRPr kumimoji="1" lang="en-US" altLang="ja-JP" sz="1000">
                        <a:latin typeface="UD デジタル 教科書体 N-R" panose="02020400000000000000" pitchFamily="17" charset="-128"/>
                        <a:ea typeface="UD デジタル 教科書体 N-R" panose="02020400000000000000" pitchFamily="17" charset="-128"/>
                      </a:endParaRPr>
                    </a:p>
                    <a:p>
                      <a:endParaRPr kumimoji="1" lang="en-US" altLang="ja-JP" sz="1000">
                        <a:latin typeface="UD デジタル 教科書体 N-R" panose="02020400000000000000" pitchFamily="17" charset="-128"/>
                        <a:ea typeface="UD デジタル 教科書体 N-R" panose="02020400000000000000" pitchFamily="17" charset="-128"/>
                      </a:endParaRPr>
                    </a:p>
                    <a:p>
                      <a:r>
                        <a:rPr kumimoji="1" lang="ja-JP" altLang="en-US" sz="1000">
                          <a:latin typeface="UD デジタル 教科書体 N-R" panose="02020400000000000000" pitchFamily="17" charset="-128"/>
                          <a:ea typeface="UD デジタル 教科書体 N-R" panose="02020400000000000000" pitchFamily="17" charset="-128"/>
                        </a:rPr>
                        <a:t>義雄</a:t>
                      </a:r>
                      <a:endParaRPr kumimoji="1" lang="ja-JP" altLang="en-US"/>
                    </a:p>
                  </a:txBody>
                  <a:tcPr marL="36000" marR="36000" marT="18000" marB="18000"/>
                </a:tc>
                <a:tc hMerge="1">
                  <a:txBody>
                    <a:bodyPr/>
                    <a:lstStyle/>
                    <a:p>
                      <a:endParaRPr kumimoji="1" lang="ja-JP" altLang="en-US"/>
                    </a:p>
                  </a:txBody>
                  <a:tcPr/>
                </a:tc>
                <a:tc row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大正</a:t>
                      </a:r>
                      <a:r>
                        <a:rPr kumimoji="1" lang="en-US" altLang="ja-JP" sz="1000" dirty="0">
                          <a:latin typeface="UD デジタル 教科書体 N-R" panose="02020400000000000000" pitchFamily="17" charset="-128"/>
                          <a:ea typeface="UD デジタル 教科書体 N-R" panose="02020400000000000000" pitchFamily="17" charset="-128"/>
                        </a:rPr>
                        <a:t>6</a:t>
                      </a:r>
                      <a:r>
                        <a:rPr kumimoji="1" lang="ja-JP" altLang="en-US" sz="1000" dirty="0">
                          <a:latin typeface="UD デジタル 教科書体 N-R" panose="02020400000000000000" pitchFamily="17" charset="-128"/>
                          <a:ea typeface="UD デジタル 教科書体 N-R" panose="02020400000000000000" pitchFamily="17" charset="-128"/>
                        </a:rPr>
                        <a:t>年</a:t>
                      </a:r>
                      <a:r>
                        <a:rPr kumimoji="1" lang="en-US" altLang="ja-JP" sz="1000" dirty="0">
                          <a:latin typeface="UD デジタル 教科書体 N-R" panose="02020400000000000000" pitchFamily="17" charset="-128"/>
                          <a:ea typeface="UD デジタル 教科書体 N-R" panose="02020400000000000000" pitchFamily="17" charset="-128"/>
                        </a:rPr>
                        <a:t>5</a:t>
                      </a:r>
                      <a:r>
                        <a:rPr kumimoji="1" lang="ja-JP" altLang="en-US" sz="1000" dirty="0">
                          <a:latin typeface="UD デジタル 教科書体 N-R" panose="02020400000000000000" pitchFamily="17" charset="-128"/>
                          <a:ea typeface="UD デジタル 教科書体 N-R" panose="02020400000000000000" pitchFamily="17" charset="-128"/>
                        </a:rPr>
                        <a:t>月</a:t>
                      </a:r>
                      <a:r>
                        <a:rPr kumimoji="1" lang="en-US" altLang="ja-JP" sz="1000" dirty="0">
                          <a:latin typeface="UD デジタル 教科書体 N-R" panose="02020400000000000000" pitchFamily="17" charset="-128"/>
                          <a:ea typeface="UD デジタル 教科書体 N-R" panose="02020400000000000000" pitchFamily="17" charset="-128"/>
                        </a:rPr>
                        <a:t>4</a:t>
                      </a:r>
                      <a:r>
                        <a:rPr kumimoji="1" lang="ja-JP" altLang="en-US" sz="1000" dirty="0">
                          <a:latin typeface="UD デジタル 教科書体 N-R" panose="02020400000000000000" pitchFamily="17" charset="-128"/>
                          <a:ea typeface="UD デジタル 教科書体 N-R" panose="02020400000000000000" pitchFamily="17" charset="-128"/>
                        </a:rPr>
                        <a:t>日</a:t>
                      </a:r>
                    </a:p>
                  </a:txBody>
                  <a:tcPr marL="36000" marR="36000" marT="18000" marB="18000"/>
                </a:tc>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ja-JP" altLang="en-US" sz="1000">
                          <a:latin typeface="UD デジタル 教科書体 N-R" panose="02020400000000000000" pitchFamily="17" charset="-128"/>
                          <a:ea typeface="UD デジタル 教科書体 N-R" panose="02020400000000000000" pitchFamily="17" charset="-128"/>
                        </a:rPr>
                        <a:t>佐藤</a:t>
                      </a:r>
                      <a:endParaRPr kumimoji="1" lang="en-US" altLang="ja-JP" sz="1000">
                        <a:latin typeface="UD デジタル 教科書体 N-R" panose="02020400000000000000" pitchFamily="17" charset="-128"/>
                        <a:ea typeface="UD デジタル 教科書体 N-R" panose="02020400000000000000" pitchFamily="17" charset="-128"/>
                      </a:endParaRPr>
                    </a:p>
                    <a:p>
                      <a:pPr algn="ctr"/>
                      <a:endParaRPr kumimoji="1" lang="en-US" altLang="ja-JP" sz="1000">
                        <a:latin typeface="UD デジタル 教科書体 N-R" panose="02020400000000000000" pitchFamily="17" charset="-128"/>
                        <a:ea typeface="UD デジタル 教科書体 N-R" panose="02020400000000000000" pitchFamily="17" charset="-128"/>
                      </a:endParaRPr>
                    </a:p>
                    <a:p>
                      <a:pPr algn="ctr"/>
                      <a:r>
                        <a:rPr kumimoji="1" lang="ja-JP" altLang="en-US" sz="1000">
                          <a:latin typeface="UD デジタル 教科書体 N-R" panose="02020400000000000000" pitchFamily="17" charset="-128"/>
                          <a:ea typeface="UD デジタル 教科書体 N-R" panose="02020400000000000000" pitchFamily="17" charset="-128"/>
                        </a:rPr>
                        <a:t>とめ</a:t>
                      </a:r>
                      <a:endParaRPr kumimoji="1" lang="ja-JP" altLang="en-US"/>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佐藤</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一郎</a:t>
                      </a:r>
                    </a:p>
                  </a:txBody>
                  <a:tcPr marL="36000" marR="36000" marT="18000" marB="18000"/>
                </a:tc>
                <a:tc row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省略</a:t>
                      </a:r>
                      <a:endParaRPr kumimoji="1" lang="ja-JP" altLang="en-US" sz="8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extLst>
                  <a:ext uri="{0D108BD9-81ED-4DB2-BD59-A6C34878D82A}">
                    <a16:rowId xmlns:a16="http://schemas.microsoft.com/office/drawing/2014/main" val="4247403316"/>
                  </a:ext>
                </a:extLst>
              </a:tr>
              <a:tr h="171939">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grid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男</a:t>
                      </a:r>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grid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長女</a:t>
                      </a:r>
                    </a:p>
                  </a:txBody>
                  <a:tcPr marL="36000" marR="36000" marT="18000" marB="18000"/>
                </a:tc>
                <a:tc hMerge="1">
                  <a:txBody>
                    <a:bodyPr/>
                    <a:lstStyle/>
                    <a:p>
                      <a:endParaRPr kumimoji="1" lang="ja-JP" altLang="en-US"/>
                    </a:p>
                  </a:txBody>
                  <a:tcPr marL="36000" marR="36000" marT="18000" marB="18000"/>
                </a:tc>
                <a:tc h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gridSpan="2">
                  <a:txBody>
                    <a:bodyPr/>
                    <a:lstStyle/>
                    <a:p>
                      <a:r>
                        <a:rPr kumimoji="1" lang="ja-JP" altLang="en-US" sz="1000" dirty="0">
                          <a:latin typeface="UD デジタル 教科書体 N-R" panose="02020400000000000000" pitchFamily="17" charset="-128"/>
                          <a:ea typeface="UD デジタル 教科書体 N-R" panose="02020400000000000000" pitchFamily="17" charset="-128"/>
                        </a:rPr>
                        <a:t>長男</a:t>
                      </a:r>
                      <a:endParaRPr kumimoji="1" lang="ja-JP" altLang="en-US" dirty="0"/>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871008207"/>
                  </a:ext>
                </a:extLst>
              </a:tr>
            </a:tbl>
          </a:graphicData>
        </a:graphic>
      </p:graphicFrame>
      <p:sp>
        <p:nvSpPr>
          <p:cNvPr id="3" name="テキスト ボックス 2">
            <a:extLst>
              <a:ext uri="{FF2B5EF4-FFF2-40B4-BE49-F238E27FC236}">
                <a16:creationId xmlns:a16="http://schemas.microsoft.com/office/drawing/2014/main" id="{78A0170F-351A-67A6-4000-E99E24B78231}"/>
              </a:ext>
            </a:extLst>
          </p:cNvPr>
          <p:cNvSpPr txBox="1"/>
          <p:nvPr/>
        </p:nvSpPr>
        <p:spPr>
          <a:xfrm>
            <a:off x="119271" y="190832"/>
            <a:ext cx="4564049" cy="369332"/>
          </a:xfrm>
          <a:prstGeom prst="rect">
            <a:avLst/>
          </a:prstGeom>
          <a:noFill/>
        </p:spPr>
        <p:txBody>
          <a:bodyPr wrap="square" rtlCol="0">
            <a:spAutoFit/>
          </a:bodyPr>
          <a:lstStyle/>
          <a:p>
            <a:r>
              <a:rPr kumimoji="1" lang="en-US" altLang="ja-JP" dirty="0"/>
              <a:t>《</a:t>
            </a:r>
            <a:r>
              <a:rPr kumimoji="1" lang="ja-JP" altLang="en-US" dirty="0"/>
              <a:t>戸主が被認知者の入籍に同意しない場合</a:t>
            </a:r>
            <a:r>
              <a:rPr kumimoji="1" lang="en-US" altLang="ja-JP" dirty="0"/>
              <a:t>》</a:t>
            </a:r>
            <a:endParaRPr kumimoji="1" lang="ja-JP" altLang="en-US" dirty="0"/>
          </a:p>
        </p:txBody>
      </p:sp>
      <p:sp>
        <p:nvSpPr>
          <p:cNvPr id="4" name="テキスト ボックス 3">
            <a:extLst>
              <a:ext uri="{FF2B5EF4-FFF2-40B4-BE49-F238E27FC236}">
                <a16:creationId xmlns:a16="http://schemas.microsoft.com/office/drawing/2014/main" id="{EC7D2573-D121-700A-7EFE-4FF54C2C7FCD}"/>
              </a:ext>
            </a:extLst>
          </p:cNvPr>
          <p:cNvSpPr txBox="1"/>
          <p:nvPr/>
        </p:nvSpPr>
        <p:spPr>
          <a:xfrm>
            <a:off x="4452730" y="204852"/>
            <a:ext cx="5333999" cy="6232475"/>
          </a:xfrm>
          <a:prstGeom prst="rect">
            <a:avLst/>
          </a:prstGeom>
          <a:noFill/>
        </p:spPr>
        <p:txBody>
          <a:bodyPr wrap="square" rtlCol="0">
            <a:spAutoFit/>
          </a:bodyPr>
          <a:lstStyle/>
          <a:p>
            <a:r>
              <a:rPr kumimoji="1" lang="ja-JP" altLang="en-US" sz="2100" dirty="0">
                <a:latin typeface="UD デジタル 教科書体 N-R" panose="02020400000000000000" pitchFamily="17" charset="-128"/>
                <a:ea typeface="UD デジタル 教科書体 N-R" panose="02020400000000000000" pitchFamily="17" charset="-128"/>
              </a:rPr>
              <a:t>　認知した父が戸主の兄弟で、戸主が被認知者の入籍に同意しない場合、被認知者は認知者の戸籍に記載されません。そのため、被認知者は、母の戸籍に在籍したままとなります。</a:t>
            </a:r>
            <a:endParaRPr kumimoji="1" lang="en-US" altLang="ja-JP" sz="2100" dirty="0">
              <a:latin typeface="UD デジタル 教科書体 N-R" panose="02020400000000000000" pitchFamily="17" charset="-128"/>
              <a:ea typeface="UD デジタル 教科書体 N-R" panose="02020400000000000000" pitchFamily="17" charset="-128"/>
            </a:endParaRPr>
          </a:p>
          <a:p>
            <a:r>
              <a:rPr kumimoji="1" lang="ja-JP" altLang="en-US" sz="2100" dirty="0">
                <a:latin typeface="UD デジタル 教科書体 N-R" panose="02020400000000000000" pitchFamily="17" charset="-128"/>
                <a:ea typeface="UD デジタル 教科書体 N-R" panose="02020400000000000000" pitchFamily="17" charset="-128"/>
              </a:rPr>
              <a:t>　但し、認知者が認知をしている以上、被認知者の身分事項欄には、父の認知届をした旨の認知事項が記載され、父の欄に認知者の氏名が記載されます。</a:t>
            </a:r>
            <a:endParaRPr kumimoji="1" lang="en-US" altLang="ja-JP" sz="2100" dirty="0">
              <a:latin typeface="UD デジタル 教科書体 N-R" panose="02020400000000000000" pitchFamily="17" charset="-128"/>
              <a:ea typeface="UD デジタル 教科書体 N-R" panose="02020400000000000000" pitchFamily="17" charset="-128"/>
            </a:endParaRPr>
          </a:p>
          <a:p>
            <a:r>
              <a:rPr kumimoji="1" lang="ja-JP" altLang="en-US" sz="2100" dirty="0">
                <a:latin typeface="UD デジタル 教科書体 N-R" panose="02020400000000000000" pitchFamily="17" charset="-128"/>
                <a:ea typeface="UD デジタル 教科書体 N-R" panose="02020400000000000000" pitchFamily="17" charset="-128"/>
              </a:rPr>
              <a:t>　しかし、法務三郎の戸籍の身分事項欄には、和夫の認知事項は一切記載されません。そのため、法務三郎の戸籍は、和夫を認知したことが全く分からず、和夫からの申出がない限り、和夫が法務三郎の相続人であると認定する方法がありません。</a:t>
            </a:r>
            <a:endParaRPr kumimoji="1" lang="en-US" altLang="ja-JP" sz="2100" dirty="0">
              <a:latin typeface="UD デジタル 教科書体 N-R" panose="02020400000000000000" pitchFamily="17" charset="-128"/>
              <a:ea typeface="UD デジタル 教科書体 N-R" panose="02020400000000000000" pitchFamily="17" charset="-128"/>
            </a:endParaRPr>
          </a:p>
          <a:p>
            <a:r>
              <a:rPr kumimoji="1" lang="ja-JP" altLang="en-US" sz="2100" dirty="0">
                <a:latin typeface="UD デジタル 教科書体 N-R" panose="02020400000000000000" pitchFamily="17" charset="-128"/>
                <a:ea typeface="UD デジタル 教科書体 N-R" panose="02020400000000000000" pitchFamily="17" charset="-128"/>
              </a:rPr>
              <a:t>　したがって、和夫が法務三郎の相続人であることを主張するためには、和夫が戸籍を持参して認知があったことを証明する方法しかありません。</a:t>
            </a:r>
            <a:endParaRPr kumimoji="1" lang="en-US" altLang="ja-JP" sz="2100" dirty="0">
              <a:latin typeface="UD デジタル 教科書体 N-R" panose="02020400000000000000" pitchFamily="17" charset="-128"/>
              <a:ea typeface="UD デジタル 教科書体 N-R" panose="02020400000000000000" pitchFamily="17" charset="-128"/>
            </a:endParaRPr>
          </a:p>
        </p:txBody>
      </p:sp>
      <p:pic>
        <p:nvPicPr>
          <p:cNvPr id="5" name="録音したサウンド">
            <a:hlinkClick r:id="" action="ppaction://media"/>
            <a:extLst>
              <a:ext uri="{FF2B5EF4-FFF2-40B4-BE49-F238E27FC236}">
                <a16:creationId xmlns:a16="http://schemas.microsoft.com/office/drawing/2014/main" id="{BA4C6DAA-D3A8-EDA4-5695-472D018BA0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42961" y="176991"/>
            <a:ext cx="487363" cy="487363"/>
          </a:xfrm>
          <a:prstGeom prst="rect">
            <a:avLst/>
          </a:prstGeom>
        </p:spPr>
      </p:pic>
      <p:sp>
        <p:nvSpPr>
          <p:cNvPr id="6" name="正方形/長方形 5">
            <a:extLst>
              <a:ext uri="{FF2B5EF4-FFF2-40B4-BE49-F238E27FC236}">
                <a16:creationId xmlns:a16="http://schemas.microsoft.com/office/drawing/2014/main" id="{C149185D-F7FB-7DD7-955B-4AA3509CC5A1}"/>
              </a:ext>
            </a:extLst>
          </p:cNvPr>
          <p:cNvSpPr/>
          <p:nvPr/>
        </p:nvSpPr>
        <p:spPr>
          <a:xfrm>
            <a:off x="278977" y="647160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54852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2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5">
            <a:extLst>
              <a:ext uri="{FF2B5EF4-FFF2-40B4-BE49-F238E27FC236}">
                <a16:creationId xmlns:a16="http://schemas.microsoft.com/office/drawing/2014/main" id="{1F240B3F-83AC-0752-ED37-F63BC5B0D53D}"/>
              </a:ext>
            </a:extLst>
          </p:cNvPr>
          <p:cNvGraphicFramePr>
            <a:graphicFrameLocks noGrp="1"/>
          </p:cNvGraphicFramePr>
          <p:nvPr>
            <p:extLst>
              <p:ext uri="{D42A27DB-BD31-4B8C-83A1-F6EECF244321}">
                <p14:modId xmlns:p14="http://schemas.microsoft.com/office/powerpoint/2010/main" val="1715278381"/>
              </p:ext>
            </p:extLst>
          </p:nvPr>
        </p:nvGraphicFramePr>
        <p:xfrm>
          <a:off x="244335" y="527397"/>
          <a:ext cx="3720598" cy="5747059"/>
        </p:xfrm>
        <a:graphic>
          <a:graphicData uri="http://schemas.openxmlformats.org/drawingml/2006/table">
            <a:tbl>
              <a:tblPr firstRow="1" bandRow="1">
                <a:tableStyleId>{5940675A-B579-460E-94D1-54222C63F5DA}</a:tableStyleId>
              </a:tblPr>
              <a:tblGrid>
                <a:gridCol w="232454">
                  <a:extLst>
                    <a:ext uri="{9D8B030D-6E8A-4147-A177-3AD203B41FA5}">
                      <a16:colId xmlns:a16="http://schemas.microsoft.com/office/drawing/2014/main" val="1514508376"/>
                    </a:ext>
                  </a:extLst>
                </a:gridCol>
                <a:gridCol w="231558">
                  <a:extLst>
                    <a:ext uri="{9D8B030D-6E8A-4147-A177-3AD203B41FA5}">
                      <a16:colId xmlns:a16="http://schemas.microsoft.com/office/drawing/2014/main" val="4148642581"/>
                    </a:ext>
                  </a:extLst>
                </a:gridCol>
                <a:gridCol w="249164">
                  <a:extLst>
                    <a:ext uri="{9D8B030D-6E8A-4147-A177-3AD203B41FA5}">
                      <a16:colId xmlns:a16="http://schemas.microsoft.com/office/drawing/2014/main" val="269301030"/>
                    </a:ext>
                  </a:extLst>
                </a:gridCol>
                <a:gridCol w="209639">
                  <a:extLst>
                    <a:ext uri="{9D8B030D-6E8A-4147-A177-3AD203B41FA5}">
                      <a16:colId xmlns:a16="http://schemas.microsoft.com/office/drawing/2014/main" val="4159741238"/>
                    </a:ext>
                  </a:extLst>
                </a:gridCol>
                <a:gridCol w="209639">
                  <a:extLst>
                    <a:ext uri="{9D8B030D-6E8A-4147-A177-3AD203B41FA5}">
                      <a16:colId xmlns:a16="http://schemas.microsoft.com/office/drawing/2014/main" val="3486732416"/>
                    </a:ext>
                  </a:extLst>
                </a:gridCol>
                <a:gridCol w="209639">
                  <a:extLst>
                    <a:ext uri="{9D8B030D-6E8A-4147-A177-3AD203B41FA5}">
                      <a16:colId xmlns:a16="http://schemas.microsoft.com/office/drawing/2014/main" val="2053019667"/>
                    </a:ext>
                  </a:extLst>
                </a:gridCol>
                <a:gridCol w="234949">
                  <a:extLst>
                    <a:ext uri="{9D8B030D-6E8A-4147-A177-3AD203B41FA5}">
                      <a16:colId xmlns:a16="http://schemas.microsoft.com/office/drawing/2014/main" val="753471428"/>
                    </a:ext>
                  </a:extLst>
                </a:gridCol>
                <a:gridCol w="73748">
                  <a:extLst>
                    <a:ext uri="{9D8B030D-6E8A-4147-A177-3AD203B41FA5}">
                      <a16:colId xmlns:a16="http://schemas.microsoft.com/office/drawing/2014/main" val="2762751601"/>
                    </a:ext>
                  </a:extLst>
                </a:gridCol>
                <a:gridCol w="221857">
                  <a:extLst>
                    <a:ext uri="{9D8B030D-6E8A-4147-A177-3AD203B41FA5}">
                      <a16:colId xmlns:a16="http://schemas.microsoft.com/office/drawing/2014/main" val="1449697146"/>
                    </a:ext>
                  </a:extLst>
                </a:gridCol>
                <a:gridCol w="220567">
                  <a:extLst>
                    <a:ext uri="{9D8B030D-6E8A-4147-A177-3AD203B41FA5}">
                      <a16:colId xmlns:a16="http://schemas.microsoft.com/office/drawing/2014/main" val="3311026276"/>
                    </a:ext>
                  </a:extLst>
                </a:gridCol>
                <a:gridCol w="215275">
                  <a:extLst>
                    <a:ext uri="{9D8B030D-6E8A-4147-A177-3AD203B41FA5}">
                      <a16:colId xmlns:a16="http://schemas.microsoft.com/office/drawing/2014/main" val="119236854"/>
                    </a:ext>
                  </a:extLst>
                </a:gridCol>
                <a:gridCol w="65512">
                  <a:extLst>
                    <a:ext uri="{9D8B030D-6E8A-4147-A177-3AD203B41FA5}">
                      <a16:colId xmlns:a16="http://schemas.microsoft.com/office/drawing/2014/main" val="3845801332"/>
                    </a:ext>
                  </a:extLst>
                </a:gridCol>
                <a:gridCol w="154684">
                  <a:extLst>
                    <a:ext uri="{9D8B030D-6E8A-4147-A177-3AD203B41FA5}">
                      <a16:colId xmlns:a16="http://schemas.microsoft.com/office/drawing/2014/main" val="3824479000"/>
                    </a:ext>
                  </a:extLst>
                </a:gridCol>
                <a:gridCol w="276670">
                  <a:extLst>
                    <a:ext uri="{9D8B030D-6E8A-4147-A177-3AD203B41FA5}">
                      <a16:colId xmlns:a16="http://schemas.microsoft.com/office/drawing/2014/main" val="1289125771"/>
                    </a:ext>
                  </a:extLst>
                </a:gridCol>
                <a:gridCol w="305079">
                  <a:extLst>
                    <a:ext uri="{9D8B030D-6E8A-4147-A177-3AD203B41FA5}">
                      <a16:colId xmlns:a16="http://schemas.microsoft.com/office/drawing/2014/main" val="812329749"/>
                    </a:ext>
                  </a:extLst>
                </a:gridCol>
                <a:gridCol w="610164">
                  <a:extLst>
                    <a:ext uri="{9D8B030D-6E8A-4147-A177-3AD203B41FA5}">
                      <a16:colId xmlns:a16="http://schemas.microsoft.com/office/drawing/2014/main" val="2868137782"/>
                    </a:ext>
                  </a:extLst>
                </a:gridCol>
              </a:tblGrid>
              <a:tr h="179537">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籍</a:t>
                      </a:r>
                    </a:p>
                  </a:txBody>
                  <a:tcPr marL="36000" marR="36000" marT="18000" marB="18000"/>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UD デジタル 教科書体 N-R" panose="02020400000000000000" pitchFamily="17" charset="-128"/>
                          <a:ea typeface="UD デジタル 教科書体 N-R" panose="02020400000000000000" pitchFamily="17" charset="-128"/>
                        </a:rPr>
                        <a:t>ニ於テ子出生父法務二郎届</a:t>
                      </a:r>
                    </a:p>
                    <a:p>
                      <a:pPr algn="ctr"/>
                      <a:r>
                        <a:rPr kumimoji="1" lang="ja-JP" altLang="en-US" sz="1000" dirty="0">
                          <a:latin typeface="UD デジタル 教科書体 N-R" panose="02020400000000000000" pitchFamily="17" charset="-128"/>
                          <a:ea typeface="UD デジタル 教科書体 N-R" panose="02020400000000000000" pitchFamily="17" charset="-128"/>
                        </a:rPr>
                        <a:t>出昭和</a:t>
                      </a:r>
                      <a:r>
                        <a:rPr kumimoji="1" lang="en-US" altLang="ja-JP" sz="1000" dirty="0">
                          <a:latin typeface="UD デジタル 教科書体 N-R" panose="02020400000000000000" pitchFamily="17" charset="-128"/>
                          <a:ea typeface="UD デジタル 教科書体 N-R" panose="02020400000000000000" pitchFamily="17" charset="-128"/>
                        </a:rPr>
                        <a:t>12</a:t>
                      </a:r>
                      <a:r>
                        <a:rPr kumimoji="1" lang="ja-JP" altLang="en-US" sz="1000" dirty="0">
                          <a:latin typeface="UD デジタル 教科書体 N-R" panose="02020400000000000000" pitchFamily="17" charset="-128"/>
                          <a:ea typeface="UD デジタル 教科書体 N-R" panose="02020400000000000000" pitchFamily="17" charset="-128"/>
                        </a:rPr>
                        <a:t>年</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en-US" altLang="ja-JP" sz="1000" dirty="0">
                          <a:latin typeface="UD デジタル 教科書体 N-R" panose="02020400000000000000" pitchFamily="17" charset="-128"/>
                          <a:ea typeface="UD デジタル 教科書体 N-R" panose="02020400000000000000" pitchFamily="17" charset="-128"/>
                        </a:rPr>
                        <a:t>11</a:t>
                      </a:r>
                    </a:p>
                    <a:p>
                      <a:pPr algn="ctr"/>
                      <a:r>
                        <a:rPr kumimoji="1" lang="ja-JP" altLang="en-US" sz="1000" dirty="0">
                          <a:latin typeface="UD デジタル 教科書体 N-R" panose="02020400000000000000" pitchFamily="17" charset="-128"/>
                          <a:ea typeface="UD デジタル 教科書体 N-R" panose="02020400000000000000" pitchFamily="17" charset="-128"/>
                        </a:rPr>
                        <a:t>月</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en-US" altLang="ja-JP" sz="1000" dirty="0">
                          <a:latin typeface="UD デジタル 教科書体 N-R" panose="02020400000000000000" pitchFamily="17" charset="-128"/>
                          <a:ea typeface="UD デジタル 教科書体 N-R" panose="02020400000000000000" pitchFamily="17" charset="-128"/>
                        </a:rPr>
                        <a:t>18</a:t>
                      </a:r>
                    </a:p>
                    <a:p>
                      <a:pPr algn="ctr"/>
                      <a:r>
                        <a:rPr kumimoji="1" lang="ja-JP" altLang="en-US" sz="1000" dirty="0">
                          <a:latin typeface="UD デジタル 教科書体 N-R" panose="02020400000000000000" pitchFamily="17" charset="-128"/>
                          <a:ea typeface="UD デジタル 教科書体 N-R" panose="02020400000000000000" pitchFamily="17" charset="-128"/>
                        </a:rPr>
                        <a:t>日受付入</a:t>
                      </a: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愛媛県松山市〇〇戸主〇〇長女ちよ愛媛県松山市〇〇</a:t>
                      </a:r>
                      <a:endParaRPr kumimoji="1" lang="en-US" altLang="ja-JP"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grid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婚姻事項省略</a:t>
                      </a:r>
                    </a:p>
                  </a:txBody>
                  <a:tcPr marL="36000" marR="36000" marT="18000" marB="18000"/>
                </a:tc>
                <a:tc rowSpan="3"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r>
                        <a:rPr kumimoji="1" lang="ja-JP" altLang="en-US" sz="1000" dirty="0">
                          <a:latin typeface="UD デジタル 教科書体 N-R" panose="02020400000000000000" pitchFamily="17" charset="-128"/>
                          <a:ea typeface="UD デジタル 教科書体 N-R" panose="02020400000000000000" pitchFamily="17" charset="-128"/>
                        </a:rPr>
                        <a:t>出生事項省略</a:t>
                      </a:r>
                    </a:p>
                  </a:txBody>
                  <a:tcPr marL="36000" marR="36000" marT="18000" marB="18000"/>
                </a:tc>
                <a:tc rowSpan="3">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＊認知事項は記載されない</a:t>
                      </a:r>
                    </a:p>
                  </a:txBody>
                  <a:tcPr marL="36000" marR="36000" marT="18000" marB="18000"/>
                </a:tc>
                <a:tc rowSpan="3"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UD デジタル 教科書体 N-R" panose="02020400000000000000" pitchFamily="17" charset="-128"/>
                          <a:ea typeface="UD デジタル 教科書体 N-R" panose="02020400000000000000" pitchFamily="17" charset="-128"/>
                        </a:rPr>
                        <a:t>婚姻記載事項省略</a:t>
                      </a:r>
                    </a:p>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家督相続事項省略</a:t>
                      </a:r>
                    </a:p>
                  </a:txBody>
                  <a:tcPr marL="36000" marR="36000" marT="18000" marB="18000"/>
                </a:tc>
                <a:tc row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出生事項省略</a:t>
                      </a: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籍本</a:t>
                      </a:r>
                    </a:p>
                  </a:txBody>
                  <a:tcPr marL="36000" marR="36000" marT="18000" marB="18000"/>
                </a:tc>
                <a:extLst>
                  <a:ext uri="{0D108BD9-81ED-4DB2-BD59-A6C34878D82A}">
                    <a16:rowId xmlns:a16="http://schemas.microsoft.com/office/drawing/2014/main" val="2897956382"/>
                  </a:ext>
                </a:extLst>
              </a:tr>
              <a:tr h="2492208">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愛</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媛</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県</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今</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治</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市</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〇</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〇</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町</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〇</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〇</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番</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地</a:t>
                      </a:r>
                    </a:p>
                  </a:txBody>
                  <a:tcPr marL="36000" marR="36000" marT="18000" marB="18000"/>
                </a:tc>
                <a:extLst>
                  <a:ext uri="{0D108BD9-81ED-4DB2-BD59-A6C34878D82A}">
                    <a16:rowId xmlns:a16="http://schemas.microsoft.com/office/drawing/2014/main" val="2001540438"/>
                  </a:ext>
                </a:extLst>
              </a:tr>
              <a:tr h="179537">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父</a:t>
                      </a:r>
                    </a:p>
                  </a:txBody>
                  <a:tcPr marL="36000" marR="36000" marT="18000" marB="18000"/>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主戸前</a:t>
                      </a:r>
                    </a:p>
                  </a:txBody>
                  <a:tcPr marL="36000" marR="36000" marT="18000" marB="18000"/>
                </a:tc>
                <a:extLst>
                  <a:ext uri="{0D108BD9-81ED-4DB2-BD59-A6C34878D82A}">
                    <a16:rowId xmlns:a16="http://schemas.microsoft.com/office/drawing/2014/main" val="1010212557"/>
                  </a:ext>
                </a:extLst>
              </a:tr>
              <a:tr h="179537">
                <a:tc gridSpan="4">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子</a:t>
                      </a:r>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gridSpan="5">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妻</a:t>
                      </a:r>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a:txBody>
                    <a:bodyPr/>
                    <a:lstStyle/>
                    <a:p>
                      <a:endParaRPr kumimoji="1" lang="ja-JP" altLang="en-US"/>
                    </a:p>
                  </a:txBody>
                  <a:tcPr/>
                </a:tc>
                <a:tc hMerge="1">
                  <a:txBody>
                    <a:bodyPr/>
                    <a:lstStyle/>
                    <a:p>
                      <a:endParaRPr kumimoji="1" lang="ja-JP" altLang="en-US"/>
                    </a:p>
                  </a:txBody>
                  <a:tcPr/>
                </a:tc>
                <a:tc gridSpan="6">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主　戸</a:t>
                      </a:r>
                    </a:p>
                  </a:txBody>
                  <a:tcPr marL="36000" marR="36000" marT="18000" marB="18000"/>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4">
                  <a:txBody>
                    <a:bodyPr/>
                    <a:lstStyle/>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法</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務</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太</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郎</a:t>
                      </a:r>
                    </a:p>
                  </a:txBody>
                  <a:tcPr marL="36000" marR="36000" marT="18000" marB="18000"/>
                </a:tc>
                <a:extLst>
                  <a:ext uri="{0D108BD9-81ED-4DB2-BD59-A6C34878D82A}">
                    <a16:rowId xmlns:a16="http://schemas.microsoft.com/office/drawing/2014/main" val="3546170179"/>
                  </a:ext>
                </a:extLst>
              </a:tr>
              <a:tr h="499043">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出生</a:t>
                      </a:r>
                    </a:p>
                  </a:txBody>
                  <a:tcPr marL="36000" marR="36000" marT="18000" marB="18000" anchor="ctr"/>
                </a:tc>
                <a:tc rowSpan="3">
                  <a:txBody>
                    <a:bodyPr/>
                    <a:lstStyle/>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和夫</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父</a:t>
                      </a:r>
                    </a:p>
                  </a:txBody>
                  <a:tcPr marL="36000" marR="36000" marT="18000" marB="18000" anchor="ct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出生</a:t>
                      </a:r>
                    </a:p>
                  </a:txBody>
                  <a:tcPr marL="36000" marR="36000" marT="18000" marB="18000" anchor="ctr"/>
                </a:tc>
                <a:tc rowSpan="3">
                  <a:txBody>
                    <a:bodyPr/>
                    <a:lstStyle/>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きく</a:t>
                      </a: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gridSpan="2">
                  <a:txBody>
                    <a:bodyPr/>
                    <a:lstStyle/>
                    <a:p>
                      <a:r>
                        <a:rPr kumimoji="1" lang="ja-JP" altLang="en-US" sz="1000">
                          <a:latin typeface="UD デジタル 教科書体 N-R" panose="02020400000000000000" pitchFamily="17" charset="-128"/>
                          <a:ea typeface="UD デジタル 教科書体 N-R" panose="02020400000000000000" pitchFamily="17" charset="-128"/>
                        </a:rPr>
                        <a:t>父</a:t>
                      </a:r>
                      <a:endParaRPr kumimoji="1" lang="ja-JP" altLang="en-US"/>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出</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生</a:t>
                      </a:r>
                    </a:p>
                  </a:txBody>
                  <a:tcPr marL="36000" marR="36000" marT="18000" marB="18000" anchor="ctr"/>
                </a:tc>
                <a:tc rowSpan="3" grid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法務</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二郎</a:t>
                      </a:r>
                    </a:p>
                  </a:txBody>
                  <a:tcPr marL="36000" marR="36000" marT="18000" marB="18000" anchor="ctr"/>
                </a:tc>
                <a:tc rowSpan="3" hMerge="1">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父</a:t>
                      </a:r>
                    </a:p>
                  </a:txBody>
                  <a:tcPr marL="36000" marR="36000" marT="18000" marB="18000" anchor="ctr"/>
                </a:tc>
                <a:tc>
                  <a:txBody>
                    <a:bodyPr/>
                    <a:lstStyle/>
                    <a:p>
                      <a:pPr algn="ctr"/>
                      <a:r>
                        <a:rPr kumimoji="1" lang="ja-JP" altLang="en-US" sz="800">
                          <a:latin typeface="UD デジタル 教科書体 N-R" panose="02020400000000000000" pitchFamily="17" charset="-128"/>
                          <a:ea typeface="UD デジタル 教科書体 N-R" panose="02020400000000000000" pitchFamily="17" charset="-128"/>
                        </a:rPr>
                        <a:t>の前</a:t>
                      </a:r>
                      <a:endParaRPr kumimoji="1" lang="en-US" altLang="ja-JP" sz="800">
                        <a:latin typeface="UD デジタル 教科書体 N-R" panose="02020400000000000000" pitchFamily="17" charset="-128"/>
                        <a:ea typeface="UD デジタル 教科書体 N-R" panose="02020400000000000000" pitchFamily="17" charset="-128"/>
                      </a:endParaRPr>
                    </a:p>
                    <a:p>
                      <a:pPr algn="ctr"/>
                      <a:r>
                        <a:rPr kumimoji="1" lang="ja-JP" altLang="en-US" sz="800">
                          <a:latin typeface="UD デジタル 教科書体 N-R" panose="02020400000000000000" pitchFamily="17" charset="-128"/>
                          <a:ea typeface="UD デジタル 教科書体 N-R" panose="02020400000000000000" pitchFamily="17" charset="-128"/>
                        </a:rPr>
                        <a:t>関戸</a:t>
                      </a:r>
                      <a:endParaRPr kumimoji="1" lang="en-US" altLang="ja-JP" sz="800">
                        <a:latin typeface="UD デジタル 教科書体 N-R" panose="02020400000000000000" pitchFamily="17" charset="-128"/>
                        <a:ea typeface="UD デジタル 教科書体 N-R" panose="02020400000000000000" pitchFamily="17" charset="-128"/>
                      </a:endParaRPr>
                    </a:p>
                    <a:p>
                      <a:pPr algn="ctr"/>
                      <a:r>
                        <a:rPr kumimoji="1" lang="ja-JP" altLang="en-US" sz="800">
                          <a:latin typeface="UD デジタル 教科書体 N-R" panose="02020400000000000000" pitchFamily="17" charset="-128"/>
                          <a:ea typeface="UD デジタル 教科書体 N-R" panose="02020400000000000000" pitchFamily="17" charset="-128"/>
                        </a:rPr>
                        <a:t>係主の　　</a:t>
                      </a:r>
                      <a:endParaRPr kumimoji="1" lang="ja-JP" altLang="en-US" sz="8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法</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務</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太</a:t>
                      </a:r>
                      <a:endParaRPr kumimoji="1" lang="en-US" altLang="ja-JP" sz="1000" dirty="0">
                        <a:latin typeface="UD デジタル 教科書体 N-R" panose="02020400000000000000" pitchFamily="17" charset="-128"/>
                        <a:ea typeface="UD デジタル 教科書体 N-R" panose="02020400000000000000" pitchFamily="17" charset="-128"/>
                      </a:endParaRPr>
                    </a:p>
                    <a:p>
                      <a:pPr algn="ctr"/>
                      <a:r>
                        <a:rPr kumimoji="1" lang="ja-JP" altLang="en-US" sz="1000" dirty="0">
                          <a:latin typeface="UD デジタル 教科書体 N-R" panose="02020400000000000000" pitchFamily="17" charset="-128"/>
                          <a:ea typeface="UD デジタル 教科書体 N-R" panose="02020400000000000000" pitchFamily="17" charset="-128"/>
                        </a:rPr>
                        <a:t>郎</a:t>
                      </a:r>
                    </a:p>
                  </a:txBody>
                  <a:tcPr marL="36000" marR="36000" marT="18000" marB="18000"/>
                </a:tc>
                <a:extLst>
                  <a:ext uri="{0D108BD9-81ED-4DB2-BD59-A6C34878D82A}">
                    <a16:rowId xmlns:a16="http://schemas.microsoft.com/office/drawing/2014/main" val="3298001513"/>
                  </a:ext>
                </a:extLst>
              </a:tr>
              <a:tr h="1149448">
                <a:tc row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昭和</a:t>
                      </a:r>
                      <a:r>
                        <a:rPr kumimoji="1" lang="en-US" altLang="ja-JP" sz="1000" dirty="0">
                          <a:latin typeface="UD デジタル 教科書体 N-R" panose="02020400000000000000" pitchFamily="17" charset="-128"/>
                          <a:ea typeface="UD デジタル 教科書体 N-R" panose="02020400000000000000" pitchFamily="17" charset="-128"/>
                        </a:rPr>
                        <a:t>12</a:t>
                      </a:r>
                      <a:r>
                        <a:rPr kumimoji="1" lang="ja-JP" altLang="en-US" sz="1000" dirty="0">
                          <a:latin typeface="UD デジタル 教科書体 N-R" panose="02020400000000000000" pitchFamily="17" charset="-128"/>
                          <a:ea typeface="UD デジタル 教科書体 N-R" panose="02020400000000000000" pitchFamily="17" charset="-128"/>
                        </a:rPr>
                        <a:t>年</a:t>
                      </a:r>
                      <a:r>
                        <a:rPr kumimoji="1" lang="en-US" altLang="ja-JP" sz="1000" dirty="0">
                          <a:latin typeface="UD デジタル 教科書体 N-R" panose="02020400000000000000" pitchFamily="17" charset="-128"/>
                          <a:ea typeface="UD デジタル 教科書体 N-R" panose="02020400000000000000" pitchFamily="17" charset="-128"/>
                        </a:rPr>
                        <a:t>6</a:t>
                      </a:r>
                      <a:r>
                        <a:rPr kumimoji="1" lang="ja-JP" altLang="en-US" sz="1000" dirty="0">
                          <a:latin typeface="UD デジタル 教科書体 N-R" panose="02020400000000000000" pitchFamily="17" charset="-128"/>
                          <a:ea typeface="UD デジタル 教科書体 N-R" panose="02020400000000000000" pitchFamily="17" charset="-128"/>
                        </a:rPr>
                        <a:t>月</a:t>
                      </a:r>
                      <a:r>
                        <a:rPr kumimoji="1" lang="en-US" altLang="ja-JP" sz="1000" dirty="0">
                          <a:latin typeface="UD デジタル 教科書体 N-R" panose="02020400000000000000" pitchFamily="17" charset="-128"/>
                          <a:ea typeface="UD デジタル 教科書体 N-R" panose="02020400000000000000" pitchFamily="17" charset="-128"/>
                        </a:rPr>
                        <a:t>5</a:t>
                      </a:r>
                      <a:r>
                        <a:rPr kumimoji="1" lang="ja-JP" altLang="en-US" sz="1000" dirty="0">
                          <a:latin typeface="UD デジタル 教科書体 N-R" panose="02020400000000000000" pitchFamily="17" charset="-128"/>
                          <a:ea typeface="UD デジタル 教科書体 N-R" panose="02020400000000000000" pitchFamily="17" charset="-128"/>
                        </a:rPr>
                        <a:t>日</a:t>
                      </a: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佐藤ちよ</a:t>
                      </a: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法務二郎</a:t>
                      </a:r>
                    </a:p>
                  </a:txBody>
                  <a:tcPr marL="36000" marR="36000" marT="18000" marB="18000"/>
                </a:tc>
                <a:tc row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大正</a:t>
                      </a:r>
                      <a:r>
                        <a:rPr kumimoji="1" lang="en-US" altLang="ja-JP" sz="1000" dirty="0">
                          <a:latin typeface="UD デジタル 教科書体 N-R" panose="02020400000000000000" pitchFamily="17" charset="-128"/>
                          <a:ea typeface="UD デジタル 教科書体 N-R" panose="02020400000000000000" pitchFamily="17" charset="-128"/>
                        </a:rPr>
                        <a:t>10</a:t>
                      </a:r>
                      <a:r>
                        <a:rPr kumimoji="1" lang="ja-JP" altLang="en-US" sz="1000" dirty="0">
                          <a:latin typeface="UD デジタル 教科書体 N-R" panose="02020400000000000000" pitchFamily="17" charset="-128"/>
                          <a:ea typeface="UD デジタル 教科書体 N-R" panose="02020400000000000000" pitchFamily="17" charset="-128"/>
                        </a:rPr>
                        <a:t>年</a:t>
                      </a:r>
                      <a:r>
                        <a:rPr kumimoji="1" lang="en-US" altLang="ja-JP" sz="1000" dirty="0">
                          <a:latin typeface="UD デジタル 教科書体 N-R" panose="02020400000000000000" pitchFamily="17" charset="-128"/>
                          <a:ea typeface="UD デジタル 教科書体 N-R" panose="02020400000000000000" pitchFamily="17" charset="-128"/>
                        </a:rPr>
                        <a:t>6</a:t>
                      </a:r>
                      <a:r>
                        <a:rPr kumimoji="1" lang="ja-JP" altLang="en-US" sz="1000" dirty="0">
                          <a:latin typeface="UD デジタル 教科書体 N-R" panose="02020400000000000000" pitchFamily="17" charset="-128"/>
                          <a:ea typeface="UD デジタル 教科書体 N-R" panose="02020400000000000000" pitchFamily="17" charset="-128"/>
                        </a:rPr>
                        <a:t>月</a:t>
                      </a:r>
                      <a:r>
                        <a:rPr kumimoji="1" lang="en-US" altLang="ja-JP" sz="1000" dirty="0">
                          <a:latin typeface="UD デジタル 教科書体 N-R" panose="02020400000000000000" pitchFamily="17" charset="-128"/>
                          <a:ea typeface="UD デジタル 教科書体 N-R" panose="02020400000000000000" pitchFamily="17" charset="-128"/>
                        </a:rPr>
                        <a:t>3</a:t>
                      </a:r>
                      <a:r>
                        <a:rPr kumimoji="1" lang="ja-JP" altLang="en-US" sz="1000" dirty="0">
                          <a:latin typeface="UD デジタル 教科書体 N-R" panose="02020400000000000000" pitchFamily="17" charset="-128"/>
                          <a:ea typeface="UD デジタル 教科書体 N-R" panose="02020400000000000000" pitchFamily="17" charset="-128"/>
                        </a:rPr>
                        <a:t>日</a:t>
                      </a: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岡田とめ</a:t>
                      </a:r>
                    </a:p>
                  </a:txBody>
                  <a:tcPr marL="36000" marR="36000" marT="18000" marB="18000"/>
                </a:tc>
                <a:tc gridSpan="2">
                  <a:txBody>
                    <a:bodyPr/>
                    <a:lstStyle/>
                    <a:p>
                      <a:r>
                        <a:rPr kumimoji="1" lang="ja-JP" altLang="en-US" sz="1000" dirty="0">
                          <a:latin typeface="UD デジタル 教科書体 N-R" panose="02020400000000000000" pitchFamily="17" charset="-128"/>
                          <a:ea typeface="UD デジタル 教科書体 N-R" panose="02020400000000000000" pitchFamily="17" charset="-128"/>
                        </a:rPr>
                        <a:t>岡田健司</a:t>
                      </a:r>
                      <a:endParaRPr kumimoji="1" lang="ja-JP" altLang="en-US" dirty="0"/>
                    </a:p>
                  </a:txBody>
                  <a:tcPr marL="36000" marR="36000" marT="18000" marB="18000"/>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大正</a:t>
                      </a:r>
                      <a:r>
                        <a:rPr kumimoji="1" lang="en-US" altLang="ja-JP" sz="1000" dirty="0">
                          <a:latin typeface="UD デジタル 教科書体 N-R" panose="02020400000000000000" pitchFamily="17" charset="-128"/>
                          <a:ea typeface="UD デジタル 教科書体 N-R" panose="02020400000000000000" pitchFamily="17" charset="-128"/>
                        </a:rPr>
                        <a:t>4</a:t>
                      </a:r>
                      <a:r>
                        <a:rPr kumimoji="1" lang="ja-JP" altLang="en-US" sz="1000" dirty="0">
                          <a:latin typeface="UD デジタル 教科書体 N-R" panose="02020400000000000000" pitchFamily="17" charset="-128"/>
                          <a:ea typeface="UD デジタル 教科書体 N-R" panose="02020400000000000000" pitchFamily="17" charset="-128"/>
                        </a:rPr>
                        <a:t>年</a:t>
                      </a:r>
                      <a:r>
                        <a:rPr kumimoji="1" lang="en-US" altLang="ja-JP" sz="1000" dirty="0">
                          <a:latin typeface="UD デジタル 教科書体 N-R" panose="02020400000000000000" pitchFamily="17" charset="-128"/>
                          <a:ea typeface="UD デジタル 教科書体 N-R" panose="02020400000000000000" pitchFamily="17" charset="-128"/>
                        </a:rPr>
                        <a:t>3</a:t>
                      </a:r>
                      <a:r>
                        <a:rPr kumimoji="1" lang="ja-JP" altLang="en-US" sz="1000" dirty="0">
                          <a:latin typeface="UD デジタル 教科書体 N-R" panose="02020400000000000000" pitchFamily="17" charset="-128"/>
                          <a:ea typeface="UD デジタル 教科書体 N-R" panose="02020400000000000000" pitchFamily="17" charset="-128"/>
                        </a:rPr>
                        <a:t>月</a:t>
                      </a:r>
                      <a:r>
                        <a:rPr kumimoji="1" lang="en-US" altLang="ja-JP" sz="1000" dirty="0">
                          <a:latin typeface="UD デジタル 教科書体 N-R" panose="02020400000000000000" pitchFamily="17" charset="-128"/>
                          <a:ea typeface="UD デジタル 教科書体 N-R" panose="02020400000000000000" pitchFamily="17" charset="-128"/>
                        </a:rPr>
                        <a:t>4</a:t>
                      </a:r>
                      <a:r>
                        <a:rPr kumimoji="1" lang="ja-JP" altLang="en-US" sz="1000" dirty="0">
                          <a:latin typeface="UD デジタル 教科書体 N-R" panose="02020400000000000000" pitchFamily="17" charset="-128"/>
                          <a:ea typeface="UD デジタル 教科書体 N-R" panose="02020400000000000000" pitchFamily="17" charset="-128"/>
                        </a:rPr>
                        <a:t>日</a:t>
                      </a:r>
                    </a:p>
                  </a:txBody>
                  <a:tcPr marL="36000" marR="36000" marT="18000" marB="18000"/>
                </a:tc>
                <a:tc gridSpan="2"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vMerge="1">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法務はな</a:t>
                      </a: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法務はな</a:t>
                      </a:r>
                    </a:p>
                  </a:txBody>
                  <a:tcPr marL="36000" marR="36000" marT="18000" marB="18000"/>
                </a:tc>
                <a:tc>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法務太郎</a:t>
                      </a:r>
                    </a:p>
                  </a:txBody>
                  <a:tcPr marL="36000" marR="36000" marT="18000" marB="18000"/>
                </a:tc>
                <a:tc row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亡法務太郎の長男</a:t>
                      </a:r>
                    </a:p>
                  </a:txBody>
                  <a:tcPr marL="36000" marR="36000" marT="18000" marB="18000"/>
                </a:tc>
                <a:tc vMerge="1">
                  <a:txBody>
                    <a:bodyPr/>
                    <a:lstStyle/>
                    <a:p>
                      <a:endParaRPr kumimoji="1" lang="ja-JP" altLang="en-US" sz="1000" dirty="0"/>
                    </a:p>
                  </a:txBody>
                  <a:tcPr marL="36000" marR="36000" marT="18000" marB="18000"/>
                </a:tc>
                <a:extLst>
                  <a:ext uri="{0D108BD9-81ED-4DB2-BD59-A6C34878D82A}">
                    <a16:rowId xmlns:a16="http://schemas.microsoft.com/office/drawing/2014/main" val="2994816012"/>
                  </a:ext>
                </a:extLst>
              </a:tr>
              <a:tr h="191931">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gridSpan="2">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男</a:t>
                      </a:r>
                    </a:p>
                  </a:txBody>
                  <a:tcPr marL="36000" marR="36000" marT="18000" marB="18000"/>
                </a:tc>
                <a:tc h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gridSpan="3">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三女</a:t>
                      </a:r>
                    </a:p>
                  </a:txBody>
                  <a:tcPr marL="36000" marR="36000" marT="18000" marB="18000"/>
                </a:tc>
                <a:tc hMerge="1">
                  <a:txBody>
                    <a:bodyPr/>
                    <a:lstStyle/>
                    <a:p>
                      <a:endParaRPr kumimoji="1" lang="ja-JP" altLang="en-US"/>
                    </a:p>
                  </a:txBody>
                  <a:tcPr/>
                </a:tc>
                <a:tc h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gridSpan="2"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nchor="ctr"/>
                </a:tc>
                <a:tc hMerge="1" vMerge="1">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長男</a:t>
                      </a:r>
                    </a:p>
                  </a:txBody>
                  <a:tcPr marL="36000" marR="36000" marT="18000" marB="18000" anchor="ctr"/>
                </a:tc>
                <a:tc gridSpan="2">
                  <a:txBody>
                    <a:bodyPr/>
                    <a:lstStyle/>
                    <a:p>
                      <a:r>
                        <a:rPr kumimoji="1" lang="ja-JP" altLang="en-US" sz="1000" dirty="0">
                          <a:latin typeface="UD デジタル 教科書体 N-R" panose="02020400000000000000" pitchFamily="17" charset="-128"/>
                          <a:ea typeface="UD デジタル 教科書体 N-R" panose="02020400000000000000" pitchFamily="17" charset="-128"/>
                        </a:rPr>
                        <a:t>長男</a:t>
                      </a:r>
                      <a:endParaRPr kumimoji="1" lang="ja-JP" altLang="en-US" dirty="0"/>
                    </a:p>
                  </a:txBody>
                  <a:tcPr marL="36000" marR="36000" marT="18000" marB="18000" anchor="ctr"/>
                </a:tc>
                <a:tc hMerge="1">
                  <a:txBody>
                    <a:bodyPr/>
                    <a:lstStyle/>
                    <a:p>
                      <a:pPr algn="ctr"/>
                      <a:r>
                        <a:rPr kumimoji="1" lang="ja-JP" altLang="en-US" sz="1000" dirty="0">
                          <a:latin typeface="UD デジタル 教科書体 N-R" panose="02020400000000000000" pitchFamily="17" charset="-128"/>
                          <a:ea typeface="UD デジタル 教科書体 N-R" panose="02020400000000000000" pitchFamily="17" charset="-128"/>
                        </a:rPr>
                        <a:t>父</a:t>
                      </a:r>
                    </a:p>
                  </a:txBody>
                  <a:tcPr marL="36000" marR="36000" marT="18000" marB="18000" anchor="ctr"/>
                </a:tc>
                <a:tc v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extLst>
                  <a:ext uri="{0D108BD9-81ED-4DB2-BD59-A6C34878D82A}">
                    <a16:rowId xmlns:a16="http://schemas.microsoft.com/office/drawing/2014/main" val="858832543"/>
                  </a:ext>
                </a:extLst>
              </a:tr>
            </a:tbl>
          </a:graphicData>
        </a:graphic>
      </p:graphicFrame>
      <p:sp>
        <p:nvSpPr>
          <p:cNvPr id="3" name="テキスト ボックス 2">
            <a:extLst>
              <a:ext uri="{FF2B5EF4-FFF2-40B4-BE49-F238E27FC236}">
                <a16:creationId xmlns:a16="http://schemas.microsoft.com/office/drawing/2014/main" id="{CABEC253-B3E8-9900-8AFA-FACCAD97A74E}"/>
              </a:ext>
            </a:extLst>
          </p:cNvPr>
          <p:cNvSpPr txBox="1"/>
          <p:nvPr/>
        </p:nvSpPr>
        <p:spPr>
          <a:xfrm>
            <a:off x="152400" y="168442"/>
            <a:ext cx="4170947" cy="369332"/>
          </a:xfrm>
          <a:prstGeom prst="rect">
            <a:avLst/>
          </a:prstGeom>
          <a:noFill/>
        </p:spPr>
        <p:txBody>
          <a:bodyPr wrap="square" rtlCol="0">
            <a:spAutoFit/>
          </a:bodyPr>
          <a:lstStyle/>
          <a:p>
            <a:r>
              <a:rPr kumimoji="1" lang="en-US" altLang="ja-JP" dirty="0"/>
              <a:t>《</a:t>
            </a:r>
            <a:r>
              <a:rPr kumimoji="1" lang="ja-JP" altLang="en-US" dirty="0"/>
              <a:t>戸主である父が庶子出生届入籍</a:t>
            </a:r>
            <a:r>
              <a:rPr kumimoji="1" lang="en-US" altLang="ja-JP" dirty="0"/>
              <a:t>》</a:t>
            </a:r>
            <a:endParaRPr kumimoji="1" lang="ja-JP" altLang="en-US" dirty="0"/>
          </a:p>
        </p:txBody>
      </p:sp>
      <p:sp>
        <p:nvSpPr>
          <p:cNvPr id="4" name="テキスト ボックス 3">
            <a:extLst>
              <a:ext uri="{FF2B5EF4-FFF2-40B4-BE49-F238E27FC236}">
                <a16:creationId xmlns:a16="http://schemas.microsoft.com/office/drawing/2014/main" id="{10E8CF66-6785-84A8-E3FA-EDE846B5F2E3}"/>
              </a:ext>
            </a:extLst>
          </p:cNvPr>
          <p:cNvSpPr txBox="1"/>
          <p:nvPr/>
        </p:nvSpPr>
        <p:spPr>
          <a:xfrm>
            <a:off x="4154905" y="304800"/>
            <a:ext cx="5598695" cy="6001643"/>
          </a:xfrm>
          <a:prstGeom prst="rect">
            <a:avLst/>
          </a:prstGeom>
          <a:noFill/>
        </p:spPr>
        <p:txBody>
          <a:bodyPr wrap="square" rtlCol="0">
            <a:spAutoFit/>
          </a:bodyPr>
          <a:lstStyle/>
          <a:p>
            <a:r>
              <a:rPr kumimoji="1" lang="ja-JP" altLang="en-US" sz="2200" dirty="0">
                <a:latin typeface="UD デジタル 教科書体 N-R" panose="02020400000000000000" pitchFamily="17" charset="-128"/>
                <a:ea typeface="UD デジタル 教科書体 N-R" panose="02020400000000000000" pitchFamily="17" charset="-128"/>
              </a:rPr>
              <a:t>　戸主である父が庶子出生届出を行い、認知した子を自己の戸籍に入れた場合、被認知者の身分事項欄には、認知届出をされた旨の記載はされず、出生届出の記載がされるままです。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一見しただけでは非嫡出子であることや</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認知をされたことはわかりません。</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父母欄の母の欄が戸主の妻の名前と異なることや、続柄が男あるいは女と記載されていることから、被嫡出子であることが解ります、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庶子出生届出には、認知届の効力が認められので、戸主からの出生届出がある以上</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父に認知をされたことになります。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＊旧民法では、非嫡出子のうち、父の認知を受けた者を「庶子（しょし）」、父の認知のない子を「私生子（しせいし）」と称しました。</a:t>
            </a:r>
          </a:p>
        </p:txBody>
      </p:sp>
      <p:pic>
        <p:nvPicPr>
          <p:cNvPr id="5" name="録音したサウンド">
            <a:hlinkClick r:id="" action="ppaction://media"/>
            <a:extLst>
              <a:ext uri="{FF2B5EF4-FFF2-40B4-BE49-F238E27FC236}">
                <a16:creationId xmlns:a16="http://schemas.microsoft.com/office/drawing/2014/main" id="{5383CB28-E283-35DC-04F4-35C83436A9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25956" y="158673"/>
            <a:ext cx="487363" cy="487363"/>
          </a:xfrm>
          <a:prstGeom prst="rect">
            <a:avLst/>
          </a:prstGeom>
        </p:spPr>
      </p:pic>
      <p:sp>
        <p:nvSpPr>
          <p:cNvPr id="6" name="正方形/長方形 5">
            <a:extLst>
              <a:ext uri="{FF2B5EF4-FFF2-40B4-BE49-F238E27FC236}">
                <a16:creationId xmlns:a16="http://schemas.microsoft.com/office/drawing/2014/main" id="{E1F5E3F8-F25F-EBE4-5852-7C0F1528A986}"/>
              </a:ext>
            </a:extLst>
          </p:cNvPr>
          <p:cNvSpPr/>
          <p:nvPr/>
        </p:nvSpPr>
        <p:spPr>
          <a:xfrm>
            <a:off x="278977" y="647160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2088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4E9EFD-3AC7-4BBE-4CC3-28B5E9E2238C}"/>
              </a:ext>
            </a:extLst>
          </p:cNvPr>
          <p:cNvSpPr txBox="1"/>
          <p:nvPr/>
        </p:nvSpPr>
        <p:spPr>
          <a:xfrm>
            <a:off x="4822657" y="802581"/>
            <a:ext cx="5036220" cy="5509200"/>
          </a:xfrm>
          <a:prstGeom prst="rect">
            <a:avLst/>
          </a:prstGeom>
          <a:noFill/>
        </p:spPr>
        <p:txBody>
          <a:bodyPr wrap="square">
            <a:spAutoFit/>
          </a:bodyPr>
          <a:lstStyle/>
          <a:p>
            <a:pPr algn="l" fontAlgn="base"/>
            <a:r>
              <a:rPr lang="ja-JP" altLang="en-US" sz="2200" b="0" i="0" dirty="0">
                <a:solidFill>
                  <a:srgbClr val="333333"/>
                </a:solidFill>
                <a:effectLst/>
                <a:latin typeface="UD デジタル 教科書体 N-R" panose="02020400000000000000" pitchFamily="17" charset="-128"/>
                <a:ea typeface="UD デジタル 教科書体 N-R" panose="02020400000000000000" pitchFamily="17" charset="-128"/>
              </a:rPr>
              <a:t>　相続人の子に嫡出子と嫡出子でない子が混在する場合、嫡出子を示すときは、その両親の関係を表す線は二本線とし、嫡出子でない子を示すときは一本線する。</a:t>
            </a:r>
            <a:endParaRPr lang="en-US" altLang="ja-JP" sz="22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200" b="0" i="0" dirty="0">
                <a:solidFill>
                  <a:srgbClr val="333333"/>
                </a:solidFill>
                <a:effectLst/>
                <a:latin typeface="UD デジタル 教科書体 N-R" panose="02020400000000000000" pitchFamily="17" charset="-128"/>
                <a:ea typeface="UD デジタル 教科書体 N-R" panose="02020400000000000000" pitchFamily="17" charset="-128"/>
              </a:rPr>
              <a:t>非嫡出子であって戸籍の記載が「男」「女」の場合、「子」は受理されますが、「長男」「長女」などは書き直しになります。</a:t>
            </a:r>
          </a:p>
          <a:p>
            <a:pPr algn="l" fontAlgn="base"/>
            <a:r>
              <a:rPr lang="ja-JP" altLang="en-US" sz="2200" b="0" i="0" dirty="0">
                <a:solidFill>
                  <a:srgbClr val="333333"/>
                </a:solidFill>
                <a:effectLst/>
                <a:latin typeface="UD デジタル 教科書体 N-R" panose="02020400000000000000" pitchFamily="17" charset="-128"/>
                <a:ea typeface="UD デジタル 教科書体 N-R" panose="02020400000000000000" pitchFamily="17" charset="-128"/>
              </a:rPr>
              <a:t>戸籍どおりであれば「男」「女」ですが、「子」は受理されます。</a:t>
            </a:r>
          </a:p>
          <a:p>
            <a:pPr algn="l" fontAlgn="base"/>
            <a:r>
              <a:rPr lang="ja-JP" altLang="en-US" sz="2200" b="0" i="0" dirty="0">
                <a:solidFill>
                  <a:srgbClr val="333333"/>
                </a:solidFill>
                <a:effectLst/>
                <a:latin typeface="UD デジタル 教科書体 N-R" panose="02020400000000000000" pitchFamily="17" charset="-128"/>
                <a:ea typeface="UD デジタル 教科書体 N-R" panose="02020400000000000000" pitchFamily="17" charset="-128"/>
              </a:rPr>
              <a:t>「嫡出子」「非嫡出子」の併記は認められます。</a:t>
            </a:r>
            <a:endParaRPr lang="en-US" altLang="ja-JP" sz="22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200" dirty="0">
                <a:solidFill>
                  <a:srgbClr val="333333"/>
                </a:solidFill>
                <a:latin typeface="UD デジタル 教科書体 N-R" panose="02020400000000000000" pitchFamily="17" charset="-128"/>
                <a:ea typeface="UD デジタル 教科書体 N-R" panose="02020400000000000000" pitchFamily="17" charset="-128"/>
              </a:rPr>
              <a:t>　また、相続人でない非嫡出子の母親は氏名などの記載はせず、例えば性別のみとする。</a:t>
            </a:r>
            <a:endParaRPr lang="ja-JP" altLang="en-US" sz="2200" b="0" i="0" dirty="0">
              <a:solidFill>
                <a:srgbClr val="333333"/>
              </a:solidFill>
              <a:effectLst/>
              <a:latin typeface="UD デジタル 教科書体 N-R" panose="02020400000000000000" pitchFamily="17" charset="-128"/>
              <a:ea typeface="UD デジタル 教科書体 N-R" panose="02020400000000000000" pitchFamily="17" charset="-128"/>
            </a:endParaRPr>
          </a:p>
        </p:txBody>
      </p:sp>
      <p:sp>
        <p:nvSpPr>
          <p:cNvPr id="4" name="テキスト ボックス 3">
            <a:extLst>
              <a:ext uri="{FF2B5EF4-FFF2-40B4-BE49-F238E27FC236}">
                <a16:creationId xmlns:a16="http://schemas.microsoft.com/office/drawing/2014/main" id="{9587A787-9239-B736-57D0-22C5C2311BE7}"/>
              </a:ext>
            </a:extLst>
          </p:cNvPr>
          <p:cNvSpPr txBox="1"/>
          <p:nvPr/>
        </p:nvSpPr>
        <p:spPr>
          <a:xfrm>
            <a:off x="60158" y="192506"/>
            <a:ext cx="9785684"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２．法定相続情報（戸籍に被嫡出子が記載されている場合）</a:t>
            </a:r>
          </a:p>
        </p:txBody>
      </p:sp>
      <p:sp>
        <p:nvSpPr>
          <p:cNvPr id="6" name="正方形/長方形 5">
            <a:extLst>
              <a:ext uri="{FF2B5EF4-FFF2-40B4-BE49-F238E27FC236}">
                <a16:creationId xmlns:a16="http://schemas.microsoft.com/office/drawing/2014/main" id="{FB682705-A64C-52A7-054A-858AEDC5888A}"/>
              </a:ext>
            </a:extLst>
          </p:cNvPr>
          <p:cNvSpPr/>
          <p:nvPr/>
        </p:nvSpPr>
        <p:spPr>
          <a:xfrm>
            <a:off x="222589" y="757989"/>
            <a:ext cx="4477749" cy="54984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nchorCtr="0"/>
          <a:lstStyle/>
          <a:p>
            <a:pPr algn="ctr"/>
            <a:r>
              <a:rPr kumimoji="1" lang="ja-JP" altLang="en-US" sz="1600" dirty="0">
                <a:solidFill>
                  <a:schemeClr val="tx1"/>
                </a:solidFill>
              </a:rPr>
              <a:t>被相続人　法務二郎　法定相続情報</a:t>
            </a:r>
          </a:p>
        </p:txBody>
      </p:sp>
      <p:sp>
        <p:nvSpPr>
          <p:cNvPr id="7" name="テキスト ボックス 6">
            <a:extLst>
              <a:ext uri="{FF2B5EF4-FFF2-40B4-BE49-F238E27FC236}">
                <a16:creationId xmlns:a16="http://schemas.microsoft.com/office/drawing/2014/main" id="{D56A555B-133F-CF37-F433-16AC0FCD4331}"/>
              </a:ext>
            </a:extLst>
          </p:cNvPr>
          <p:cNvSpPr txBox="1"/>
          <p:nvPr/>
        </p:nvSpPr>
        <p:spPr>
          <a:xfrm>
            <a:off x="368971" y="1371601"/>
            <a:ext cx="2219828" cy="3893374"/>
          </a:xfrm>
          <a:prstGeom prst="rect">
            <a:avLst/>
          </a:prstGeom>
          <a:noFill/>
        </p:spPr>
        <p:txBody>
          <a:bodyPr wrap="square" rtlCol="0">
            <a:spAutoFit/>
          </a:bodyPr>
          <a:lstStyle/>
          <a:p>
            <a:r>
              <a:rPr kumimoji="1" lang="ja-JP" altLang="en-US" sz="1300" dirty="0"/>
              <a:t>住所　〇県〇市〇町〇番地</a:t>
            </a:r>
            <a:endParaRPr kumimoji="1" lang="en-US" altLang="ja-JP" sz="1300" dirty="0"/>
          </a:p>
          <a:p>
            <a:r>
              <a:rPr kumimoji="1" lang="ja-JP" altLang="en-US" sz="1300" dirty="0"/>
              <a:t>出生　大正〇年〇月〇日</a:t>
            </a:r>
            <a:endParaRPr kumimoji="1" lang="en-US" altLang="ja-JP" sz="1300" dirty="0"/>
          </a:p>
          <a:p>
            <a:r>
              <a:rPr kumimoji="1" lang="ja-JP" altLang="en-US" sz="1300" dirty="0"/>
              <a:t>（妻）</a:t>
            </a:r>
            <a:endParaRPr kumimoji="1" lang="en-US" altLang="ja-JP" sz="1300" dirty="0"/>
          </a:p>
          <a:p>
            <a:r>
              <a:rPr kumimoji="1" lang="ja-JP" altLang="en-US" sz="1300" dirty="0"/>
              <a:t>法務きく</a:t>
            </a:r>
            <a:endParaRPr kumimoji="1" lang="en-US" altLang="ja-JP" sz="1300" dirty="0"/>
          </a:p>
          <a:p>
            <a:endParaRPr kumimoji="1" lang="en-US" altLang="ja-JP" sz="1300" dirty="0"/>
          </a:p>
          <a:p>
            <a:endParaRPr kumimoji="1" lang="en-US" altLang="ja-JP" sz="1300" dirty="0"/>
          </a:p>
          <a:p>
            <a:endParaRPr kumimoji="1" lang="en-US" altLang="ja-JP" sz="1300" dirty="0"/>
          </a:p>
          <a:p>
            <a:endParaRPr kumimoji="1" lang="en-US" altLang="ja-JP" sz="1300" dirty="0"/>
          </a:p>
          <a:p>
            <a:r>
              <a:rPr kumimoji="1" lang="ja-JP" altLang="en-US" sz="1300" dirty="0"/>
              <a:t>最後住所</a:t>
            </a:r>
            <a:endParaRPr kumimoji="1" lang="en-US" altLang="ja-JP" sz="1300" dirty="0"/>
          </a:p>
          <a:p>
            <a:r>
              <a:rPr kumimoji="1" lang="ja-JP" altLang="en-US" sz="1300" dirty="0"/>
              <a:t>〇県〇市〇町〇番地</a:t>
            </a:r>
            <a:endParaRPr kumimoji="1" lang="en-US" altLang="ja-JP" sz="1300" dirty="0"/>
          </a:p>
          <a:p>
            <a:r>
              <a:rPr kumimoji="1" lang="ja-JP" altLang="en-US" sz="1300" dirty="0"/>
              <a:t>最後の本籍</a:t>
            </a:r>
            <a:endParaRPr kumimoji="1" lang="en-US" altLang="ja-JP" sz="1300" dirty="0"/>
          </a:p>
          <a:p>
            <a:r>
              <a:rPr kumimoji="1" lang="ja-JP" altLang="en-US" sz="1300" dirty="0"/>
              <a:t>〇県〇市〇町〇番地</a:t>
            </a:r>
            <a:endParaRPr kumimoji="1" lang="en-US" altLang="ja-JP" sz="1300" dirty="0"/>
          </a:p>
          <a:p>
            <a:r>
              <a:rPr kumimoji="1" lang="ja-JP" altLang="en-US" sz="1300" dirty="0"/>
              <a:t>出生  大正〇年〇月〇日</a:t>
            </a:r>
            <a:endParaRPr kumimoji="1" lang="en-US" altLang="ja-JP" sz="1300" dirty="0"/>
          </a:p>
          <a:p>
            <a:r>
              <a:rPr kumimoji="1" lang="ja-JP" altLang="en-US" sz="1300" dirty="0"/>
              <a:t>死亡　昭和〇年〇月〇日</a:t>
            </a:r>
            <a:endParaRPr kumimoji="1" lang="en-US" altLang="ja-JP" sz="1300" dirty="0"/>
          </a:p>
          <a:p>
            <a:r>
              <a:rPr kumimoji="1" lang="ja-JP" altLang="en-US" sz="1300" dirty="0"/>
              <a:t>（被相続人）</a:t>
            </a:r>
            <a:endParaRPr kumimoji="1" lang="en-US" altLang="ja-JP" sz="1300" dirty="0"/>
          </a:p>
          <a:p>
            <a:endParaRPr kumimoji="1" lang="en-US" altLang="ja-JP" sz="1300" dirty="0"/>
          </a:p>
          <a:p>
            <a:endParaRPr kumimoji="1" lang="en-US" altLang="ja-JP" sz="1300" dirty="0"/>
          </a:p>
          <a:p>
            <a:endParaRPr kumimoji="1" lang="en-US" altLang="ja-JP" sz="1300" dirty="0"/>
          </a:p>
          <a:p>
            <a:r>
              <a:rPr kumimoji="1" lang="ja-JP" altLang="en-US" sz="1300" dirty="0"/>
              <a:t>（女）</a:t>
            </a:r>
          </a:p>
        </p:txBody>
      </p:sp>
      <p:cxnSp>
        <p:nvCxnSpPr>
          <p:cNvPr id="9" name="直線コネクタ 8">
            <a:extLst>
              <a:ext uri="{FF2B5EF4-FFF2-40B4-BE49-F238E27FC236}">
                <a16:creationId xmlns:a16="http://schemas.microsoft.com/office/drawing/2014/main" id="{0CBF9201-4FBB-DF15-9286-233BBAD5FA87}"/>
              </a:ext>
            </a:extLst>
          </p:cNvPr>
          <p:cNvCxnSpPr/>
          <p:nvPr/>
        </p:nvCxnSpPr>
        <p:spPr>
          <a:xfrm>
            <a:off x="762001" y="2205791"/>
            <a:ext cx="0" cy="7940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B92C5078-979B-9752-3717-483583173142}"/>
              </a:ext>
            </a:extLst>
          </p:cNvPr>
          <p:cNvCxnSpPr/>
          <p:nvPr/>
        </p:nvCxnSpPr>
        <p:spPr>
          <a:xfrm>
            <a:off x="721897" y="2213813"/>
            <a:ext cx="0" cy="7940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3E066994-61B5-A843-DF5E-920ACE8DA7C7}"/>
              </a:ext>
            </a:extLst>
          </p:cNvPr>
          <p:cNvCxnSpPr>
            <a:cxnSpLocks/>
          </p:cNvCxnSpPr>
          <p:nvPr/>
        </p:nvCxnSpPr>
        <p:spPr>
          <a:xfrm>
            <a:off x="762001" y="2590801"/>
            <a:ext cx="1556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F433595F-43F8-88E5-1AF9-F588A66202F2}"/>
              </a:ext>
            </a:extLst>
          </p:cNvPr>
          <p:cNvCxnSpPr>
            <a:cxnSpLocks/>
          </p:cNvCxnSpPr>
          <p:nvPr/>
        </p:nvCxnSpPr>
        <p:spPr>
          <a:xfrm>
            <a:off x="2302048" y="2081464"/>
            <a:ext cx="0" cy="1588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DE55C100-B37B-7E28-3664-00AE66F167DA}"/>
              </a:ext>
            </a:extLst>
          </p:cNvPr>
          <p:cNvSpPr txBox="1"/>
          <p:nvPr/>
        </p:nvSpPr>
        <p:spPr>
          <a:xfrm>
            <a:off x="2558720" y="1339518"/>
            <a:ext cx="2141618" cy="4293483"/>
          </a:xfrm>
          <a:prstGeom prst="rect">
            <a:avLst/>
          </a:prstGeom>
          <a:noFill/>
        </p:spPr>
        <p:txBody>
          <a:bodyPr wrap="square" rtlCol="0">
            <a:spAutoFit/>
          </a:bodyPr>
          <a:lstStyle/>
          <a:p>
            <a:r>
              <a:rPr kumimoji="1" lang="ja-JP" altLang="en-US" sz="1300" dirty="0"/>
              <a:t>住所　〇県〇市〇町〇番地</a:t>
            </a:r>
            <a:endParaRPr kumimoji="1" lang="en-US" altLang="ja-JP" sz="1300" dirty="0"/>
          </a:p>
          <a:p>
            <a:r>
              <a:rPr kumimoji="1" lang="ja-JP" altLang="en-US" sz="1300" dirty="0"/>
              <a:t>出生　昭和〇年〇月〇日</a:t>
            </a:r>
            <a:endParaRPr kumimoji="1" lang="en-US" altLang="ja-JP" sz="1300" dirty="0"/>
          </a:p>
          <a:p>
            <a:r>
              <a:rPr kumimoji="1" lang="ja-JP" altLang="en-US" sz="1300" dirty="0"/>
              <a:t>（長男）</a:t>
            </a:r>
            <a:endParaRPr kumimoji="1" lang="en-US" altLang="ja-JP" sz="1300" dirty="0"/>
          </a:p>
          <a:p>
            <a:r>
              <a:rPr kumimoji="1" lang="ja-JP" altLang="en-US" sz="1300" dirty="0"/>
              <a:t>法務健二　　　（申出人）</a:t>
            </a:r>
            <a:endParaRPr kumimoji="1" lang="en-US" altLang="ja-JP" sz="1300" dirty="0"/>
          </a:p>
          <a:p>
            <a:endParaRPr kumimoji="1" lang="en-US" altLang="ja-JP" sz="1300" dirty="0"/>
          </a:p>
          <a:p>
            <a:endParaRPr kumimoji="1" lang="en-US" altLang="ja-JP" sz="1300" dirty="0"/>
          </a:p>
          <a:p>
            <a:endParaRPr kumimoji="1" lang="en-US" altLang="ja-JP" sz="1300" dirty="0"/>
          </a:p>
          <a:p>
            <a:endParaRPr kumimoji="1" lang="en-US" altLang="ja-JP" sz="1300" dirty="0"/>
          </a:p>
          <a:p>
            <a:r>
              <a:rPr kumimoji="1" lang="ja-JP" altLang="en-US" sz="1300" dirty="0"/>
              <a:t>住所　〇県〇市〇町〇番地</a:t>
            </a:r>
            <a:endParaRPr kumimoji="1" lang="en-US" altLang="ja-JP" sz="1300" dirty="0"/>
          </a:p>
          <a:p>
            <a:r>
              <a:rPr kumimoji="1" lang="ja-JP" altLang="en-US" sz="1300" dirty="0"/>
              <a:t>出生　昭和〇年〇月〇日</a:t>
            </a:r>
            <a:endParaRPr kumimoji="1" lang="en-US" altLang="ja-JP" sz="1300" dirty="0"/>
          </a:p>
          <a:p>
            <a:r>
              <a:rPr kumimoji="1" lang="ja-JP" altLang="en-US" sz="1300" dirty="0"/>
              <a:t>（長女）</a:t>
            </a:r>
            <a:endParaRPr kumimoji="1" lang="en-US" altLang="ja-JP" sz="1300" dirty="0"/>
          </a:p>
          <a:p>
            <a:r>
              <a:rPr kumimoji="1" lang="ja-JP" altLang="en-US" sz="1300" dirty="0"/>
              <a:t>法務孝子</a:t>
            </a:r>
            <a:endParaRPr kumimoji="1" lang="en-US" altLang="ja-JP" sz="1300" dirty="0"/>
          </a:p>
          <a:p>
            <a:endParaRPr kumimoji="1" lang="en-US" altLang="ja-JP" sz="1300" dirty="0"/>
          </a:p>
          <a:p>
            <a:endParaRPr kumimoji="1" lang="en-US" altLang="ja-JP" sz="1300" dirty="0"/>
          </a:p>
          <a:p>
            <a:r>
              <a:rPr kumimoji="1" lang="ja-JP" altLang="en-US" sz="1300" dirty="0"/>
              <a:t>住所　〇県〇市〇町〇番地</a:t>
            </a:r>
            <a:endParaRPr kumimoji="1" lang="en-US" altLang="ja-JP" sz="1300" dirty="0"/>
          </a:p>
          <a:p>
            <a:r>
              <a:rPr kumimoji="1" lang="ja-JP" altLang="en-US" sz="1300" dirty="0"/>
              <a:t>出生　昭和〇年〇月〇日</a:t>
            </a:r>
            <a:endParaRPr kumimoji="1" lang="en-US" altLang="ja-JP" sz="1300" dirty="0"/>
          </a:p>
          <a:p>
            <a:r>
              <a:rPr kumimoji="1" lang="ja-JP" altLang="en-US" sz="1300" dirty="0"/>
              <a:t>（男）</a:t>
            </a:r>
            <a:endParaRPr kumimoji="1" lang="en-US" altLang="ja-JP" sz="1300" dirty="0"/>
          </a:p>
          <a:p>
            <a:r>
              <a:rPr kumimoji="1" lang="ja-JP" altLang="en-US" sz="1300" dirty="0"/>
              <a:t>法務和夫</a:t>
            </a:r>
            <a:endParaRPr kumimoji="1" lang="en-US" altLang="ja-JP" sz="1300" dirty="0"/>
          </a:p>
          <a:p>
            <a:endParaRPr kumimoji="1" lang="en-US" altLang="ja-JP" sz="1300" dirty="0"/>
          </a:p>
          <a:p>
            <a:r>
              <a:rPr kumimoji="1" lang="ja-JP" altLang="en-US" sz="1300" dirty="0"/>
              <a:t>以下余白</a:t>
            </a:r>
            <a:endParaRPr kumimoji="1" lang="en-US" altLang="ja-JP" sz="1300" dirty="0"/>
          </a:p>
          <a:p>
            <a:endParaRPr kumimoji="1" lang="en-US" altLang="ja-JP" sz="1300" dirty="0"/>
          </a:p>
        </p:txBody>
      </p:sp>
      <p:cxnSp>
        <p:nvCxnSpPr>
          <p:cNvPr id="20" name="直線コネクタ 19">
            <a:extLst>
              <a:ext uri="{FF2B5EF4-FFF2-40B4-BE49-F238E27FC236}">
                <a16:creationId xmlns:a16="http://schemas.microsoft.com/office/drawing/2014/main" id="{F57ECB87-C166-826F-17DA-F03C54A3493A}"/>
              </a:ext>
            </a:extLst>
          </p:cNvPr>
          <p:cNvCxnSpPr/>
          <p:nvPr/>
        </p:nvCxnSpPr>
        <p:spPr>
          <a:xfrm>
            <a:off x="2310481" y="2081464"/>
            <a:ext cx="2727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957AA6AD-07F4-3F17-BA0D-8EDB69A71201}"/>
              </a:ext>
            </a:extLst>
          </p:cNvPr>
          <p:cNvCxnSpPr/>
          <p:nvPr/>
        </p:nvCxnSpPr>
        <p:spPr>
          <a:xfrm>
            <a:off x="2294853" y="3669629"/>
            <a:ext cx="2727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E4D0EF83-10A7-DFAC-7958-56D086F6E6AD}"/>
              </a:ext>
            </a:extLst>
          </p:cNvPr>
          <p:cNvCxnSpPr/>
          <p:nvPr/>
        </p:nvCxnSpPr>
        <p:spPr>
          <a:xfrm>
            <a:off x="665748" y="4418460"/>
            <a:ext cx="0" cy="5866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EAF4B178-970A-6C03-0776-07090086BD34}"/>
              </a:ext>
            </a:extLst>
          </p:cNvPr>
          <p:cNvCxnSpPr>
            <a:cxnSpLocks/>
          </p:cNvCxnSpPr>
          <p:nvPr/>
        </p:nvCxnSpPr>
        <p:spPr>
          <a:xfrm>
            <a:off x="654544" y="4868768"/>
            <a:ext cx="18007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正方形/長方形 33">
            <a:extLst>
              <a:ext uri="{FF2B5EF4-FFF2-40B4-BE49-F238E27FC236}">
                <a16:creationId xmlns:a16="http://schemas.microsoft.com/office/drawing/2014/main" id="{7B9A2A0C-3CC1-6B86-2E84-B687CA4336C0}"/>
              </a:ext>
            </a:extLst>
          </p:cNvPr>
          <p:cNvSpPr/>
          <p:nvPr/>
        </p:nvSpPr>
        <p:spPr>
          <a:xfrm>
            <a:off x="1989228" y="5422273"/>
            <a:ext cx="2488528" cy="7642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200" dirty="0">
                <a:solidFill>
                  <a:schemeClr val="tx1"/>
                </a:solidFill>
                <a:latin typeface="UD デジタル 教科書体 N-R" panose="02020400000000000000" pitchFamily="17" charset="-128"/>
                <a:ea typeface="UD デジタル 教科書体 N-R" panose="02020400000000000000" pitchFamily="17" charset="-128"/>
              </a:rPr>
              <a:t>作成日　令和〇年〇月〇日</a:t>
            </a:r>
            <a:endParaRPr kumimoji="1" lang="en-US" altLang="ja-JP" sz="1200"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200" dirty="0">
                <a:solidFill>
                  <a:schemeClr val="tx1"/>
                </a:solidFill>
                <a:latin typeface="UD デジタル 教科書体 N-R" panose="02020400000000000000" pitchFamily="17" charset="-128"/>
                <a:ea typeface="UD デジタル 教科書体 N-R" panose="02020400000000000000" pitchFamily="17" charset="-128"/>
              </a:rPr>
              <a:t>作成者　住所　　〇県〇市〇町〇</a:t>
            </a:r>
            <a:endParaRPr kumimoji="1" lang="en-US" altLang="ja-JP" sz="1200"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200" dirty="0">
                <a:solidFill>
                  <a:schemeClr val="tx1"/>
                </a:solidFill>
                <a:latin typeface="UD デジタル 教科書体 N-R" panose="02020400000000000000" pitchFamily="17" charset="-128"/>
                <a:ea typeface="UD デジタル 教科書体 N-R" panose="02020400000000000000" pitchFamily="17" charset="-128"/>
              </a:rPr>
              <a:t>　　　　氏名　　〇〇　〇〇</a:t>
            </a:r>
          </a:p>
        </p:txBody>
      </p:sp>
      <p:pic>
        <p:nvPicPr>
          <p:cNvPr id="2" name="録音したサウンド">
            <a:hlinkClick r:id="" action="ppaction://media"/>
            <a:extLst>
              <a:ext uri="{FF2B5EF4-FFF2-40B4-BE49-F238E27FC236}">
                <a16:creationId xmlns:a16="http://schemas.microsoft.com/office/drawing/2014/main" id="{E76F7117-6BF4-4F73-35C2-A6F18A4C87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53092" y="715726"/>
            <a:ext cx="487363" cy="487363"/>
          </a:xfrm>
          <a:prstGeom prst="rect">
            <a:avLst/>
          </a:prstGeom>
        </p:spPr>
      </p:pic>
      <p:sp>
        <p:nvSpPr>
          <p:cNvPr id="5" name="正方形/長方形 4">
            <a:extLst>
              <a:ext uri="{FF2B5EF4-FFF2-40B4-BE49-F238E27FC236}">
                <a16:creationId xmlns:a16="http://schemas.microsoft.com/office/drawing/2014/main" id="{4887DC4A-81CB-FA91-38C8-4D236C5C69CD}"/>
              </a:ext>
            </a:extLst>
          </p:cNvPr>
          <p:cNvSpPr/>
          <p:nvPr/>
        </p:nvSpPr>
        <p:spPr>
          <a:xfrm>
            <a:off x="278977" y="647160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97237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7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575DCB9-17BC-C04E-B3B6-C57BDBA64651}"/>
              </a:ext>
            </a:extLst>
          </p:cNvPr>
          <p:cNvSpPr txBox="1"/>
          <p:nvPr/>
        </p:nvSpPr>
        <p:spPr>
          <a:xfrm>
            <a:off x="381663" y="262393"/>
            <a:ext cx="9422295" cy="5324535"/>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１．非嫡出子を認知した場合の戸籍の標記について</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）非嫡出子とは</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非嫡出子とは、婚姻関係のない男女間に生まれた子供のこと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をいいます。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婚姻関係にある男女間の子を嫡出子いいます。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非嫡出子と嫡出子とは、取扱いが異なり「父親との法的な親</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子関係がないために、そのままでは父親の相続関権がない」と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いうことになります。父親との法的な関係を生じさせるために</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は、父親に自分の子であると認めてもらう必要がありますが、</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このことを「認知」といいます。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旧法では、非嫡出子のうち、父の認知を受けた者を「庶子</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（しょし）」父の認知のない子を「私生子（しせいし）と称</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しました。</a:t>
            </a:r>
          </a:p>
        </p:txBody>
      </p:sp>
      <p:pic>
        <p:nvPicPr>
          <p:cNvPr id="3" name="録音したサウンド">
            <a:hlinkClick r:id="" action="ppaction://media"/>
            <a:extLst>
              <a:ext uri="{FF2B5EF4-FFF2-40B4-BE49-F238E27FC236}">
                <a16:creationId xmlns:a16="http://schemas.microsoft.com/office/drawing/2014/main" id="{D0B3B555-3F4F-365E-3C22-B98B8D25D2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92771" y="558555"/>
            <a:ext cx="487363" cy="487363"/>
          </a:xfrm>
          <a:prstGeom prst="rect">
            <a:avLst/>
          </a:prstGeom>
        </p:spPr>
      </p:pic>
      <p:sp>
        <p:nvSpPr>
          <p:cNvPr id="4" name="正方形/長方形 3">
            <a:extLst>
              <a:ext uri="{FF2B5EF4-FFF2-40B4-BE49-F238E27FC236}">
                <a16:creationId xmlns:a16="http://schemas.microsoft.com/office/drawing/2014/main" id="{FF1656C9-FA17-7F6E-EC0A-D0589F7E902A}"/>
              </a:ext>
            </a:extLst>
          </p:cNvPr>
          <p:cNvSpPr/>
          <p:nvPr/>
        </p:nvSpPr>
        <p:spPr>
          <a:xfrm>
            <a:off x="278977" y="647160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47308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DDE50B2-CB8E-84A4-44F6-F25CBC828BCF}"/>
              </a:ext>
            </a:extLst>
          </p:cNvPr>
          <p:cNvSpPr txBox="1"/>
          <p:nvPr/>
        </p:nvSpPr>
        <p:spPr>
          <a:xfrm>
            <a:off x="561474" y="216568"/>
            <a:ext cx="9144000" cy="4893647"/>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（２）現行法の認知の戸籍の記載方法</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認知事項の戸籍への記載</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現行法では、被認知者（子）が認知者（父）に認知され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た場合、認知者である父と、被認知者である子の双方の戸</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籍の身分事項欄に認知の記載がされます。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認知者（父）の戸籍には、「いつ、どこに本籍のある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誰々（母親）の同籍の子誰々を認知届」という記載がされ</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注意していただきたいのは、認知しただけでは父親の戸</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籍にその被認知者の子として入籍することはないというこ</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とです。戸籍の例として、次頁の父親の身分事項欄を注意</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して読んでください。</a:t>
            </a:r>
          </a:p>
        </p:txBody>
      </p:sp>
      <p:pic>
        <p:nvPicPr>
          <p:cNvPr id="3" name="録音したサウンド">
            <a:hlinkClick r:id="" action="ppaction://media"/>
            <a:extLst>
              <a:ext uri="{FF2B5EF4-FFF2-40B4-BE49-F238E27FC236}">
                <a16:creationId xmlns:a16="http://schemas.microsoft.com/office/drawing/2014/main" id="{4714081B-2C2B-81FA-0734-B3C36958CA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76217" y="363171"/>
            <a:ext cx="487363" cy="487363"/>
          </a:xfrm>
          <a:prstGeom prst="rect">
            <a:avLst/>
          </a:prstGeom>
        </p:spPr>
      </p:pic>
      <p:sp>
        <p:nvSpPr>
          <p:cNvPr id="4" name="正方形/長方形 3">
            <a:extLst>
              <a:ext uri="{FF2B5EF4-FFF2-40B4-BE49-F238E27FC236}">
                <a16:creationId xmlns:a16="http://schemas.microsoft.com/office/drawing/2014/main" id="{196685A8-B21E-09E5-B616-AD112A26F2F7}"/>
              </a:ext>
            </a:extLst>
          </p:cNvPr>
          <p:cNvSpPr/>
          <p:nvPr/>
        </p:nvSpPr>
        <p:spPr>
          <a:xfrm>
            <a:off x="278977" y="647160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84680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53CF8801-19C0-CB10-D054-373EA5EDEADC}"/>
              </a:ext>
            </a:extLst>
          </p:cNvPr>
          <p:cNvSpPr txBox="1"/>
          <p:nvPr/>
        </p:nvSpPr>
        <p:spPr>
          <a:xfrm>
            <a:off x="569495" y="275865"/>
            <a:ext cx="3697705" cy="430887"/>
          </a:xfrm>
          <a:prstGeom prst="rect">
            <a:avLst/>
          </a:prstGeom>
          <a:noFill/>
        </p:spPr>
        <p:txBody>
          <a:bodyPr wrap="square" rtlCol="0">
            <a:spAutoFit/>
          </a:bodyPr>
          <a:lstStyle/>
          <a:p>
            <a:r>
              <a:rPr kumimoji="1" lang="en-US" altLang="ja-JP" sz="2200" dirty="0">
                <a:latin typeface="UD デジタル 教科書体 N-R" panose="02020400000000000000" pitchFamily="17" charset="-128"/>
                <a:ea typeface="UD デジタル 教科書体 N-R" panose="02020400000000000000" pitchFamily="17" charset="-128"/>
              </a:rPr>
              <a:t>《</a:t>
            </a:r>
            <a:r>
              <a:rPr kumimoji="1" lang="ja-JP" altLang="en-US" sz="2200" dirty="0">
                <a:latin typeface="UD デジタル 教科書体 N-R" panose="02020400000000000000" pitchFamily="17" charset="-128"/>
                <a:ea typeface="UD デジタル 教科書体 N-R" panose="02020400000000000000" pitchFamily="17" charset="-128"/>
              </a:rPr>
              <a:t>認知した父親の戸籍</a:t>
            </a:r>
            <a:r>
              <a:rPr kumimoji="1" lang="en-US" altLang="ja-JP" sz="2200" dirty="0">
                <a:latin typeface="UD デジタル 教科書体 N-R" panose="02020400000000000000" pitchFamily="17" charset="-128"/>
                <a:ea typeface="UD デジタル 教科書体 N-R" panose="02020400000000000000" pitchFamily="17" charset="-128"/>
              </a:rPr>
              <a:t>》</a:t>
            </a:r>
            <a:endParaRPr kumimoji="1" lang="ja-JP" altLang="en-US" sz="2200" dirty="0">
              <a:latin typeface="UD デジタル 教科書体 N-R" panose="02020400000000000000" pitchFamily="17" charset="-128"/>
              <a:ea typeface="UD デジタル 教科書体 N-R" panose="02020400000000000000" pitchFamily="17" charset="-128"/>
            </a:endParaRPr>
          </a:p>
        </p:txBody>
      </p:sp>
      <p:graphicFrame>
        <p:nvGraphicFramePr>
          <p:cNvPr id="7" name="表 5">
            <a:extLst>
              <a:ext uri="{FF2B5EF4-FFF2-40B4-BE49-F238E27FC236}">
                <a16:creationId xmlns:a16="http://schemas.microsoft.com/office/drawing/2014/main" id="{6AC8E5FE-FAB8-6126-AC61-33715004DE05}"/>
              </a:ext>
            </a:extLst>
          </p:cNvPr>
          <p:cNvGraphicFramePr>
            <a:graphicFrameLocks noGrp="1"/>
          </p:cNvGraphicFramePr>
          <p:nvPr>
            <p:extLst>
              <p:ext uri="{D42A27DB-BD31-4B8C-83A1-F6EECF244321}">
                <p14:modId xmlns:p14="http://schemas.microsoft.com/office/powerpoint/2010/main" val="1345314646"/>
              </p:ext>
            </p:extLst>
          </p:nvPr>
        </p:nvGraphicFramePr>
        <p:xfrm>
          <a:off x="310101" y="905272"/>
          <a:ext cx="3609893" cy="5124032"/>
        </p:xfrm>
        <a:graphic>
          <a:graphicData uri="http://schemas.openxmlformats.org/drawingml/2006/table">
            <a:tbl>
              <a:tblPr firstRow="1" bandRow="1">
                <a:tableStyleId>{5940675A-B579-460E-94D1-54222C63F5DA}</a:tableStyleId>
              </a:tblPr>
              <a:tblGrid>
                <a:gridCol w="240116">
                  <a:extLst>
                    <a:ext uri="{9D8B030D-6E8A-4147-A177-3AD203B41FA5}">
                      <a16:colId xmlns:a16="http://schemas.microsoft.com/office/drawing/2014/main" val="3486732416"/>
                    </a:ext>
                  </a:extLst>
                </a:gridCol>
                <a:gridCol w="240116">
                  <a:extLst>
                    <a:ext uri="{9D8B030D-6E8A-4147-A177-3AD203B41FA5}">
                      <a16:colId xmlns:a16="http://schemas.microsoft.com/office/drawing/2014/main" val="4054956302"/>
                    </a:ext>
                  </a:extLst>
                </a:gridCol>
                <a:gridCol w="240116">
                  <a:extLst>
                    <a:ext uri="{9D8B030D-6E8A-4147-A177-3AD203B41FA5}">
                      <a16:colId xmlns:a16="http://schemas.microsoft.com/office/drawing/2014/main" val="3982939303"/>
                    </a:ext>
                  </a:extLst>
                </a:gridCol>
                <a:gridCol w="246923">
                  <a:extLst>
                    <a:ext uri="{9D8B030D-6E8A-4147-A177-3AD203B41FA5}">
                      <a16:colId xmlns:a16="http://schemas.microsoft.com/office/drawing/2014/main" val="753471428"/>
                    </a:ext>
                  </a:extLst>
                </a:gridCol>
                <a:gridCol w="279646">
                  <a:extLst>
                    <a:ext uri="{9D8B030D-6E8A-4147-A177-3AD203B41FA5}">
                      <a16:colId xmlns:a16="http://schemas.microsoft.com/office/drawing/2014/main" val="992717566"/>
                    </a:ext>
                  </a:extLst>
                </a:gridCol>
                <a:gridCol w="264136">
                  <a:extLst>
                    <a:ext uri="{9D8B030D-6E8A-4147-A177-3AD203B41FA5}">
                      <a16:colId xmlns:a16="http://schemas.microsoft.com/office/drawing/2014/main" val="520219062"/>
                    </a:ext>
                  </a:extLst>
                </a:gridCol>
                <a:gridCol w="279845">
                  <a:extLst>
                    <a:ext uri="{9D8B030D-6E8A-4147-A177-3AD203B41FA5}">
                      <a16:colId xmlns:a16="http://schemas.microsoft.com/office/drawing/2014/main" val="1628013434"/>
                    </a:ext>
                  </a:extLst>
                </a:gridCol>
                <a:gridCol w="263384">
                  <a:extLst>
                    <a:ext uri="{9D8B030D-6E8A-4147-A177-3AD203B41FA5}">
                      <a16:colId xmlns:a16="http://schemas.microsoft.com/office/drawing/2014/main" val="3311026276"/>
                    </a:ext>
                  </a:extLst>
                </a:gridCol>
                <a:gridCol w="238691">
                  <a:extLst>
                    <a:ext uri="{9D8B030D-6E8A-4147-A177-3AD203B41FA5}">
                      <a16:colId xmlns:a16="http://schemas.microsoft.com/office/drawing/2014/main" val="4141554874"/>
                    </a:ext>
                  </a:extLst>
                </a:gridCol>
                <a:gridCol w="220311">
                  <a:extLst>
                    <a:ext uri="{9D8B030D-6E8A-4147-A177-3AD203B41FA5}">
                      <a16:colId xmlns:a16="http://schemas.microsoft.com/office/drawing/2014/main" val="1289125771"/>
                    </a:ext>
                  </a:extLst>
                </a:gridCol>
                <a:gridCol w="215918">
                  <a:extLst>
                    <a:ext uri="{9D8B030D-6E8A-4147-A177-3AD203B41FA5}">
                      <a16:colId xmlns:a16="http://schemas.microsoft.com/office/drawing/2014/main" val="2821234553"/>
                    </a:ext>
                  </a:extLst>
                </a:gridCol>
                <a:gridCol w="238691">
                  <a:extLst>
                    <a:ext uri="{9D8B030D-6E8A-4147-A177-3AD203B41FA5}">
                      <a16:colId xmlns:a16="http://schemas.microsoft.com/office/drawing/2014/main" val="4236380375"/>
                    </a:ext>
                  </a:extLst>
                </a:gridCol>
                <a:gridCol w="214000">
                  <a:extLst>
                    <a:ext uri="{9D8B030D-6E8A-4147-A177-3AD203B41FA5}">
                      <a16:colId xmlns:a16="http://schemas.microsoft.com/office/drawing/2014/main" val="4182577365"/>
                    </a:ext>
                  </a:extLst>
                </a:gridCol>
                <a:gridCol w="428000">
                  <a:extLst>
                    <a:ext uri="{9D8B030D-6E8A-4147-A177-3AD203B41FA5}">
                      <a16:colId xmlns:a16="http://schemas.microsoft.com/office/drawing/2014/main" val="2868137782"/>
                    </a:ext>
                  </a:extLst>
                </a:gridCol>
              </a:tblGrid>
              <a:tr h="262833">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婚姻事項省略</a:t>
                      </a: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出生事項省略</a:t>
                      </a: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同籍和夫を認知届出</a:t>
                      </a: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　平成五年三月六日愛媛県松山市〇〇佐藤良子</a:t>
                      </a: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婚姻事項省略</a:t>
                      </a: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出生事項省略</a:t>
                      </a: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省略</a:t>
                      </a:r>
                    </a:p>
                  </a:txBody>
                  <a:tcPr marL="36000" marR="36000" marT="18000" marB="18000"/>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籍本</a:t>
                      </a:r>
                    </a:p>
                  </a:txBody>
                  <a:tcPr marL="36000" marR="36000" marT="18000" marB="18000" anchor="ctr"/>
                </a:tc>
                <a:extLst>
                  <a:ext uri="{0D108BD9-81ED-4DB2-BD59-A6C34878D82A}">
                    <a16:rowId xmlns:a16="http://schemas.microsoft.com/office/drawing/2014/main" val="2897956382"/>
                  </a:ext>
                </a:extLst>
              </a:tr>
              <a:tr h="286607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愛</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媛</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県</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今</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治</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市</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〇</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〇</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町</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〇</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〇</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番</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地</a:t>
                      </a:r>
                    </a:p>
                  </a:txBody>
                  <a:tcPr marL="36000" marR="36000" marT="18000" marB="18000"/>
                </a:tc>
                <a:extLst>
                  <a:ext uri="{0D108BD9-81ED-4DB2-BD59-A6C34878D82A}">
                    <a16:rowId xmlns:a16="http://schemas.microsoft.com/office/drawing/2014/main" val="2001540438"/>
                  </a:ext>
                </a:extLst>
              </a:tr>
              <a:tr h="0">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名氏</a:t>
                      </a:r>
                    </a:p>
                  </a:txBody>
                  <a:tcPr marL="36000" marR="36000" marT="18000" marB="18000" anchor="ctr"/>
                </a:tc>
                <a:extLst>
                  <a:ext uri="{0D108BD9-81ED-4DB2-BD59-A6C34878D82A}">
                    <a16:rowId xmlns:a16="http://schemas.microsoft.com/office/drawing/2014/main" val="1010212557"/>
                  </a:ext>
                </a:extLst>
              </a:tr>
              <a:tr h="495412">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出生</a:t>
                      </a:r>
                    </a:p>
                  </a:txBody>
                  <a:tcPr marL="36000" marR="36000" marT="18000" marB="18000" anchor="ctr"/>
                </a:tc>
                <a:tc grid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妻</a:t>
                      </a:r>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父</a:t>
                      </a: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出生</a:t>
                      </a:r>
                    </a:p>
                  </a:txBody>
                  <a:tcPr marL="36000" marR="36000" marT="18000" marB="18000" anchor="ctr"/>
                </a:tc>
                <a:tc grid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夫</a:t>
                      </a:r>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法</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務</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二</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郎</a:t>
                      </a:r>
                    </a:p>
                  </a:txBody>
                  <a:tcPr marL="36000" marR="36000" marT="18000" marB="18000"/>
                </a:tc>
                <a:extLst>
                  <a:ext uri="{0D108BD9-81ED-4DB2-BD59-A6C34878D82A}">
                    <a16:rowId xmlns:a16="http://schemas.microsoft.com/office/drawing/2014/main" val="3298001513"/>
                  </a:ext>
                </a:extLst>
              </a:tr>
              <a:tr h="985760">
                <a:tc row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省略</a:t>
                      </a:r>
                    </a:p>
                  </a:txBody>
                  <a:tcPr marL="36000" marR="36000" marT="18000" marB="18000"/>
                </a:tc>
                <a:tc rowSpan="2" gridSpan="2">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佳</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子</a:t>
                      </a:r>
                    </a:p>
                  </a:txBody>
                  <a:tcPr marL="36000" marR="36000" marT="18000" marB="18000"/>
                </a:tc>
                <a:tc rowSpan="2"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岡田恵子</a:t>
                      </a:r>
                    </a:p>
                  </a:txBody>
                  <a:tcPr marL="36000" marR="36000" marT="18000" marB="18000"/>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岡田健司</a:t>
                      </a:r>
                    </a:p>
                  </a:txBody>
                  <a:tcPr marL="36000" marR="36000" marT="18000" marB="18000"/>
                </a:tc>
                <a:tc row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省略</a:t>
                      </a:r>
                    </a:p>
                  </a:txBody>
                  <a:tcPr marL="36000" marR="36000" marT="18000" marB="18000"/>
                </a:tc>
                <a:tc rowSpan="2" gridSpan="2">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二</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郎</a:t>
                      </a:r>
                    </a:p>
                  </a:txBody>
                  <a:tcPr marL="36000" marR="36000" marT="18000" marB="18000"/>
                </a:tc>
                <a:tc rowSpan="2"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法務花子</a:t>
                      </a:r>
                    </a:p>
                  </a:txBody>
                  <a:tcPr marL="36000" marR="36000" marT="18000" marB="18000"/>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法務太郎</a:t>
                      </a: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sz="1000" dirty="0"/>
                    </a:p>
                  </a:txBody>
                  <a:tcPr marL="36000" marR="36000" marT="18000" marB="18000"/>
                </a:tc>
                <a:extLst>
                  <a:ext uri="{0D108BD9-81ED-4DB2-BD59-A6C34878D82A}">
                    <a16:rowId xmlns:a16="http://schemas.microsoft.com/office/drawing/2014/main" val="2994816012"/>
                  </a:ext>
                </a:extLst>
              </a:tr>
              <a:tr h="246440">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gridSpan="2" vMerge="1">
                  <a:txBody>
                    <a:bodyPr/>
                    <a:lstStyle/>
                    <a:p>
                      <a:endParaRPr kumimoji="1" lang="ja-JP" altLang="en-US"/>
                    </a:p>
                  </a:txBody>
                  <a:tcPr/>
                </a:tc>
                <a:tc hMerge="1" vMerge="1">
                  <a:txBody>
                    <a:bodyPr/>
                    <a:lstStyle/>
                    <a:p>
                      <a:endParaRPr kumimoji="1" lang="ja-JP" altLang="en-US"/>
                    </a:p>
                  </a:txBody>
                  <a:tcPr/>
                </a:tc>
                <a:tc grid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三女</a:t>
                      </a:r>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dirty="0"/>
                    </a:p>
                  </a:txBody>
                  <a:tcPr/>
                </a:tc>
                <a:tc grid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長男</a:t>
                      </a:r>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extLst>
                  <a:ext uri="{0D108BD9-81ED-4DB2-BD59-A6C34878D82A}">
                    <a16:rowId xmlns:a16="http://schemas.microsoft.com/office/drawing/2014/main" val="77096995"/>
                  </a:ext>
                </a:extLst>
              </a:tr>
            </a:tbl>
          </a:graphicData>
        </a:graphic>
      </p:graphicFrame>
      <p:sp>
        <p:nvSpPr>
          <p:cNvPr id="8" name="テキスト ボックス 7">
            <a:extLst>
              <a:ext uri="{FF2B5EF4-FFF2-40B4-BE49-F238E27FC236}">
                <a16:creationId xmlns:a16="http://schemas.microsoft.com/office/drawing/2014/main" id="{0AE53E94-061A-DDA2-9400-D8528219AA03}"/>
              </a:ext>
            </a:extLst>
          </p:cNvPr>
          <p:cNvSpPr txBox="1"/>
          <p:nvPr/>
        </p:nvSpPr>
        <p:spPr>
          <a:xfrm>
            <a:off x="4174365" y="361311"/>
            <a:ext cx="5637475" cy="5509200"/>
          </a:xfrm>
          <a:prstGeom prst="rect">
            <a:avLst/>
          </a:prstGeom>
          <a:noFill/>
        </p:spPr>
        <p:txBody>
          <a:bodyPr wrap="square" rtlCol="0">
            <a:spAutoFit/>
          </a:bodyPr>
          <a:lstStyle/>
          <a:p>
            <a:r>
              <a:rPr kumimoji="1" lang="ja-JP" altLang="en-US" sz="2200" dirty="0">
                <a:latin typeface="UD デジタル 教科書体 N-R" panose="02020400000000000000" pitchFamily="17" charset="-128"/>
                <a:ea typeface="UD デジタル 教科書体 N-R" panose="02020400000000000000" pitchFamily="17" charset="-128"/>
              </a:rPr>
              <a:t>　この場合、法務二郎の身分事項欄に、平成</a:t>
            </a:r>
            <a:r>
              <a:rPr kumimoji="1" lang="en-US" altLang="ja-JP" sz="2200" dirty="0">
                <a:latin typeface="UD デジタル 教科書体 N-R" panose="02020400000000000000" pitchFamily="17" charset="-128"/>
                <a:ea typeface="UD デジタル 教科書体 N-R" panose="02020400000000000000" pitchFamily="17" charset="-128"/>
              </a:rPr>
              <a:t>5</a:t>
            </a:r>
            <a:r>
              <a:rPr kumimoji="1" lang="ja-JP" altLang="en-US" sz="2200" dirty="0">
                <a:latin typeface="UD デジタル 教科書体 N-R" panose="02020400000000000000" pitchFamily="17" charset="-128"/>
                <a:ea typeface="UD デジタル 教科書体 N-R" panose="02020400000000000000" pitchFamily="17" charset="-128"/>
              </a:rPr>
              <a:t>年</a:t>
            </a:r>
            <a:r>
              <a:rPr kumimoji="1" lang="en-US" altLang="ja-JP" sz="2200" dirty="0">
                <a:latin typeface="UD デジタル 教科書体 N-R" panose="02020400000000000000" pitchFamily="17" charset="-128"/>
                <a:ea typeface="UD デジタル 教科書体 N-R" panose="02020400000000000000" pitchFamily="17" charset="-128"/>
              </a:rPr>
              <a:t>3</a:t>
            </a:r>
            <a:r>
              <a:rPr kumimoji="1" lang="ja-JP" altLang="en-US" sz="2200" dirty="0">
                <a:latin typeface="UD デジタル 教科書体 N-R" panose="02020400000000000000" pitchFamily="17" charset="-128"/>
                <a:ea typeface="UD デジタル 教科書体 N-R" panose="02020400000000000000" pitchFamily="17" charset="-128"/>
              </a:rPr>
              <a:t>月</a:t>
            </a:r>
            <a:r>
              <a:rPr kumimoji="1" lang="en-US" altLang="ja-JP" sz="2200" dirty="0">
                <a:latin typeface="UD デジタル 教科書体 N-R" panose="02020400000000000000" pitchFamily="17" charset="-128"/>
                <a:ea typeface="UD デジタル 教科書体 N-R" panose="02020400000000000000" pitchFamily="17" charset="-128"/>
              </a:rPr>
              <a:t>6</a:t>
            </a:r>
            <a:r>
              <a:rPr kumimoji="1" lang="ja-JP" altLang="en-US" sz="2200" dirty="0">
                <a:latin typeface="UD デジタル 教科書体 N-R" panose="02020400000000000000" pitchFamily="17" charset="-128"/>
                <a:ea typeface="UD デジタル 教科書体 N-R" panose="02020400000000000000" pitchFamily="17" charset="-128"/>
              </a:rPr>
              <a:t>日に、愛媛県松山の岡田佳子同籍和夫を認知した旨記載されます。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前述したとおり、法務二郎の戸籍に和夫は記載されません。認知した子がいるかどうか、夫の身分事項欄をよく確認しないと、認知した子を見落としてしまう可能性があります。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一方、被認知者の戸籍は、母親の戸籍に在籍しています。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続柄欄はについて、以前は認知の有無にかかわらず、男あるいは女と記載されていましたが、平成</a:t>
            </a:r>
            <a:r>
              <a:rPr kumimoji="1" lang="en-US" altLang="ja-JP" sz="2200" dirty="0">
                <a:latin typeface="UD デジタル 教科書体 N-R" panose="02020400000000000000" pitchFamily="17" charset="-128"/>
                <a:ea typeface="UD デジタル 教科書体 N-R" panose="02020400000000000000" pitchFamily="17" charset="-128"/>
              </a:rPr>
              <a:t>16</a:t>
            </a:r>
            <a:r>
              <a:rPr kumimoji="1" lang="ja-JP" altLang="en-US" sz="2200" dirty="0">
                <a:latin typeface="UD デジタル 教科書体 N-R" panose="02020400000000000000" pitchFamily="17" charset="-128"/>
                <a:ea typeface="UD デジタル 教科書体 N-R" panose="02020400000000000000" pitchFamily="17" charset="-128"/>
              </a:rPr>
              <a:t>年</a:t>
            </a:r>
            <a:r>
              <a:rPr kumimoji="1" lang="en-US" altLang="ja-JP" sz="2200" dirty="0">
                <a:latin typeface="UD デジタル 教科書体 N-R" panose="02020400000000000000" pitchFamily="17" charset="-128"/>
                <a:ea typeface="UD デジタル 教科書体 N-R" panose="02020400000000000000" pitchFamily="17" charset="-128"/>
              </a:rPr>
              <a:t>11</a:t>
            </a:r>
            <a:r>
              <a:rPr kumimoji="1" lang="ja-JP" altLang="en-US" sz="2200" dirty="0">
                <a:latin typeface="UD デジタル 教科書体 N-R" panose="02020400000000000000" pitchFamily="17" charset="-128"/>
                <a:ea typeface="UD デジタル 教科書体 N-R" panose="02020400000000000000" pitchFamily="17" charset="-128"/>
              </a:rPr>
              <a:t>月</a:t>
            </a:r>
            <a:r>
              <a:rPr kumimoji="1" lang="en-US" altLang="ja-JP" sz="2200" dirty="0">
                <a:latin typeface="UD デジタル 教科書体 N-R" panose="02020400000000000000" pitchFamily="17" charset="-128"/>
                <a:ea typeface="UD デジタル 教科書体 N-R" panose="02020400000000000000" pitchFamily="17" charset="-128"/>
              </a:rPr>
              <a:t>1</a:t>
            </a:r>
            <a:r>
              <a:rPr kumimoji="1" lang="ja-JP" altLang="en-US" sz="2200" dirty="0">
                <a:latin typeface="UD デジタル 教科書体 N-R" panose="02020400000000000000" pitchFamily="17" charset="-128"/>
                <a:ea typeface="UD デジタル 教科書体 N-R" panose="02020400000000000000" pitchFamily="17" charset="-128"/>
              </a:rPr>
              <a:t>日以降、出生順に長男とか長女などと記載されるようになりました。次頁に和夫の母親の戸籍を見てみましょう。</a:t>
            </a:r>
            <a:endParaRPr kumimoji="1" lang="en-US" altLang="ja-JP" sz="2200" dirty="0">
              <a:latin typeface="UD デジタル 教科書体 N-R" panose="02020400000000000000" pitchFamily="17" charset="-128"/>
              <a:ea typeface="UD デジタル 教科書体 N-R" panose="02020400000000000000" pitchFamily="17" charset="-128"/>
            </a:endParaRPr>
          </a:p>
        </p:txBody>
      </p:sp>
      <p:pic>
        <p:nvPicPr>
          <p:cNvPr id="2" name="録音したサウンド">
            <a:hlinkClick r:id="" action="ppaction://media"/>
            <a:extLst>
              <a:ext uri="{FF2B5EF4-FFF2-40B4-BE49-F238E27FC236}">
                <a16:creationId xmlns:a16="http://schemas.microsoft.com/office/drawing/2014/main" id="{C605CFB4-71C4-7E5D-AE38-DD75928774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19994" y="318649"/>
            <a:ext cx="487363" cy="487363"/>
          </a:xfrm>
          <a:prstGeom prst="rect">
            <a:avLst/>
          </a:prstGeom>
        </p:spPr>
      </p:pic>
      <p:sp>
        <p:nvSpPr>
          <p:cNvPr id="3" name="正方形/長方形 2">
            <a:extLst>
              <a:ext uri="{FF2B5EF4-FFF2-40B4-BE49-F238E27FC236}">
                <a16:creationId xmlns:a16="http://schemas.microsoft.com/office/drawing/2014/main" id="{FABCE4C5-7674-88A9-3BC5-45D7E44701DE}"/>
              </a:ext>
            </a:extLst>
          </p:cNvPr>
          <p:cNvSpPr/>
          <p:nvPr/>
        </p:nvSpPr>
        <p:spPr>
          <a:xfrm>
            <a:off x="278977" y="647160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37409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5">
            <a:extLst>
              <a:ext uri="{FF2B5EF4-FFF2-40B4-BE49-F238E27FC236}">
                <a16:creationId xmlns:a16="http://schemas.microsoft.com/office/drawing/2014/main" id="{D5AA3C97-3524-D0B4-83E1-1B4DC9D480D3}"/>
              </a:ext>
            </a:extLst>
          </p:cNvPr>
          <p:cNvGraphicFramePr>
            <a:graphicFrameLocks noGrp="1"/>
          </p:cNvGraphicFramePr>
          <p:nvPr>
            <p:extLst>
              <p:ext uri="{D42A27DB-BD31-4B8C-83A1-F6EECF244321}">
                <p14:modId xmlns:p14="http://schemas.microsoft.com/office/powerpoint/2010/main" val="1852229730"/>
              </p:ext>
            </p:extLst>
          </p:nvPr>
        </p:nvGraphicFramePr>
        <p:xfrm>
          <a:off x="152400" y="859986"/>
          <a:ext cx="3919995" cy="5368012"/>
        </p:xfrm>
        <a:graphic>
          <a:graphicData uri="http://schemas.openxmlformats.org/drawingml/2006/table">
            <a:tbl>
              <a:tblPr firstRow="1" bandRow="1">
                <a:tableStyleId>{5940675A-B579-460E-94D1-54222C63F5DA}</a:tableStyleId>
              </a:tblPr>
              <a:tblGrid>
                <a:gridCol w="260743">
                  <a:extLst>
                    <a:ext uri="{9D8B030D-6E8A-4147-A177-3AD203B41FA5}">
                      <a16:colId xmlns:a16="http://schemas.microsoft.com/office/drawing/2014/main" val="3486732416"/>
                    </a:ext>
                  </a:extLst>
                </a:gridCol>
                <a:gridCol w="260743">
                  <a:extLst>
                    <a:ext uri="{9D8B030D-6E8A-4147-A177-3AD203B41FA5}">
                      <a16:colId xmlns:a16="http://schemas.microsoft.com/office/drawing/2014/main" val="4054956302"/>
                    </a:ext>
                  </a:extLst>
                </a:gridCol>
                <a:gridCol w="260743">
                  <a:extLst>
                    <a:ext uri="{9D8B030D-6E8A-4147-A177-3AD203B41FA5}">
                      <a16:colId xmlns:a16="http://schemas.microsoft.com/office/drawing/2014/main" val="3982939303"/>
                    </a:ext>
                  </a:extLst>
                </a:gridCol>
                <a:gridCol w="268134">
                  <a:extLst>
                    <a:ext uri="{9D8B030D-6E8A-4147-A177-3AD203B41FA5}">
                      <a16:colId xmlns:a16="http://schemas.microsoft.com/office/drawing/2014/main" val="753471428"/>
                    </a:ext>
                  </a:extLst>
                </a:gridCol>
                <a:gridCol w="303668">
                  <a:extLst>
                    <a:ext uri="{9D8B030D-6E8A-4147-A177-3AD203B41FA5}">
                      <a16:colId xmlns:a16="http://schemas.microsoft.com/office/drawing/2014/main" val="992717566"/>
                    </a:ext>
                  </a:extLst>
                </a:gridCol>
                <a:gridCol w="286826">
                  <a:extLst>
                    <a:ext uri="{9D8B030D-6E8A-4147-A177-3AD203B41FA5}">
                      <a16:colId xmlns:a16="http://schemas.microsoft.com/office/drawing/2014/main" val="520219062"/>
                    </a:ext>
                  </a:extLst>
                </a:gridCol>
                <a:gridCol w="303885">
                  <a:extLst>
                    <a:ext uri="{9D8B030D-6E8A-4147-A177-3AD203B41FA5}">
                      <a16:colId xmlns:a16="http://schemas.microsoft.com/office/drawing/2014/main" val="1628013434"/>
                    </a:ext>
                  </a:extLst>
                </a:gridCol>
                <a:gridCol w="286010">
                  <a:extLst>
                    <a:ext uri="{9D8B030D-6E8A-4147-A177-3AD203B41FA5}">
                      <a16:colId xmlns:a16="http://schemas.microsoft.com/office/drawing/2014/main" val="3311026276"/>
                    </a:ext>
                  </a:extLst>
                </a:gridCol>
                <a:gridCol w="259195">
                  <a:extLst>
                    <a:ext uri="{9D8B030D-6E8A-4147-A177-3AD203B41FA5}">
                      <a16:colId xmlns:a16="http://schemas.microsoft.com/office/drawing/2014/main" val="4141554874"/>
                    </a:ext>
                  </a:extLst>
                </a:gridCol>
                <a:gridCol w="239237">
                  <a:extLst>
                    <a:ext uri="{9D8B030D-6E8A-4147-A177-3AD203B41FA5}">
                      <a16:colId xmlns:a16="http://schemas.microsoft.com/office/drawing/2014/main" val="1289125771"/>
                    </a:ext>
                  </a:extLst>
                </a:gridCol>
                <a:gridCol w="234466">
                  <a:extLst>
                    <a:ext uri="{9D8B030D-6E8A-4147-A177-3AD203B41FA5}">
                      <a16:colId xmlns:a16="http://schemas.microsoft.com/office/drawing/2014/main" val="2821234553"/>
                    </a:ext>
                  </a:extLst>
                </a:gridCol>
                <a:gridCol w="259195">
                  <a:extLst>
                    <a:ext uri="{9D8B030D-6E8A-4147-A177-3AD203B41FA5}">
                      <a16:colId xmlns:a16="http://schemas.microsoft.com/office/drawing/2014/main" val="4236380375"/>
                    </a:ext>
                  </a:extLst>
                </a:gridCol>
                <a:gridCol w="232384">
                  <a:extLst>
                    <a:ext uri="{9D8B030D-6E8A-4147-A177-3AD203B41FA5}">
                      <a16:colId xmlns:a16="http://schemas.microsoft.com/office/drawing/2014/main" val="4182577365"/>
                    </a:ext>
                  </a:extLst>
                </a:gridCol>
                <a:gridCol w="464766">
                  <a:extLst>
                    <a:ext uri="{9D8B030D-6E8A-4147-A177-3AD203B41FA5}">
                      <a16:colId xmlns:a16="http://schemas.microsoft.com/office/drawing/2014/main" val="2868137782"/>
                    </a:ext>
                  </a:extLst>
                </a:gridCol>
              </a:tblGrid>
              <a:tr h="262833">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法務二郎認知届同月八日同市長から送付</a:t>
                      </a:r>
                    </a:p>
                  </a:txBody>
                  <a:tcPr marL="36000" marR="36000" marT="18000" marB="18000"/>
                </a:tc>
                <a:tc rowSpan="3">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平成五年三月六日愛媛県今治市〇〇町〇〇番地</a:t>
                      </a:r>
                    </a:p>
                  </a:txBody>
                  <a:tcPr marL="36000" marR="36000" marT="18000" marB="18000"/>
                </a:tc>
                <a:tc rowSpan="3">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同日母届出</a:t>
                      </a:r>
                    </a:p>
                  </a:txBody>
                  <a:tcPr marL="36000" marR="36000" marT="18000" marB="18000"/>
                </a:tc>
                <a:tc rowSpan="3">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平成三年三月五日愛媛県松山市〇〇番地で出生</a:t>
                      </a: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　入籍</a:t>
                      </a:r>
                    </a:p>
                  </a:txBody>
                  <a:tcPr marL="36000" marR="36000" marT="18000" marB="18000"/>
                </a:tc>
                <a:tc rowSpan="3">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子の出生届平成三年三月五日本籍地〇〇から</a:t>
                      </a: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出生事項省略</a:t>
                      </a: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省略</a:t>
                      </a:r>
                    </a:p>
                  </a:txBody>
                  <a:tcPr marL="36000" marR="36000" marT="18000" marB="18000"/>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籍本</a:t>
                      </a:r>
                    </a:p>
                  </a:txBody>
                  <a:tcPr marL="36000" marR="36000" marT="18000" marB="18000" anchor="ctr"/>
                </a:tc>
                <a:extLst>
                  <a:ext uri="{0D108BD9-81ED-4DB2-BD59-A6C34878D82A}">
                    <a16:rowId xmlns:a16="http://schemas.microsoft.com/office/drawing/2014/main" val="2897956382"/>
                  </a:ext>
                </a:extLst>
              </a:tr>
              <a:tr h="286607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愛</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媛</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県</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松</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山</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市</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〇</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〇</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町</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〇</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〇</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番</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地</a:t>
                      </a:r>
                    </a:p>
                  </a:txBody>
                  <a:tcPr marL="36000" marR="36000" marT="18000" marB="18000"/>
                </a:tc>
                <a:extLst>
                  <a:ext uri="{0D108BD9-81ED-4DB2-BD59-A6C34878D82A}">
                    <a16:rowId xmlns:a16="http://schemas.microsoft.com/office/drawing/2014/main" val="2001540438"/>
                  </a:ext>
                </a:extLst>
              </a:tr>
              <a:tr h="0">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名氏</a:t>
                      </a:r>
                    </a:p>
                  </a:txBody>
                  <a:tcPr marL="36000" marR="36000" marT="18000" marB="18000" anchor="ctr"/>
                </a:tc>
                <a:extLst>
                  <a:ext uri="{0D108BD9-81ED-4DB2-BD59-A6C34878D82A}">
                    <a16:rowId xmlns:a16="http://schemas.microsoft.com/office/drawing/2014/main" val="1010212557"/>
                  </a:ext>
                </a:extLst>
              </a:tr>
              <a:tr h="495412">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出生</a:t>
                      </a:r>
                    </a:p>
                  </a:txBody>
                  <a:tcPr marL="36000" marR="36000" marT="18000" marB="18000" anchor="ctr"/>
                </a:tc>
                <a:tc rowSpan="3" gridSpan="2">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和</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夫</a:t>
                      </a:r>
                    </a:p>
                  </a:txBody>
                  <a:tcPr marL="36000" marR="36000" marT="18000" marB="18000" anchor="ctr"/>
                </a:tc>
                <a:tc rowSpan="3"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父</a:t>
                      </a: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出生</a:t>
                      </a:r>
                    </a:p>
                  </a:txBody>
                  <a:tcPr marL="36000" marR="36000" marT="18000" marB="18000" anchor="ctr"/>
                </a:tc>
                <a:tc rowSpan="3"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dirty="0">
                          <a:latin typeface="UD デジタル 教科書体 N-R" panose="02020400000000000000" pitchFamily="17" charset="-128"/>
                          <a:ea typeface="UD デジタル 教科書体 N-R" panose="02020400000000000000" pitchFamily="17" charset="-128"/>
                        </a:rPr>
                        <a:t>良</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dirty="0">
                          <a:latin typeface="UD デジタル 教科書体 N-R" panose="02020400000000000000" pitchFamily="17" charset="-128"/>
                          <a:ea typeface="UD デジタル 教科書体 N-R" panose="02020400000000000000" pitchFamily="17" charset="-128"/>
                        </a:rPr>
                        <a:t>子</a:t>
                      </a:r>
                    </a:p>
                  </a:txBody>
                  <a:tcPr marL="36000" marR="36000" marT="18000" marB="18000" anchor="ctr"/>
                </a:tc>
                <a:tc rowSpan="3"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佐</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藤</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良</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子</a:t>
                      </a:r>
                    </a:p>
                  </a:txBody>
                  <a:tcPr marL="36000" marR="36000" marT="18000" marB="18000"/>
                </a:tc>
                <a:extLst>
                  <a:ext uri="{0D108BD9-81ED-4DB2-BD59-A6C34878D82A}">
                    <a16:rowId xmlns:a16="http://schemas.microsoft.com/office/drawing/2014/main" val="3298001513"/>
                  </a:ext>
                </a:extLst>
              </a:tr>
              <a:tr h="985760">
                <a:tc row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平成三年三月五日</a:t>
                      </a:r>
                    </a:p>
                  </a:txBody>
                  <a:tcPr marL="36000" marR="36000" marT="18000" marB="18000"/>
                </a:tc>
                <a:tc gridSpan="2" vMerge="1">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和</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夫</a:t>
                      </a:r>
                    </a:p>
                  </a:txBody>
                  <a:tcPr marL="36000" marR="36000" marT="18000" marB="18000"/>
                </a:tc>
                <a:tc hMerge="1"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佐藤良子</a:t>
                      </a:r>
                    </a:p>
                  </a:txBody>
                  <a:tcPr marL="36000" marR="36000" marT="18000" marB="18000"/>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法務二郎</a:t>
                      </a:r>
                    </a:p>
                  </a:txBody>
                  <a:tcPr marL="36000" marR="36000" marT="18000" marB="18000"/>
                </a:tc>
                <a:tc row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省略</a:t>
                      </a:r>
                    </a:p>
                  </a:txBody>
                  <a:tcPr marL="36000" marR="36000" marT="18000" marB="18000"/>
                </a:tc>
                <a:tc gridSpan="2"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1" dirty="0">
                        <a:latin typeface="UD デジタル 教科書体 N-R" panose="02020400000000000000" pitchFamily="17" charset="-128"/>
                        <a:ea typeface="UD デジタル 教科書体 N-R" panose="02020400000000000000" pitchFamily="17" charset="-128"/>
                      </a:endParaRPr>
                    </a:p>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省</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略</a:t>
                      </a:r>
                    </a:p>
                  </a:txBody>
                  <a:tcPr marL="36000" marR="36000" marT="18000" marB="18000"/>
                </a:tc>
                <a:tc>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省</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　略</a:t>
                      </a: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sz="1000" dirty="0"/>
                    </a:p>
                  </a:txBody>
                  <a:tcPr marL="36000" marR="36000" marT="18000" marB="18000"/>
                </a:tc>
                <a:extLst>
                  <a:ext uri="{0D108BD9-81ED-4DB2-BD59-A6C34878D82A}">
                    <a16:rowId xmlns:a16="http://schemas.microsoft.com/office/drawing/2014/main" val="2994816012"/>
                  </a:ext>
                </a:extLst>
              </a:tr>
              <a:tr h="246440">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gridSpan="2" vMerge="1">
                  <a:txBody>
                    <a:bodyPr/>
                    <a:lstStyle/>
                    <a:p>
                      <a:endParaRPr kumimoji="1" lang="ja-JP" altLang="en-US"/>
                    </a:p>
                  </a:txBody>
                  <a:tcPr/>
                </a:tc>
                <a:tc hMerge="1" vMerge="1">
                  <a:txBody>
                    <a:bodyPr/>
                    <a:lstStyle/>
                    <a:p>
                      <a:endParaRPr kumimoji="1" lang="ja-JP" altLang="en-US"/>
                    </a:p>
                  </a:txBody>
                  <a:tcPr/>
                </a:tc>
                <a:tc grid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男</a:t>
                      </a:r>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dirty="0"/>
                    </a:p>
                  </a:txBody>
                  <a:tcPr/>
                </a:tc>
                <a:tc grid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長女</a:t>
                      </a:r>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extLst>
                  <a:ext uri="{0D108BD9-81ED-4DB2-BD59-A6C34878D82A}">
                    <a16:rowId xmlns:a16="http://schemas.microsoft.com/office/drawing/2014/main" val="77096995"/>
                  </a:ext>
                </a:extLst>
              </a:tr>
            </a:tbl>
          </a:graphicData>
        </a:graphic>
      </p:graphicFrame>
      <p:sp>
        <p:nvSpPr>
          <p:cNvPr id="5" name="テキスト ボックス 4">
            <a:extLst>
              <a:ext uri="{FF2B5EF4-FFF2-40B4-BE49-F238E27FC236}">
                <a16:creationId xmlns:a16="http://schemas.microsoft.com/office/drawing/2014/main" id="{7C81A3CB-685A-EAEC-0D22-FC579610DD79}"/>
              </a:ext>
            </a:extLst>
          </p:cNvPr>
          <p:cNvSpPr txBox="1"/>
          <p:nvPr/>
        </p:nvSpPr>
        <p:spPr>
          <a:xfrm>
            <a:off x="65668" y="259823"/>
            <a:ext cx="4098758" cy="430887"/>
          </a:xfrm>
          <a:prstGeom prst="rect">
            <a:avLst/>
          </a:prstGeom>
          <a:noFill/>
        </p:spPr>
        <p:txBody>
          <a:bodyPr wrap="square" rtlCol="0">
            <a:spAutoFit/>
          </a:bodyPr>
          <a:lstStyle/>
          <a:p>
            <a:r>
              <a:rPr kumimoji="1" lang="en-US" altLang="ja-JP" sz="2200" dirty="0">
                <a:latin typeface="UD デジタル 教科書体 N-R" panose="02020400000000000000" pitchFamily="17" charset="-128"/>
                <a:ea typeface="UD デジタル 教科書体 N-R" panose="02020400000000000000" pitchFamily="17" charset="-128"/>
              </a:rPr>
              <a:t>《</a:t>
            </a:r>
            <a:r>
              <a:rPr kumimoji="1" lang="ja-JP" altLang="en-US" sz="2200" dirty="0">
                <a:latin typeface="UD デジタル 教科書体 N-R" panose="02020400000000000000" pitchFamily="17" charset="-128"/>
                <a:ea typeface="UD デジタル 教科書体 N-R" panose="02020400000000000000" pitchFamily="17" charset="-128"/>
              </a:rPr>
              <a:t>認知された子の母親の戸籍</a:t>
            </a:r>
            <a:r>
              <a:rPr kumimoji="1" lang="en-US" altLang="ja-JP" sz="2200" dirty="0">
                <a:latin typeface="UD デジタル 教科書体 N-R" panose="02020400000000000000" pitchFamily="17" charset="-128"/>
                <a:ea typeface="UD デジタル 教科書体 N-R" panose="02020400000000000000" pitchFamily="17" charset="-128"/>
              </a:rPr>
              <a:t>》</a:t>
            </a:r>
            <a:endParaRPr kumimoji="1" lang="ja-JP" altLang="en-US" sz="2200" dirty="0">
              <a:latin typeface="UD デジタル 教科書体 N-R" panose="02020400000000000000" pitchFamily="17" charset="-128"/>
              <a:ea typeface="UD デジタル 教科書体 N-R" panose="02020400000000000000" pitchFamily="17" charset="-128"/>
            </a:endParaRPr>
          </a:p>
        </p:txBody>
      </p:sp>
      <p:sp>
        <p:nvSpPr>
          <p:cNvPr id="6" name="テキスト ボックス 5">
            <a:extLst>
              <a:ext uri="{FF2B5EF4-FFF2-40B4-BE49-F238E27FC236}">
                <a16:creationId xmlns:a16="http://schemas.microsoft.com/office/drawing/2014/main" id="{C9246CFC-2BE4-086C-80BA-A7205CBFF08A}"/>
              </a:ext>
            </a:extLst>
          </p:cNvPr>
          <p:cNvSpPr txBox="1"/>
          <p:nvPr/>
        </p:nvSpPr>
        <p:spPr>
          <a:xfrm>
            <a:off x="4227095" y="277889"/>
            <a:ext cx="5613237" cy="6186309"/>
          </a:xfrm>
          <a:prstGeom prst="rect">
            <a:avLst/>
          </a:prstGeom>
          <a:noFill/>
        </p:spPr>
        <p:txBody>
          <a:bodyPr wrap="square" rtlCol="0">
            <a:spAutoFit/>
          </a:bodyPr>
          <a:lstStyle/>
          <a:p>
            <a:r>
              <a:rPr kumimoji="1" lang="ja-JP" altLang="en-US" sz="2200" dirty="0">
                <a:latin typeface="UD デジタル 教科書体 N-R" panose="02020400000000000000" pitchFamily="17" charset="-128"/>
                <a:ea typeface="UD デジタル 教科書体 N-R" panose="02020400000000000000" pitchFamily="17" charset="-128"/>
              </a:rPr>
              <a:t>　佐藤良子の戸籍に、子として和夫が入籍しています。これは、非嫡出子は母の氏を称することとされているためです。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佐藤良子を筆頭者とする戸籍は、和夫が出生したことで編製されました。</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そして、その和夫の身分事項欄に、平成</a:t>
            </a:r>
            <a:r>
              <a:rPr kumimoji="1" lang="en-US" altLang="ja-JP" sz="2200" dirty="0">
                <a:latin typeface="UD デジタル 教科書体 N-R" panose="02020400000000000000" pitchFamily="17" charset="-128"/>
                <a:ea typeface="UD デジタル 教科書体 N-R" panose="02020400000000000000" pitchFamily="17" charset="-128"/>
              </a:rPr>
              <a:t>5</a:t>
            </a:r>
            <a:r>
              <a:rPr kumimoji="1" lang="ja-JP" altLang="en-US" sz="2200" dirty="0">
                <a:latin typeface="UD デジタル 教科書体 N-R" panose="02020400000000000000" pitchFamily="17" charset="-128"/>
                <a:ea typeface="UD デジタル 教科書体 N-R" panose="02020400000000000000" pitchFamily="17" charset="-128"/>
              </a:rPr>
              <a:t>年</a:t>
            </a:r>
            <a:r>
              <a:rPr kumimoji="1" lang="en-US" altLang="ja-JP" sz="2200" dirty="0">
                <a:latin typeface="UD デジタル 教科書体 N-R" panose="02020400000000000000" pitchFamily="17" charset="-128"/>
                <a:ea typeface="UD デジタル 教科書体 N-R" panose="02020400000000000000" pitchFamily="17" charset="-128"/>
              </a:rPr>
              <a:t>3</a:t>
            </a:r>
            <a:r>
              <a:rPr kumimoji="1" lang="ja-JP" altLang="en-US" sz="2200" dirty="0">
                <a:latin typeface="UD デジタル 教科書体 N-R" panose="02020400000000000000" pitchFamily="17" charset="-128"/>
                <a:ea typeface="UD デジタル 教科書体 N-R" panose="02020400000000000000" pitchFamily="17" charset="-128"/>
              </a:rPr>
              <a:t>月</a:t>
            </a:r>
            <a:r>
              <a:rPr kumimoji="1" lang="en-US" altLang="ja-JP" sz="2200" dirty="0">
                <a:latin typeface="UD デジタル 教科書体 N-R" panose="02020400000000000000" pitchFamily="17" charset="-128"/>
                <a:ea typeface="UD デジタル 教科書体 N-R" panose="02020400000000000000" pitchFamily="17" charset="-128"/>
              </a:rPr>
              <a:t>6</a:t>
            </a:r>
            <a:r>
              <a:rPr kumimoji="1" lang="ja-JP" altLang="en-US" sz="2200" dirty="0">
                <a:latin typeface="UD デジタル 教科書体 N-R" panose="02020400000000000000" pitchFamily="17" charset="-128"/>
                <a:ea typeface="UD デジタル 教科書体 N-R" panose="02020400000000000000" pitchFamily="17" charset="-128"/>
              </a:rPr>
              <a:t>日に今治市の法務二郎が「認知の届出をした旨が記載されます。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その結果、認知されるまで空白とされていた和夫の父の欄に、法務二郎が記載されます。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和男の続柄が非嫡出子の場合、「男」と記載されています。しかし、平成</a:t>
            </a:r>
            <a:r>
              <a:rPr kumimoji="1" lang="en-US" altLang="ja-JP" sz="2200" dirty="0">
                <a:latin typeface="UD デジタル 教科書体 N-R" panose="02020400000000000000" pitchFamily="17" charset="-128"/>
                <a:ea typeface="UD デジタル 教科書体 N-R" panose="02020400000000000000" pitchFamily="17" charset="-128"/>
              </a:rPr>
              <a:t>16</a:t>
            </a:r>
            <a:r>
              <a:rPr kumimoji="1" lang="ja-JP" altLang="en-US" sz="2200" dirty="0">
                <a:latin typeface="UD デジタル 教科書体 N-R" panose="02020400000000000000" pitchFamily="17" charset="-128"/>
                <a:ea typeface="UD デジタル 教科書体 N-R" panose="02020400000000000000" pitchFamily="17" charset="-128"/>
              </a:rPr>
              <a:t>年</a:t>
            </a:r>
            <a:r>
              <a:rPr kumimoji="1" lang="en-US" altLang="ja-JP" sz="2200" dirty="0">
                <a:latin typeface="UD デジタル 教科書体 N-R" panose="02020400000000000000" pitchFamily="17" charset="-128"/>
                <a:ea typeface="UD デジタル 教科書体 N-R" panose="02020400000000000000" pitchFamily="17" charset="-128"/>
              </a:rPr>
              <a:t>11</a:t>
            </a:r>
            <a:r>
              <a:rPr kumimoji="1" lang="ja-JP" altLang="en-US" sz="2200" dirty="0">
                <a:latin typeface="UD デジタル 教科書体 N-R" panose="02020400000000000000" pitchFamily="17" charset="-128"/>
                <a:ea typeface="UD デジタル 教科書体 N-R" panose="02020400000000000000" pitchFamily="17" charset="-128"/>
              </a:rPr>
              <a:t>月</a:t>
            </a:r>
            <a:r>
              <a:rPr kumimoji="1" lang="en-US" altLang="ja-JP" sz="2200" dirty="0">
                <a:latin typeface="UD デジタル 教科書体 N-R" panose="02020400000000000000" pitchFamily="17" charset="-128"/>
                <a:ea typeface="UD デジタル 教科書体 N-R" panose="02020400000000000000" pitchFamily="17" charset="-128"/>
              </a:rPr>
              <a:t>1</a:t>
            </a:r>
            <a:r>
              <a:rPr kumimoji="1" lang="ja-JP" altLang="en-US" sz="2200" dirty="0">
                <a:latin typeface="UD デジタル 教科書体 N-R" panose="02020400000000000000" pitchFamily="17" charset="-128"/>
                <a:ea typeface="UD デジタル 教科書体 N-R" panose="02020400000000000000" pitchFamily="17" charset="-128"/>
              </a:rPr>
              <a:t>日以降、非嫡出子であっても出生の順に長男などと記載されることとなりました。</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それ以前の非嫡出子も、申出をすればそのような標記に改めることができるようになりました。</a:t>
            </a:r>
          </a:p>
        </p:txBody>
      </p:sp>
      <p:pic>
        <p:nvPicPr>
          <p:cNvPr id="2" name="録音したサウンド">
            <a:hlinkClick r:id="" action="ppaction://media"/>
            <a:extLst>
              <a:ext uri="{FF2B5EF4-FFF2-40B4-BE49-F238E27FC236}">
                <a16:creationId xmlns:a16="http://schemas.microsoft.com/office/drawing/2014/main" id="{0D97D5BB-636B-9985-B32F-E7CCB6DC2B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83413" y="231584"/>
            <a:ext cx="487363" cy="487363"/>
          </a:xfrm>
          <a:prstGeom prst="rect">
            <a:avLst/>
          </a:prstGeom>
        </p:spPr>
      </p:pic>
      <p:sp>
        <p:nvSpPr>
          <p:cNvPr id="3" name="正方形/長方形 2">
            <a:extLst>
              <a:ext uri="{FF2B5EF4-FFF2-40B4-BE49-F238E27FC236}">
                <a16:creationId xmlns:a16="http://schemas.microsoft.com/office/drawing/2014/main" id="{6B2B12EE-EB11-1831-3453-40F767022D66}"/>
              </a:ext>
            </a:extLst>
          </p:cNvPr>
          <p:cNvSpPr/>
          <p:nvPr/>
        </p:nvSpPr>
        <p:spPr>
          <a:xfrm>
            <a:off x="278977" y="647160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94016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3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42DF1E1-F716-9D31-6A24-F01EB2F016AB}"/>
              </a:ext>
            </a:extLst>
          </p:cNvPr>
          <p:cNvSpPr txBox="1"/>
          <p:nvPr/>
        </p:nvSpPr>
        <p:spPr>
          <a:xfrm>
            <a:off x="320842" y="344905"/>
            <a:ext cx="9424737" cy="3785652"/>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②　認知事項の移記</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認知者（父親）の戸籍に記載された認知事項は、新戸籍や</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他の戸籍には移記されません。</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つまり、認知者が転籍等で編製替えや婚姻・縁組等で他の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戸籍に入籍した場合、その転籍後の戸籍だけで被認知者がい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ないものと判断してしまうと、被認知者の存在を忘れてしま</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先ほどの例で、認知者である法務二郎が、平成</a:t>
            </a:r>
            <a:r>
              <a:rPr kumimoji="1" lang="en-US" altLang="ja-JP" sz="2400" dirty="0">
                <a:latin typeface="UD デジタル 教科書体 N-R" panose="02020400000000000000" pitchFamily="17" charset="-128"/>
                <a:ea typeface="UD デジタル 教科書体 N-R" panose="02020400000000000000" pitchFamily="17" charset="-128"/>
              </a:rPr>
              <a:t>12</a:t>
            </a:r>
            <a:r>
              <a:rPr kumimoji="1" lang="ja-JP" altLang="en-US" sz="2400" dirty="0">
                <a:latin typeface="UD デジタル 教科書体 N-R" panose="02020400000000000000" pitchFamily="17" charset="-128"/>
                <a:ea typeface="UD デジタル 教科書体 N-R" panose="02020400000000000000" pitchFamily="17" charset="-128"/>
              </a:rPr>
              <a:t>年</a:t>
            </a:r>
            <a:r>
              <a:rPr kumimoji="1" lang="en-US" altLang="ja-JP" sz="2400" dirty="0">
                <a:latin typeface="UD デジタル 教科書体 N-R" panose="02020400000000000000" pitchFamily="17" charset="-128"/>
                <a:ea typeface="UD デジタル 教科書体 N-R" panose="02020400000000000000" pitchFamily="17" charset="-128"/>
              </a:rPr>
              <a:t>5</a:t>
            </a:r>
            <a:r>
              <a:rPr kumimoji="1" lang="ja-JP" altLang="en-US" sz="2400" dirty="0">
                <a:latin typeface="UD デジタル 教科書体 N-R" panose="02020400000000000000" pitchFamily="17" charset="-128"/>
                <a:ea typeface="UD デジタル 教科書体 N-R" panose="02020400000000000000" pitchFamily="17" charset="-128"/>
              </a:rPr>
              <a:t>月</a:t>
            </a:r>
            <a:r>
              <a:rPr kumimoji="1" lang="en-US" altLang="ja-JP" sz="2400" dirty="0">
                <a:latin typeface="UD デジタル 教科書体 N-R" panose="02020400000000000000" pitchFamily="17" charset="-128"/>
                <a:ea typeface="UD デジタル 教科書体 N-R" panose="02020400000000000000" pitchFamily="17" charset="-128"/>
              </a:rPr>
              <a:t>10</a:t>
            </a:r>
          </a:p>
          <a:p>
            <a:r>
              <a:rPr kumimoji="1" lang="ja-JP" altLang="en-US" sz="2400" dirty="0">
                <a:latin typeface="UD デジタル 教科書体 N-R" panose="02020400000000000000" pitchFamily="17" charset="-128"/>
                <a:ea typeface="UD デジタル 教科書体 N-R" panose="02020400000000000000" pitchFamily="17" charset="-128"/>
              </a:rPr>
              <a:t>　　　日に愛媛県今治市から愛媛県西条市に転籍した場合の戸籍は</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次頁のとおりです。</a:t>
            </a:r>
          </a:p>
        </p:txBody>
      </p:sp>
      <p:pic>
        <p:nvPicPr>
          <p:cNvPr id="3" name="録音したサウンド">
            <a:hlinkClick r:id="" action="ppaction://media"/>
            <a:extLst>
              <a:ext uri="{FF2B5EF4-FFF2-40B4-BE49-F238E27FC236}">
                <a16:creationId xmlns:a16="http://schemas.microsoft.com/office/drawing/2014/main" id="{7EFAD226-1928-B40E-ACBB-42AFEF3F12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81694" y="344905"/>
            <a:ext cx="487363" cy="487363"/>
          </a:xfrm>
          <a:prstGeom prst="rect">
            <a:avLst/>
          </a:prstGeom>
        </p:spPr>
      </p:pic>
      <p:sp>
        <p:nvSpPr>
          <p:cNvPr id="4" name="正方形/長方形 3">
            <a:extLst>
              <a:ext uri="{FF2B5EF4-FFF2-40B4-BE49-F238E27FC236}">
                <a16:creationId xmlns:a16="http://schemas.microsoft.com/office/drawing/2014/main" id="{CE36C804-3A4E-F3C4-D75A-C77C15996B94}"/>
              </a:ext>
            </a:extLst>
          </p:cNvPr>
          <p:cNvSpPr/>
          <p:nvPr/>
        </p:nvSpPr>
        <p:spPr>
          <a:xfrm>
            <a:off x="278977" y="647160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34902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5">
            <a:extLst>
              <a:ext uri="{FF2B5EF4-FFF2-40B4-BE49-F238E27FC236}">
                <a16:creationId xmlns:a16="http://schemas.microsoft.com/office/drawing/2014/main" id="{247C8F2F-A9DF-FC9B-E3D2-9AE6FD91AA86}"/>
              </a:ext>
            </a:extLst>
          </p:cNvPr>
          <p:cNvGraphicFramePr>
            <a:graphicFrameLocks noGrp="1"/>
          </p:cNvGraphicFramePr>
          <p:nvPr>
            <p:extLst>
              <p:ext uri="{D42A27DB-BD31-4B8C-83A1-F6EECF244321}">
                <p14:modId xmlns:p14="http://schemas.microsoft.com/office/powerpoint/2010/main" val="1340276972"/>
              </p:ext>
            </p:extLst>
          </p:nvPr>
        </p:nvGraphicFramePr>
        <p:xfrm>
          <a:off x="310101" y="905272"/>
          <a:ext cx="3609893" cy="5052543"/>
        </p:xfrm>
        <a:graphic>
          <a:graphicData uri="http://schemas.openxmlformats.org/drawingml/2006/table">
            <a:tbl>
              <a:tblPr firstRow="1" bandRow="1">
                <a:tableStyleId>{5940675A-B579-460E-94D1-54222C63F5DA}</a:tableStyleId>
              </a:tblPr>
              <a:tblGrid>
                <a:gridCol w="240116">
                  <a:extLst>
                    <a:ext uri="{9D8B030D-6E8A-4147-A177-3AD203B41FA5}">
                      <a16:colId xmlns:a16="http://schemas.microsoft.com/office/drawing/2014/main" val="3486732416"/>
                    </a:ext>
                  </a:extLst>
                </a:gridCol>
                <a:gridCol w="240116">
                  <a:extLst>
                    <a:ext uri="{9D8B030D-6E8A-4147-A177-3AD203B41FA5}">
                      <a16:colId xmlns:a16="http://schemas.microsoft.com/office/drawing/2014/main" val="4054956302"/>
                    </a:ext>
                  </a:extLst>
                </a:gridCol>
                <a:gridCol w="240116">
                  <a:extLst>
                    <a:ext uri="{9D8B030D-6E8A-4147-A177-3AD203B41FA5}">
                      <a16:colId xmlns:a16="http://schemas.microsoft.com/office/drawing/2014/main" val="3982939303"/>
                    </a:ext>
                  </a:extLst>
                </a:gridCol>
                <a:gridCol w="246923">
                  <a:extLst>
                    <a:ext uri="{9D8B030D-6E8A-4147-A177-3AD203B41FA5}">
                      <a16:colId xmlns:a16="http://schemas.microsoft.com/office/drawing/2014/main" val="753471428"/>
                    </a:ext>
                  </a:extLst>
                </a:gridCol>
                <a:gridCol w="279646">
                  <a:extLst>
                    <a:ext uri="{9D8B030D-6E8A-4147-A177-3AD203B41FA5}">
                      <a16:colId xmlns:a16="http://schemas.microsoft.com/office/drawing/2014/main" val="992717566"/>
                    </a:ext>
                  </a:extLst>
                </a:gridCol>
                <a:gridCol w="264136">
                  <a:extLst>
                    <a:ext uri="{9D8B030D-6E8A-4147-A177-3AD203B41FA5}">
                      <a16:colId xmlns:a16="http://schemas.microsoft.com/office/drawing/2014/main" val="520219062"/>
                    </a:ext>
                  </a:extLst>
                </a:gridCol>
                <a:gridCol w="279845">
                  <a:extLst>
                    <a:ext uri="{9D8B030D-6E8A-4147-A177-3AD203B41FA5}">
                      <a16:colId xmlns:a16="http://schemas.microsoft.com/office/drawing/2014/main" val="1628013434"/>
                    </a:ext>
                  </a:extLst>
                </a:gridCol>
                <a:gridCol w="263384">
                  <a:extLst>
                    <a:ext uri="{9D8B030D-6E8A-4147-A177-3AD203B41FA5}">
                      <a16:colId xmlns:a16="http://schemas.microsoft.com/office/drawing/2014/main" val="3311026276"/>
                    </a:ext>
                  </a:extLst>
                </a:gridCol>
                <a:gridCol w="238691">
                  <a:extLst>
                    <a:ext uri="{9D8B030D-6E8A-4147-A177-3AD203B41FA5}">
                      <a16:colId xmlns:a16="http://schemas.microsoft.com/office/drawing/2014/main" val="4141554874"/>
                    </a:ext>
                  </a:extLst>
                </a:gridCol>
                <a:gridCol w="220311">
                  <a:extLst>
                    <a:ext uri="{9D8B030D-6E8A-4147-A177-3AD203B41FA5}">
                      <a16:colId xmlns:a16="http://schemas.microsoft.com/office/drawing/2014/main" val="1289125771"/>
                    </a:ext>
                  </a:extLst>
                </a:gridCol>
                <a:gridCol w="215918">
                  <a:extLst>
                    <a:ext uri="{9D8B030D-6E8A-4147-A177-3AD203B41FA5}">
                      <a16:colId xmlns:a16="http://schemas.microsoft.com/office/drawing/2014/main" val="2821234553"/>
                    </a:ext>
                  </a:extLst>
                </a:gridCol>
                <a:gridCol w="238691">
                  <a:extLst>
                    <a:ext uri="{9D8B030D-6E8A-4147-A177-3AD203B41FA5}">
                      <a16:colId xmlns:a16="http://schemas.microsoft.com/office/drawing/2014/main" val="4236380375"/>
                    </a:ext>
                  </a:extLst>
                </a:gridCol>
                <a:gridCol w="211164">
                  <a:extLst>
                    <a:ext uri="{9D8B030D-6E8A-4147-A177-3AD203B41FA5}">
                      <a16:colId xmlns:a16="http://schemas.microsoft.com/office/drawing/2014/main" val="4182577365"/>
                    </a:ext>
                  </a:extLst>
                </a:gridCol>
                <a:gridCol w="430836">
                  <a:extLst>
                    <a:ext uri="{9D8B030D-6E8A-4147-A177-3AD203B41FA5}">
                      <a16:colId xmlns:a16="http://schemas.microsoft.com/office/drawing/2014/main" val="2868137782"/>
                    </a:ext>
                  </a:extLst>
                </a:gridCol>
              </a:tblGrid>
              <a:tr h="262833">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婚姻事項省略</a:t>
                      </a: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出生事項省略</a:t>
                      </a: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　</a:t>
                      </a: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婚姻事項省略</a:t>
                      </a: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出生事項省略</a:t>
                      </a: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平成十二年</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五月十日愛媛県今治市から転籍届</a:t>
                      </a:r>
                    </a:p>
                  </a:txBody>
                  <a:tcPr marL="36000" marR="36000" marT="18000" marB="18000"/>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籍本</a:t>
                      </a:r>
                    </a:p>
                  </a:txBody>
                  <a:tcPr marL="36000" marR="36000" marT="18000" marB="18000" anchor="ctr"/>
                </a:tc>
                <a:extLst>
                  <a:ext uri="{0D108BD9-81ED-4DB2-BD59-A6C34878D82A}">
                    <a16:rowId xmlns:a16="http://schemas.microsoft.com/office/drawing/2014/main" val="2897956382"/>
                  </a:ext>
                </a:extLst>
              </a:tr>
              <a:tr h="286607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愛</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媛</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県</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西</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条</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市</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〇</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〇</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町</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〇</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〇</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番</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地</a:t>
                      </a:r>
                    </a:p>
                  </a:txBody>
                  <a:tcPr marL="36000" marR="36000" marT="18000" marB="18000"/>
                </a:tc>
                <a:extLst>
                  <a:ext uri="{0D108BD9-81ED-4DB2-BD59-A6C34878D82A}">
                    <a16:rowId xmlns:a16="http://schemas.microsoft.com/office/drawing/2014/main" val="2001540438"/>
                  </a:ext>
                </a:extLst>
              </a:tr>
              <a:tr h="0">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名氏</a:t>
                      </a:r>
                    </a:p>
                  </a:txBody>
                  <a:tcPr marL="36000" marR="36000" marT="18000" marB="18000" anchor="ctr"/>
                </a:tc>
                <a:extLst>
                  <a:ext uri="{0D108BD9-81ED-4DB2-BD59-A6C34878D82A}">
                    <a16:rowId xmlns:a16="http://schemas.microsoft.com/office/drawing/2014/main" val="1010212557"/>
                  </a:ext>
                </a:extLst>
              </a:tr>
              <a:tr h="495412">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出生</a:t>
                      </a:r>
                    </a:p>
                  </a:txBody>
                  <a:tcPr marL="36000" marR="36000" marT="18000" marB="18000" anchor="ctr"/>
                </a:tc>
                <a:tc grid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妻</a:t>
                      </a:r>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父</a:t>
                      </a: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出生</a:t>
                      </a:r>
                    </a:p>
                  </a:txBody>
                  <a:tcPr marL="36000" marR="36000" marT="18000" marB="18000" anchor="ctr"/>
                </a:tc>
                <a:tc grid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夫</a:t>
                      </a:r>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法</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務</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二</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郎</a:t>
                      </a:r>
                    </a:p>
                  </a:txBody>
                  <a:tcPr marL="36000" marR="36000" marT="18000" marB="18000"/>
                </a:tc>
                <a:extLst>
                  <a:ext uri="{0D108BD9-81ED-4DB2-BD59-A6C34878D82A}">
                    <a16:rowId xmlns:a16="http://schemas.microsoft.com/office/drawing/2014/main" val="3298001513"/>
                  </a:ext>
                </a:extLst>
              </a:tr>
              <a:tr h="985760">
                <a:tc row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省略</a:t>
                      </a:r>
                    </a:p>
                  </a:txBody>
                  <a:tcPr marL="36000" marR="36000" marT="18000" marB="18000"/>
                </a:tc>
                <a:tc rowSpan="2" gridSpan="2">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佳</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子</a:t>
                      </a:r>
                    </a:p>
                  </a:txBody>
                  <a:tcPr marL="36000" marR="36000" marT="18000" marB="18000"/>
                </a:tc>
                <a:tc rowSpan="2"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岡田恵子</a:t>
                      </a:r>
                    </a:p>
                  </a:txBody>
                  <a:tcPr marL="36000" marR="36000" marT="18000" marB="18000"/>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岡田健司</a:t>
                      </a:r>
                    </a:p>
                  </a:txBody>
                  <a:tcPr marL="36000" marR="36000" marT="18000" marB="18000"/>
                </a:tc>
                <a:tc row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省略</a:t>
                      </a:r>
                    </a:p>
                  </a:txBody>
                  <a:tcPr marL="36000" marR="36000" marT="18000" marB="18000"/>
                </a:tc>
                <a:tc rowSpan="2" gridSpan="2">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二</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郎</a:t>
                      </a:r>
                    </a:p>
                  </a:txBody>
                  <a:tcPr marL="36000" marR="36000" marT="18000" marB="18000"/>
                </a:tc>
                <a:tc rowSpan="2"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法務花子</a:t>
                      </a:r>
                    </a:p>
                  </a:txBody>
                  <a:tcPr marL="36000" marR="36000" marT="18000" marB="18000"/>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法務太郎</a:t>
                      </a: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sz="1000" dirty="0"/>
                    </a:p>
                  </a:txBody>
                  <a:tcPr marL="36000" marR="36000" marT="18000" marB="18000"/>
                </a:tc>
                <a:extLst>
                  <a:ext uri="{0D108BD9-81ED-4DB2-BD59-A6C34878D82A}">
                    <a16:rowId xmlns:a16="http://schemas.microsoft.com/office/drawing/2014/main" val="2994816012"/>
                  </a:ext>
                </a:extLst>
              </a:tr>
              <a:tr h="246440">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gridSpan="2" vMerge="1">
                  <a:txBody>
                    <a:bodyPr/>
                    <a:lstStyle/>
                    <a:p>
                      <a:endParaRPr kumimoji="1" lang="ja-JP" altLang="en-US"/>
                    </a:p>
                  </a:txBody>
                  <a:tcPr/>
                </a:tc>
                <a:tc hMerge="1" vMerge="1">
                  <a:txBody>
                    <a:bodyPr/>
                    <a:lstStyle/>
                    <a:p>
                      <a:endParaRPr kumimoji="1" lang="ja-JP" altLang="en-US"/>
                    </a:p>
                  </a:txBody>
                  <a:tcPr/>
                </a:tc>
                <a:tc grid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三女</a:t>
                      </a:r>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dirty="0"/>
                    </a:p>
                  </a:txBody>
                  <a:tcPr/>
                </a:tc>
                <a:tc grid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長男</a:t>
                      </a:r>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extLst>
                  <a:ext uri="{0D108BD9-81ED-4DB2-BD59-A6C34878D82A}">
                    <a16:rowId xmlns:a16="http://schemas.microsoft.com/office/drawing/2014/main" val="77096995"/>
                  </a:ext>
                </a:extLst>
              </a:tr>
            </a:tbl>
          </a:graphicData>
        </a:graphic>
      </p:graphicFrame>
      <p:sp>
        <p:nvSpPr>
          <p:cNvPr id="4" name="テキスト ボックス 3">
            <a:extLst>
              <a:ext uri="{FF2B5EF4-FFF2-40B4-BE49-F238E27FC236}">
                <a16:creationId xmlns:a16="http://schemas.microsoft.com/office/drawing/2014/main" id="{3CA21F98-90E7-DF45-B2A1-CC393B3F7390}"/>
              </a:ext>
            </a:extLst>
          </p:cNvPr>
          <p:cNvSpPr txBox="1"/>
          <p:nvPr/>
        </p:nvSpPr>
        <p:spPr>
          <a:xfrm>
            <a:off x="222583" y="252482"/>
            <a:ext cx="4953000" cy="369332"/>
          </a:xfrm>
          <a:prstGeom prst="rect">
            <a:avLst/>
          </a:prstGeom>
          <a:noFill/>
        </p:spPr>
        <p:txBody>
          <a:bodyPr wrap="square">
            <a:spAutoFit/>
          </a:bodyPr>
          <a:lstStyle/>
          <a:p>
            <a:r>
              <a:rPr kumimoji="1" lang="en-US" altLang="ja-JP" sz="1800" dirty="0">
                <a:latin typeface="UD デジタル 教科書体 N-R" panose="02020400000000000000" pitchFamily="17" charset="-128"/>
                <a:ea typeface="UD デジタル 教科書体 N-R" panose="02020400000000000000" pitchFamily="17" charset="-128"/>
              </a:rPr>
              <a:t>《</a:t>
            </a:r>
            <a:r>
              <a:rPr kumimoji="1" lang="ja-JP" altLang="en-US" sz="1800" dirty="0">
                <a:latin typeface="UD デジタル 教科書体 N-R" panose="02020400000000000000" pitchFamily="17" charset="-128"/>
                <a:ea typeface="UD デジタル 教科書体 N-R" panose="02020400000000000000" pitchFamily="17" charset="-128"/>
              </a:rPr>
              <a:t>認知した父親の転籍後の戸籍</a:t>
            </a:r>
            <a:r>
              <a:rPr kumimoji="1" lang="en-US" altLang="ja-JP" sz="1800" dirty="0">
                <a:latin typeface="UD デジタル 教科書体 N-R" panose="02020400000000000000" pitchFamily="17" charset="-128"/>
                <a:ea typeface="UD デジタル 教科書体 N-R" panose="02020400000000000000" pitchFamily="17" charset="-128"/>
              </a:rPr>
              <a:t>》</a:t>
            </a:r>
            <a:endParaRPr kumimoji="1" lang="ja-JP" altLang="en-US" sz="1800" dirty="0">
              <a:latin typeface="UD デジタル 教科書体 N-R" panose="02020400000000000000" pitchFamily="17" charset="-128"/>
              <a:ea typeface="UD デジタル 教科書体 N-R" panose="02020400000000000000" pitchFamily="17" charset="-128"/>
            </a:endParaRPr>
          </a:p>
        </p:txBody>
      </p:sp>
      <p:sp>
        <p:nvSpPr>
          <p:cNvPr id="5" name="テキスト ボックス 4">
            <a:extLst>
              <a:ext uri="{FF2B5EF4-FFF2-40B4-BE49-F238E27FC236}">
                <a16:creationId xmlns:a16="http://schemas.microsoft.com/office/drawing/2014/main" id="{71531D31-E160-0B25-5E4B-307FC35FB3AA}"/>
              </a:ext>
            </a:extLst>
          </p:cNvPr>
          <p:cNvSpPr txBox="1"/>
          <p:nvPr/>
        </p:nvSpPr>
        <p:spPr>
          <a:xfrm>
            <a:off x="4307305" y="621814"/>
            <a:ext cx="5486400" cy="4493538"/>
          </a:xfrm>
          <a:prstGeom prst="rect">
            <a:avLst/>
          </a:prstGeom>
          <a:noFill/>
        </p:spPr>
        <p:txBody>
          <a:bodyPr wrap="square" rtlCol="0">
            <a:spAutoFit/>
          </a:bodyPr>
          <a:lstStyle/>
          <a:p>
            <a:r>
              <a:rPr kumimoji="1" lang="ja-JP" altLang="en-US" sz="2200" dirty="0">
                <a:latin typeface="UD デジタル 教科書体 N-R" panose="02020400000000000000" pitchFamily="17" charset="-128"/>
                <a:ea typeface="UD デジタル 教科書体 N-R" panose="02020400000000000000" pitchFamily="17" charset="-128"/>
              </a:rPr>
              <a:t>　転籍後の戸籍には、認知事項について何も記載されていません。</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記載漏れがあるように思われるかもしれませんが、認知者の戸籍に記載された認知事項は、転籍など戸籍の編製替え、婚姻・縁組により他の戸籍に入籍した場合、新戸籍や他の戸籍に移記されません。</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ですから、転籍後の戸籍だけを見て、認知した非嫡出子がいないと判断しないよう気をつけてください。</a:t>
            </a:r>
            <a:endParaRPr kumimoji="1" lang="en-US" altLang="ja-JP" sz="2200" dirty="0">
              <a:latin typeface="UD デジタル 教科書体 N-R" panose="02020400000000000000" pitchFamily="17" charset="-128"/>
              <a:ea typeface="UD デジタル 教科書体 N-R" panose="02020400000000000000" pitchFamily="17" charset="-128"/>
            </a:endParaRPr>
          </a:p>
          <a:p>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次に、次頁の被認知者の転籍後の戸籍を見てみましょう。</a:t>
            </a:r>
          </a:p>
        </p:txBody>
      </p:sp>
      <p:pic>
        <p:nvPicPr>
          <p:cNvPr id="3" name="録音したサウンド">
            <a:hlinkClick r:id="" action="ppaction://media"/>
            <a:extLst>
              <a:ext uri="{FF2B5EF4-FFF2-40B4-BE49-F238E27FC236}">
                <a16:creationId xmlns:a16="http://schemas.microsoft.com/office/drawing/2014/main" id="{A66C4DE8-051B-60C7-A52C-8110BDA1EF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47417" y="193467"/>
            <a:ext cx="487363" cy="487363"/>
          </a:xfrm>
          <a:prstGeom prst="rect">
            <a:avLst/>
          </a:prstGeom>
        </p:spPr>
      </p:pic>
      <p:sp>
        <p:nvSpPr>
          <p:cNvPr id="6" name="正方形/長方形 5">
            <a:extLst>
              <a:ext uri="{FF2B5EF4-FFF2-40B4-BE49-F238E27FC236}">
                <a16:creationId xmlns:a16="http://schemas.microsoft.com/office/drawing/2014/main" id="{E6F16B46-E142-05BC-1FBD-4E72133FF96E}"/>
              </a:ext>
            </a:extLst>
          </p:cNvPr>
          <p:cNvSpPr/>
          <p:nvPr/>
        </p:nvSpPr>
        <p:spPr>
          <a:xfrm>
            <a:off x="278977" y="647160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21972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5">
            <a:extLst>
              <a:ext uri="{FF2B5EF4-FFF2-40B4-BE49-F238E27FC236}">
                <a16:creationId xmlns:a16="http://schemas.microsoft.com/office/drawing/2014/main" id="{F06F6D1A-0911-F3D0-53F9-A967559E23A3}"/>
              </a:ext>
            </a:extLst>
          </p:cNvPr>
          <p:cNvGraphicFramePr>
            <a:graphicFrameLocks noGrp="1"/>
          </p:cNvGraphicFramePr>
          <p:nvPr>
            <p:extLst>
              <p:ext uri="{D42A27DB-BD31-4B8C-83A1-F6EECF244321}">
                <p14:modId xmlns:p14="http://schemas.microsoft.com/office/powerpoint/2010/main" val="2229236305"/>
              </p:ext>
            </p:extLst>
          </p:nvPr>
        </p:nvGraphicFramePr>
        <p:xfrm>
          <a:off x="152400" y="813096"/>
          <a:ext cx="3919995" cy="5430437"/>
        </p:xfrm>
        <a:graphic>
          <a:graphicData uri="http://schemas.openxmlformats.org/drawingml/2006/table">
            <a:tbl>
              <a:tblPr firstRow="1" bandRow="1">
                <a:tableStyleId>{5940675A-B579-460E-94D1-54222C63F5DA}</a:tableStyleId>
              </a:tblPr>
              <a:tblGrid>
                <a:gridCol w="260743">
                  <a:extLst>
                    <a:ext uri="{9D8B030D-6E8A-4147-A177-3AD203B41FA5}">
                      <a16:colId xmlns:a16="http://schemas.microsoft.com/office/drawing/2014/main" val="3486732416"/>
                    </a:ext>
                  </a:extLst>
                </a:gridCol>
                <a:gridCol w="260743">
                  <a:extLst>
                    <a:ext uri="{9D8B030D-6E8A-4147-A177-3AD203B41FA5}">
                      <a16:colId xmlns:a16="http://schemas.microsoft.com/office/drawing/2014/main" val="4054956302"/>
                    </a:ext>
                  </a:extLst>
                </a:gridCol>
                <a:gridCol w="260743">
                  <a:extLst>
                    <a:ext uri="{9D8B030D-6E8A-4147-A177-3AD203B41FA5}">
                      <a16:colId xmlns:a16="http://schemas.microsoft.com/office/drawing/2014/main" val="3982939303"/>
                    </a:ext>
                  </a:extLst>
                </a:gridCol>
                <a:gridCol w="268134">
                  <a:extLst>
                    <a:ext uri="{9D8B030D-6E8A-4147-A177-3AD203B41FA5}">
                      <a16:colId xmlns:a16="http://schemas.microsoft.com/office/drawing/2014/main" val="753471428"/>
                    </a:ext>
                  </a:extLst>
                </a:gridCol>
                <a:gridCol w="303668">
                  <a:extLst>
                    <a:ext uri="{9D8B030D-6E8A-4147-A177-3AD203B41FA5}">
                      <a16:colId xmlns:a16="http://schemas.microsoft.com/office/drawing/2014/main" val="992717566"/>
                    </a:ext>
                  </a:extLst>
                </a:gridCol>
                <a:gridCol w="286826">
                  <a:extLst>
                    <a:ext uri="{9D8B030D-6E8A-4147-A177-3AD203B41FA5}">
                      <a16:colId xmlns:a16="http://schemas.microsoft.com/office/drawing/2014/main" val="520219062"/>
                    </a:ext>
                  </a:extLst>
                </a:gridCol>
                <a:gridCol w="303885">
                  <a:extLst>
                    <a:ext uri="{9D8B030D-6E8A-4147-A177-3AD203B41FA5}">
                      <a16:colId xmlns:a16="http://schemas.microsoft.com/office/drawing/2014/main" val="1628013434"/>
                    </a:ext>
                  </a:extLst>
                </a:gridCol>
                <a:gridCol w="286010">
                  <a:extLst>
                    <a:ext uri="{9D8B030D-6E8A-4147-A177-3AD203B41FA5}">
                      <a16:colId xmlns:a16="http://schemas.microsoft.com/office/drawing/2014/main" val="3311026276"/>
                    </a:ext>
                  </a:extLst>
                </a:gridCol>
                <a:gridCol w="259195">
                  <a:extLst>
                    <a:ext uri="{9D8B030D-6E8A-4147-A177-3AD203B41FA5}">
                      <a16:colId xmlns:a16="http://schemas.microsoft.com/office/drawing/2014/main" val="4141554874"/>
                    </a:ext>
                  </a:extLst>
                </a:gridCol>
                <a:gridCol w="239237">
                  <a:extLst>
                    <a:ext uri="{9D8B030D-6E8A-4147-A177-3AD203B41FA5}">
                      <a16:colId xmlns:a16="http://schemas.microsoft.com/office/drawing/2014/main" val="1289125771"/>
                    </a:ext>
                  </a:extLst>
                </a:gridCol>
                <a:gridCol w="234466">
                  <a:extLst>
                    <a:ext uri="{9D8B030D-6E8A-4147-A177-3AD203B41FA5}">
                      <a16:colId xmlns:a16="http://schemas.microsoft.com/office/drawing/2014/main" val="2821234553"/>
                    </a:ext>
                  </a:extLst>
                </a:gridCol>
                <a:gridCol w="259195">
                  <a:extLst>
                    <a:ext uri="{9D8B030D-6E8A-4147-A177-3AD203B41FA5}">
                      <a16:colId xmlns:a16="http://schemas.microsoft.com/office/drawing/2014/main" val="4236380375"/>
                    </a:ext>
                  </a:extLst>
                </a:gridCol>
                <a:gridCol w="232384">
                  <a:extLst>
                    <a:ext uri="{9D8B030D-6E8A-4147-A177-3AD203B41FA5}">
                      <a16:colId xmlns:a16="http://schemas.microsoft.com/office/drawing/2014/main" val="4182577365"/>
                    </a:ext>
                  </a:extLst>
                </a:gridCol>
                <a:gridCol w="464766">
                  <a:extLst>
                    <a:ext uri="{9D8B030D-6E8A-4147-A177-3AD203B41FA5}">
                      <a16:colId xmlns:a16="http://schemas.microsoft.com/office/drawing/2014/main" val="2868137782"/>
                    </a:ext>
                  </a:extLst>
                </a:gridCol>
              </a:tblGrid>
              <a:tr h="262833">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法務二郎認知届同月八日同市長から送付</a:t>
                      </a:r>
                    </a:p>
                  </a:txBody>
                  <a:tcPr marL="36000" marR="36000" marT="18000" marB="18000"/>
                </a:tc>
                <a:tc rowSpan="3">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平成五年三月六日愛媛県今治市〇〇町〇〇番地</a:t>
                      </a:r>
                    </a:p>
                  </a:txBody>
                  <a:tcPr marL="36000" marR="36000" marT="18000" marB="18000"/>
                </a:tc>
                <a:tc rowSpan="3">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同日母届出</a:t>
                      </a:r>
                    </a:p>
                  </a:txBody>
                  <a:tcPr marL="36000" marR="36000" marT="18000" marB="18000"/>
                </a:tc>
                <a:tc rowSpan="3">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平成三年三月五日愛媛県松山市〇〇番地で出生</a:t>
                      </a: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　入籍</a:t>
                      </a:r>
                    </a:p>
                  </a:txBody>
                  <a:tcPr marL="36000" marR="36000" marT="18000" marB="18000"/>
                </a:tc>
                <a:tc rowSpan="3">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子の出生届平成三年三月五日本籍地〇〇から</a:t>
                      </a: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出生事項省略</a:t>
                      </a:r>
                    </a:p>
                  </a:txBody>
                  <a:tcPr marL="36000" marR="36000" marT="18000" marB="18000"/>
                </a:tc>
                <a:tc rowSpan="3">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から転籍届出</a:t>
                      </a: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　平成六年五月二日愛媛県松山市〇〇町〇〇番地</a:t>
                      </a:r>
                    </a:p>
                  </a:txBody>
                  <a:tcPr marL="36000" marR="36000" marT="18000" marB="18000"/>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籍本</a:t>
                      </a:r>
                    </a:p>
                  </a:txBody>
                  <a:tcPr marL="36000" marR="36000" marT="18000" marB="18000" anchor="ctr"/>
                </a:tc>
                <a:extLst>
                  <a:ext uri="{0D108BD9-81ED-4DB2-BD59-A6C34878D82A}">
                    <a16:rowId xmlns:a16="http://schemas.microsoft.com/office/drawing/2014/main" val="2897956382"/>
                  </a:ext>
                </a:extLst>
              </a:tr>
              <a:tr h="316001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愛</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媛</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県</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大</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洲</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市</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〇</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〇</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町</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〇</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〇</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番</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地</a:t>
                      </a:r>
                    </a:p>
                  </a:txBody>
                  <a:tcPr marL="36000" marR="36000" marT="18000" marB="18000"/>
                </a:tc>
                <a:extLst>
                  <a:ext uri="{0D108BD9-81ED-4DB2-BD59-A6C34878D82A}">
                    <a16:rowId xmlns:a16="http://schemas.microsoft.com/office/drawing/2014/main" val="2001540438"/>
                  </a:ext>
                </a:extLst>
              </a:tr>
              <a:tr h="0">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名氏</a:t>
                      </a:r>
                    </a:p>
                  </a:txBody>
                  <a:tcPr marL="36000" marR="36000" marT="18000" marB="18000" anchor="ctr"/>
                </a:tc>
                <a:extLst>
                  <a:ext uri="{0D108BD9-81ED-4DB2-BD59-A6C34878D82A}">
                    <a16:rowId xmlns:a16="http://schemas.microsoft.com/office/drawing/2014/main" val="1010212557"/>
                  </a:ext>
                </a:extLst>
              </a:tr>
              <a:tr h="366687">
                <a:tc row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出生</a:t>
                      </a:r>
                    </a:p>
                  </a:txBody>
                  <a:tcPr marL="36000" marR="36000" marT="18000" marB="18000" anchor="ctr"/>
                </a:tc>
                <a:tc rowSpan="4" gridSpan="2">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和</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夫</a:t>
                      </a:r>
                    </a:p>
                  </a:txBody>
                  <a:tcPr marL="36000" marR="36000" marT="18000" marB="18000" anchor="ctr"/>
                </a:tc>
                <a:tc rowSpan="4"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父</a:t>
                      </a: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出生</a:t>
                      </a:r>
                    </a:p>
                  </a:txBody>
                  <a:tcPr marL="36000" marR="36000" marT="18000" marB="18000" anchor="ctr"/>
                </a:tc>
                <a:tc rowSpan="4"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dirty="0">
                          <a:latin typeface="UD デジタル 教科書体 N-R" panose="02020400000000000000" pitchFamily="17" charset="-128"/>
                          <a:ea typeface="UD デジタル 教科書体 N-R" panose="02020400000000000000" pitchFamily="17" charset="-128"/>
                        </a:rPr>
                        <a:t>良</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dirty="0">
                          <a:latin typeface="UD デジタル 教科書体 N-R" panose="02020400000000000000" pitchFamily="17" charset="-128"/>
                          <a:ea typeface="UD デジタル 教科書体 N-R" panose="02020400000000000000" pitchFamily="17" charset="-128"/>
                        </a:rPr>
                        <a:t>子</a:t>
                      </a:r>
                    </a:p>
                  </a:txBody>
                  <a:tcPr marL="36000" marR="36000" marT="18000" marB="18000" anchor="ctr"/>
                </a:tc>
                <a:tc rowSpan="4"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母</a:t>
                      </a:r>
                    </a:p>
                  </a:txBody>
                  <a:tcPr marL="36000" marR="36000" marT="18000" marB="18000" anchor="ctr"/>
                </a:tc>
                <a:tc rowSpan="4">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4">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4">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4">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佐</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藤</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良</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子</a:t>
                      </a:r>
                    </a:p>
                  </a:txBody>
                  <a:tcPr marL="36000" marR="36000" marT="18000" marB="18000"/>
                </a:tc>
                <a:extLst>
                  <a:ext uri="{0D108BD9-81ED-4DB2-BD59-A6C34878D82A}">
                    <a16:rowId xmlns:a16="http://schemas.microsoft.com/office/drawing/2014/main" val="3298001513"/>
                  </a:ext>
                </a:extLst>
              </a:tr>
              <a:tr h="128725">
                <a:tc vMerge="1">
                  <a:txBody>
                    <a:bodyPr/>
                    <a:lstStyle/>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nchor="ctr"/>
                </a:tc>
                <a:tc gridSpan="2" vMerge="1">
                  <a:txBody>
                    <a:bodyPr/>
                    <a:lstStyle/>
                    <a:p>
                      <a:endParaRPr kumimoji="1" lang="ja-JP" altLang="en-US"/>
                    </a:p>
                  </a:txBody>
                  <a:tcPr/>
                </a:tc>
                <a:tc hMerge="1" vMerge="1">
                  <a:txBody>
                    <a:bodyPr/>
                    <a:lstStyle/>
                    <a:p>
                      <a:endParaRPr kumimoji="1" lang="ja-JP" altLang="en-US"/>
                    </a:p>
                  </a:txBody>
                  <a:tcPr/>
                </a:tc>
                <a:tc rowSpan="2">
                  <a:txBody>
                    <a:bodyPr/>
                    <a:lstStyle/>
                    <a:p>
                      <a:pPr algn="ctr"/>
                      <a:r>
                        <a:rPr kumimoji="1" lang="ja-JP" altLang="en-US" sz="1050" b="1">
                          <a:latin typeface="UD デジタル 教科書体 N-R" panose="02020400000000000000" pitchFamily="17" charset="-128"/>
                          <a:ea typeface="UD デジタル 教科書体 N-R" panose="02020400000000000000" pitchFamily="17" charset="-128"/>
                        </a:rPr>
                        <a:t>佐藤良子</a:t>
                      </a: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法務二郎</a:t>
                      </a:r>
                    </a:p>
                  </a:txBody>
                  <a:tcPr marL="36000" marR="36000" marT="18000" marB="18000"/>
                </a:tc>
                <a:tc rowSpan="3">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省略</a:t>
                      </a:r>
                    </a:p>
                  </a:txBody>
                  <a:tcPr marL="36000" marR="36000" marT="18000" marB="18000"/>
                </a:tc>
                <a:tc gridSpan="2" vMerge="1">
                  <a:txBody>
                    <a:bodyPr/>
                    <a:lstStyle/>
                    <a:p>
                      <a:endParaRPr kumimoji="1" lang="ja-JP" altLang="en-US"/>
                    </a:p>
                  </a:txBody>
                  <a:tcPr/>
                </a:tc>
                <a:tc hMerge="1" vMerge="1">
                  <a:txBody>
                    <a:bodyPr/>
                    <a:lstStyle/>
                    <a:p>
                      <a:endParaRPr kumimoji="1" lang="ja-JP" altLang="en-US"/>
                    </a:p>
                  </a:txBody>
                  <a:tcPr/>
                </a:tc>
                <a:tc rowSpan="2">
                  <a:txBody>
                    <a:bodyPr/>
                    <a:lstStyle/>
                    <a:p>
                      <a:pPr algn="ctr"/>
                      <a:endParaRPr kumimoji="1" lang="en-US" altLang="ja-JP" sz="1050" b="1">
                        <a:latin typeface="UD デジタル 教科書体 N-R" panose="02020400000000000000" pitchFamily="17" charset="-128"/>
                        <a:ea typeface="UD デジタル 教科書体 N-R" panose="02020400000000000000" pitchFamily="17" charset="-128"/>
                      </a:endParaRPr>
                    </a:p>
                    <a:p>
                      <a:pPr algn="ctr"/>
                      <a:r>
                        <a:rPr kumimoji="1" lang="ja-JP" altLang="en-US" sz="1050" b="1">
                          <a:latin typeface="UD デジタル 教科書体 N-R" panose="02020400000000000000" pitchFamily="17" charset="-128"/>
                          <a:ea typeface="UD デジタル 教科書体 N-R" panose="02020400000000000000" pitchFamily="17" charset="-128"/>
                        </a:rPr>
                        <a:t>省</a:t>
                      </a:r>
                      <a:endParaRPr kumimoji="1" lang="en-US" altLang="ja-JP" sz="1050" b="1">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a:latin typeface="UD デジタル 教科書体 N-R" panose="02020400000000000000" pitchFamily="17" charset="-128"/>
                        <a:ea typeface="UD デジタル 教科書体 N-R" panose="02020400000000000000" pitchFamily="17" charset="-128"/>
                      </a:endParaRPr>
                    </a:p>
                    <a:p>
                      <a:pPr algn="ctr"/>
                      <a:r>
                        <a:rPr kumimoji="1" lang="ja-JP" altLang="en-US" sz="1050" b="1">
                          <a:latin typeface="UD デジタル 教科書体 N-R" panose="02020400000000000000" pitchFamily="17" charset="-128"/>
                          <a:ea typeface="UD デジタル 教科書体 N-R" panose="02020400000000000000" pitchFamily="17" charset="-128"/>
                        </a:rPr>
                        <a:t>略</a:t>
                      </a: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2">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省</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　略</a:t>
                      </a: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514994001"/>
                  </a:ext>
                </a:extLst>
              </a:tr>
              <a:tr h="985760">
                <a:tc row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平成三年三月五日</a:t>
                      </a:r>
                    </a:p>
                  </a:txBody>
                  <a:tcPr marL="36000" marR="36000" marT="18000" marB="18000"/>
                </a:tc>
                <a:tc gridSpan="2" vMerge="1">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和</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夫</a:t>
                      </a:r>
                    </a:p>
                  </a:txBody>
                  <a:tcPr marL="36000" marR="36000" marT="18000" marB="18000"/>
                </a:tc>
                <a:tc hMerge="1"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佐藤良子</a:t>
                      </a:r>
                    </a:p>
                  </a:txBody>
                  <a:tcPr marL="36000" marR="36000" marT="18000" marB="18000"/>
                </a:tc>
                <a:tc vMerge="1">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法務二郎</a:t>
                      </a:r>
                    </a:p>
                  </a:txBody>
                  <a:tcPr marL="36000" marR="36000" marT="18000" marB="18000"/>
                </a:tc>
                <a:tc vMerge="1">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省略</a:t>
                      </a:r>
                    </a:p>
                  </a:txBody>
                  <a:tcPr marL="36000" marR="36000" marT="18000" marB="18000"/>
                </a:tc>
                <a:tc gridSpan="2"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1" dirty="0">
                        <a:latin typeface="UD デジタル 教科書体 N-R" panose="02020400000000000000" pitchFamily="17" charset="-128"/>
                        <a:ea typeface="UD デジタル 教科書体 N-R" panose="02020400000000000000" pitchFamily="17" charset="-128"/>
                      </a:endParaRPr>
                    </a:p>
                    <a:p>
                      <a:pPr algn="ctr"/>
                      <a:endParaRPr kumimoji="1" lang="ja-JP" altLang="en-US" sz="1050" b="1"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hMerge="1"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省</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略</a:t>
                      </a:r>
                    </a:p>
                  </a:txBody>
                  <a:tcPr marL="36000" marR="36000" marT="18000" marB="18000"/>
                </a:tc>
                <a:tc vMerge="1">
                  <a:txBody>
                    <a:bodyPr/>
                    <a:lstStyle/>
                    <a:p>
                      <a:pPr algn="ct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省</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ctr"/>
                      <a:r>
                        <a:rPr kumimoji="1" lang="ja-JP" altLang="en-US" sz="1050" b="1" dirty="0">
                          <a:latin typeface="UD デジタル 教科書体 N-R" panose="02020400000000000000" pitchFamily="17" charset="-128"/>
                          <a:ea typeface="UD デジタル 教科書体 N-R" panose="02020400000000000000" pitchFamily="17" charset="-128"/>
                        </a:rPr>
                        <a:t>　略</a:t>
                      </a: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sz="1000" dirty="0"/>
                    </a:p>
                  </a:txBody>
                  <a:tcPr marL="36000" marR="36000" marT="18000" marB="18000"/>
                </a:tc>
                <a:extLst>
                  <a:ext uri="{0D108BD9-81ED-4DB2-BD59-A6C34878D82A}">
                    <a16:rowId xmlns:a16="http://schemas.microsoft.com/office/drawing/2014/main" val="2994816012"/>
                  </a:ext>
                </a:extLst>
              </a:tr>
              <a:tr h="247402">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gridSpan="2" vMerge="1">
                  <a:txBody>
                    <a:bodyPr/>
                    <a:lstStyle/>
                    <a:p>
                      <a:endParaRPr kumimoji="1" lang="ja-JP" altLang="en-US"/>
                    </a:p>
                  </a:txBody>
                  <a:tcPr/>
                </a:tc>
                <a:tc hMerge="1" vMerge="1">
                  <a:txBody>
                    <a:bodyPr/>
                    <a:lstStyle/>
                    <a:p>
                      <a:endParaRPr kumimoji="1" lang="ja-JP" altLang="en-US"/>
                    </a:p>
                  </a:txBody>
                  <a:tcPr/>
                </a:tc>
                <a:tc grid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男</a:t>
                      </a:r>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dirty="0"/>
                    </a:p>
                  </a:txBody>
                  <a:tcPr/>
                </a:tc>
                <a:tc gridSpan="2">
                  <a:txBody>
                    <a:bodyPr/>
                    <a:lstStyle/>
                    <a:p>
                      <a:pPr algn="ctr"/>
                      <a:r>
                        <a:rPr kumimoji="1" lang="ja-JP" altLang="en-US" sz="1050" b="1" dirty="0">
                          <a:latin typeface="UD デジタル 教科書体 N-R" panose="02020400000000000000" pitchFamily="17" charset="-128"/>
                          <a:ea typeface="UD デジタル 教科書体 N-R" panose="02020400000000000000" pitchFamily="17" charset="-128"/>
                        </a:rPr>
                        <a:t>省略</a:t>
                      </a:r>
                    </a:p>
                  </a:txBody>
                  <a:tcPr marL="36000" marR="36000" marT="18000" marB="18000" anchor="ctr"/>
                </a:tc>
                <a:tc h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pPr algn="ctr"/>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extLst>
                  <a:ext uri="{0D108BD9-81ED-4DB2-BD59-A6C34878D82A}">
                    <a16:rowId xmlns:a16="http://schemas.microsoft.com/office/drawing/2014/main" val="77096995"/>
                  </a:ext>
                </a:extLst>
              </a:tr>
            </a:tbl>
          </a:graphicData>
        </a:graphic>
      </p:graphicFrame>
      <p:sp>
        <p:nvSpPr>
          <p:cNvPr id="4" name="テキスト ボックス 3">
            <a:extLst>
              <a:ext uri="{FF2B5EF4-FFF2-40B4-BE49-F238E27FC236}">
                <a16:creationId xmlns:a16="http://schemas.microsoft.com/office/drawing/2014/main" id="{728DCC29-4B2A-28FD-B15E-2C97C5AAB7E5}"/>
              </a:ext>
            </a:extLst>
          </p:cNvPr>
          <p:cNvSpPr txBox="1"/>
          <p:nvPr/>
        </p:nvSpPr>
        <p:spPr>
          <a:xfrm>
            <a:off x="0" y="332169"/>
            <a:ext cx="4432852" cy="369332"/>
          </a:xfrm>
          <a:prstGeom prst="rect">
            <a:avLst/>
          </a:prstGeom>
          <a:noFill/>
        </p:spPr>
        <p:txBody>
          <a:bodyPr wrap="square">
            <a:spAutoFit/>
          </a:bodyPr>
          <a:lstStyle/>
          <a:p>
            <a:r>
              <a:rPr kumimoji="1" lang="en-US" altLang="ja-JP" sz="1800" dirty="0">
                <a:latin typeface="UD デジタル 教科書体 N-R" panose="02020400000000000000" pitchFamily="17" charset="-128"/>
                <a:ea typeface="UD デジタル 教科書体 N-R" panose="02020400000000000000" pitchFamily="17" charset="-128"/>
              </a:rPr>
              <a:t>《</a:t>
            </a:r>
            <a:r>
              <a:rPr kumimoji="1" lang="ja-JP" altLang="en-US" sz="1800" dirty="0">
                <a:latin typeface="UD デジタル 教科書体 N-R" panose="02020400000000000000" pitchFamily="17" charset="-128"/>
                <a:ea typeface="UD デジタル 教科書体 N-R" panose="02020400000000000000" pitchFamily="17" charset="-128"/>
              </a:rPr>
              <a:t>認知された子の母親の転籍後の戸籍</a:t>
            </a:r>
            <a:r>
              <a:rPr kumimoji="1" lang="en-US" altLang="ja-JP" sz="1800" dirty="0">
                <a:latin typeface="UD デジタル 教科書体 N-R" panose="02020400000000000000" pitchFamily="17" charset="-128"/>
                <a:ea typeface="UD デジタル 教科書体 N-R" panose="02020400000000000000" pitchFamily="17" charset="-128"/>
              </a:rPr>
              <a:t>》</a:t>
            </a:r>
            <a:endParaRPr kumimoji="1" lang="ja-JP" altLang="en-US" sz="1800" dirty="0">
              <a:latin typeface="UD デジタル 教科書体 N-R" panose="02020400000000000000" pitchFamily="17" charset="-128"/>
              <a:ea typeface="UD デジタル 教科書体 N-R" panose="02020400000000000000" pitchFamily="17" charset="-128"/>
            </a:endParaRPr>
          </a:p>
        </p:txBody>
      </p:sp>
      <p:sp>
        <p:nvSpPr>
          <p:cNvPr id="3" name="テキスト ボックス 2">
            <a:extLst>
              <a:ext uri="{FF2B5EF4-FFF2-40B4-BE49-F238E27FC236}">
                <a16:creationId xmlns:a16="http://schemas.microsoft.com/office/drawing/2014/main" id="{5B666DDA-2E07-78AC-C1FC-799EA67A3CEB}"/>
              </a:ext>
            </a:extLst>
          </p:cNvPr>
          <p:cNvSpPr txBox="1"/>
          <p:nvPr/>
        </p:nvSpPr>
        <p:spPr>
          <a:xfrm>
            <a:off x="4353169" y="349182"/>
            <a:ext cx="5400431" cy="5847755"/>
          </a:xfrm>
          <a:prstGeom prst="rect">
            <a:avLst/>
          </a:prstGeom>
          <a:noFill/>
        </p:spPr>
        <p:txBody>
          <a:bodyPr wrap="square" rtlCol="0">
            <a:spAutoFit/>
          </a:bodyPr>
          <a:lstStyle/>
          <a:p>
            <a:r>
              <a:rPr kumimoji="1" lang="ja-JP" altLang="en-US" sz="2200" dirty="0">
                <a:latin typeface="UD デジタル 教科書体 N-R" panose="02020400000000000000" pitchFamily="17" charset="-128"/>
                <a:ea typeface="UD デジタル 教科書体 N-R" panose="02020400000000000000" pitchFamily="17" charset="-128"/>
              </a:rPr>
              <a:t>被認知者（子）の戸籍に記載された認知事項は、転籍等戸籍の編製替えや、婚姻、縁組等によって他の戸籍に入った場合、新戸籍または他の戸籍に移記されなければならないとされていますので、新戸籍でもいつ誰が認知をしたのかがわかりま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左の認知された側の和夫の戸籍について、母である佐藤良子が平成</a:t>
            </a:r>
            <a:r>
              <a:rPr kumimoji="1" lang="en-US" altLang="ja-JP" sz="2200" dirty="0">
                <a:latin typeface="UD デジタル 教科書体 N-R" panose="02020400000000000000" pitchFamily="17" charset="-128"/>
                <a:ea typeface="UD デジタル 教科書体 N-R" panose="02020400000000000000" pitchFamily="17" charset="-128"/>
              </a:rPr>
              <a:t>6</a:t>
            </a:r>
            <a:r>
              <a:rPr kumimoji="1" lang="ja-JP" altLang="en-US" sz="2200" dirty="0">
                <a:latin typeface="UD デジタル 教科書体 N-R" panose="02020400000000000000" pitchFamily="17" charset="-128"/>
                <a:ea typeface="UD デジタル 教科書体 N-R" panose="02020400000000000000" pitchFamily="17" charset="-128"/>
              </a:rPr>
              <a:t>年</a:t>
            </a:r>
            <a:r>
              <a:rPr kumimoji="1" lang="en-US" altLang="ja-JP" sz="2200" dirty="0">
                <a:latin typeface="UD デジタル 教科書体 N-R" panose="02020400000000000000" pitchFamily="17" charset="-128"/>
                <a:ea typeface="UD デジタル 教科書体 N-R" panose="02020400000000000000" pitchFamily="17" charset="-128"/>
              </a:rPr>
              <a:t>5</a:t>
            </a:r>
            <a:r>
              <a:rPr kumimoji="1" lang="ja-JP" altLang="en-US" sz="2200" dirty="0">
                <a:latin typeface="UD デジタル 教科書体 N-R" panose="02020400000000000000" pitchFamily="17" charset="-128"/>
                <a:ea typeface="UD デジタル 教科書体 N-R" panose="02020400000000000000" pitchFamily="17" charset="-128"/>
              </a:rPr>
              <a:t>月</a:t>
            </a:r>
            <a:r>
              <a:rPr kumimoji="1" lang="en-US" altLang="ja-JP" sz="2200" dirty="0">
                <a:latin typeface="UD デジタル 教科書体 N-R" panose="02020400000000000000" pitchFamily="17" charset="-128"/>
                <a:ea typeface="UD デジタル 教科書体 N-R" panose="02020400000000000000" pitchFamily="17" charset="-128"/>
              </a:rPr>
              <a:t>2</a:t>
            </a:r>
            <a:r>
              <a:rPr kumimoji="1" lang="ja-JP" altLang="en-US" sz="2200" dirty="0">
                <a:latin typeface="UD デジタル 教科書体 N-R" panose="02020400000000000000" pitchFamily="17" charset="-128"/>
                <a:ea typeface="UD デジタル 教科書体 N-R" panose="02020400000000000000" pitchFamily="17" charset="-128"/>
              </a:rPr>
              <a:t>日に愛媛県松山市から愛媛県大洲市に転籍場合の戸籍を見ると、和夫の身分事項欄に平成</a:t>
            </a:r>
            <a:r>
              <a:rPr kumimoji="1" lang="en-US" altLang="ja-JP" sz="2200" dirty="0">
                <a:latin typeface="UD デジタル 教科書体 N-R" panose="02020400000000000000" pitchFamily="17" charset="-128"/>
                <a:ea typeface="UD デジタル 教科書体 N-R" panose="02020400000000000000" pitchFamily="17" charset="-128"/>
              </a:rPr>
              <a:t>5</a:t>
            </a:r>
            <a:r>
              <a:rPr kumimoji="1" lang="ja-JP" altLang="en-US" sz="2200" dirty="0">
                <a:latin typeface="UD デジタル 教科書体 N-R" panose="02020400000000000000" pitchFamily="17" charset="-128"/>
                <a:ea typeface="UD デジタル 教科書体 N-R" panose="02020400000000000000" pitchFamily="17" charset="-128"/>
              </a:rPr>
              <a:t>年</a:t>
            </a:r>
            <a:r>
              <a:rPr kumimoji="1" lang="en-US" altLang="ja-JP" sz="2200" dirty="0">
                <a:latin typeface="UD デジタル 教科書体 N-R" panose="02020400000000000000" pitchFamily="17" charset="-128"/>
                <a:ea typeface="UD デジタル 教科書体 N-R" panose="02020400000000000000" pitchFamily="17" charset="-128"/>
              </a:rPr>
              <a:t>3</a:t>
            </a:r>
            <a:r>
              <a:rPr kumimoji="1" lang="ja-JP" altLang="en-US" sz="2200" dirty="0">
                <a:latin typeface="UD デジタル 教科書体 N-R" panose="02020400000000000000" pitchFamily="17" charset="-128"/>
                <a:ea typeface="UD デジタル 教科書体 N-R" panose="02020400000000000000" pitchFamily="17" charset="-128"/>
              </a:rPr>
              <a:t>月</a:t>
            </a:r>
            <a:r>
              <a:rPr kumimoji="1" lang="en-US" altLang="ja-JP" sz="2200" dirty="0">
                <a:latin typeface="UD デジタル 教科書体 N-R" panose="02020400000000000000" pitchFamily="17" charset="-128"/>
                <a:ea typeface="UD デジタル 教科書体 N-R" panose="02020400000000000000" pitchFamily="17" charset="-128"/>
              </a:rPr>
              <a:t>6</a:t>
            </a:r>
            <a:r>
              <a:rPr kumimoji="1" lang="ja-JP" altLang="en-US" sz="2200" dirty="0">
                <a:latin typeface="UD デジタル 教科書体 N-R" panose="02020400000000000000" pitchFamily="17" charset="-128"/>
                <a:ea typeface="UD デジタル 教科書体 N-R" panose="02020400000000000000" pitchFamily="17" charset="-128"/>
              </a:rPr>
              <a:t>日に愛媛県今治市の法務二郎が認知した旨の記載がされています。そして和夫の父の欄に法務二郎が記載されています。</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このように、被認知者（子）の転籍前の戸籍から認知事項が移記されています。</a:t>
            </a:r>
          </a:p>
        </p:txBody>
      </p:sp>
      <p:pic>
        <p:nvPicPr>
          <p:cNvPr id="5" name="録音したサウンド">
            <a:hlinkClick r:id="" action="ppaction://media"/>
            <a:extLst>
              <a:ext uri="{FF2B5EF4-FFF2-40B4-BE49-F238E27FC236}">
                <a16:creationId xmlns:a16="http://schemas.microsoft.com/office/drawing/2014/main" id="{B0DAF015-08A5-7698-5185-F80E5F2481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09487" y="148596"/>
            <a:ext cx="487363" cy="487363"/>
          </a:xfrm>
          <a:prstGeom prst="rect">
            <a:avLst/>
          </a:prstGeom>
        </p:spPr>
      </p:pic>
      <p:sp>
        <p:nvSpPr>
          <p:cNvPr id="6" name="正方形/長方形 5">
            <a:extLst>
              <a:ext uri="{FF2B5EF4-FFF2-40B4-BE49-F238E27FC236}">
                <a16:creationId xmlns:a16="http://schemas.microsoft.com/office/drawing/2014/main" id="{E955D5DF-70AF-5BC7-D47F-1CAC4BBC794E}"/>
              </a:ext>
            </a:extLst>
          </p:cNvPr>
          <p:cNvSpPr/>
          <p:nvPr/>
        </p:nvSpPr>
        <p:spPr>
          <a:xfrm>
            <a:off x="278977" y="647160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77230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A54D8A8-058C-CC12-A851-88DE369ED371}"/>
              </a:ext>
            </a:extLst>
          </p:cNvPr>
          <p:cNvSpPr txBox="1"/>
          <p:nvPr/>
        </p:nvSpPr>
        <p:spPr>
          <a:xfrm>
            <a:off x="392723" y="211016"/>
            <a:ext cx="9120554" cy="5632311"/>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（３）旧法における認知の戸籍の記載方法</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認知した父が戸主の場合</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被認知者は、被認知者の側に父の家に入ることができな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い事由がない限り、原則として認知者である父の戸籍に入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そして、子の事項欄には、被認知者である子の身分事項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欄に「どこに本籍がある（母方の）戸主誰々の孫が、父の</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認知届でいつ受付されて入籍したか」記載され、母の欄に</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は実母の氏名、続柄欄には単に男あるいは女と記載されま</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一方、父の身分記載事項欄には、認知についてなにも記</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載されません。</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それでは、次頁の実際の例を見てみましょう。</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p>
        </p:txBody>
      </p:sp>
      <p:pic>
        <p:nvPicPr>
          <p:cNvPr id="2" name="録音したサウンド">
            <a:hlinkClick r:id="" action="ppaction://media"/>
            <a:extLst>
              <a:ext uri="{FF2B5EF4-FFF2-40B4-BE49-F238E27FC236}">
                <a16:creationId xmlns:a16="http://schemas.microsoft.com/office/drawing/2014/main" id="{779409C2-E9A6-1CC7-F3D9-0425D8DE40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15110" y="770991"/>
            <a:ext cx="487363" cy="487363"/>
          </a:xfrm>
          <a:prstGeom prst="rect">
            <a:avLst/>
          </a:prstGeom>
        </p:spPr>
      </p:pic>
      <p:sp>
        <p:nvSpPr>
          <p:cNvPr id="4" name="正方形/長方形 3">
            <a:extLst>
              <a:ext uri="{FF2B5EF4-FFF2-40B4-BE49-F238E27FC236}">
                <a16:creationId xmlns:a16="http://schemas.microsoft.com/office/drawing/2014/main" id="{93155805-E79B-2A62-4543-9C46A129F44C}"/>
              </a:ext>
            </a:extLst>
          </p:cNvPr>
          <p:cNvSpPr/>
          <p:nvPr/>
        </p:nvSpPr>
        <p:spPr>
          <a:xfrm>
            <a:off x="278977" y="647160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03988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7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569</TotalTime>
  <Words>3477</Words>
  <Application>Microsoft Office PowerPoint</Application>
  <PresentationFormat>A4 210 x 297 mm</PresentationFormat>
  <Paragraphs>746</Paragraphs>
  <Slides>14</Slides>
  <Notes>0</Notes>
  <HiddenSlides>0</HiddenSlides>
  <MMClips>14</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14</vt:i4>
      </vt:variant>
    </vt:vector>
  </HeadingPairs>
  <TitlesOfParts>
    <vt:vector size="18" baseType="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基文</dc:creator>
  <cp:lastModifiedBy>基文</cp:lastModifiedBy>
  <cp:revision>14</cp:revision>
  <dcterms:created xsi:type="dcterms:W3CDTF">2023-03-24T02:29:09Z</dcterms:created>
  <dcterms:modified xsi:type="dcterms:W3CDTF">2023-07-09T01:44:51Z</dcterms:modified>
</cp:coreProperties>
</file>