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62" r:id="rId3"/>
    <p:sldId id="264" r:id="rId4"/>
    <p:sldId id="257" r:id="rId5"/>
    <p:sldId id="263" r:id="rId6"/>
    <p:sldId id="260" r:id="rId7"/>
    <p:sldId id="261" r:id="rId8"/>
    <p:sldId id="259" r:id="rId9"/>
    <p:sldId id="258" r:id="rId10"/>
    <p:sldId id="265" r:id="rId11"/>
    <p:sldId id="266" r:id="rId12"/>
    <p:sldId id="267" r:id="rId13"/>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98" d="100"/>
          <a:sy n="98" d="100"/>
        </p:scale>
        <p:origin x="72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AABD2B3C-E651-426A-9B11-D9BD7C2A063E}" type="datetimeFigureOut">
              <a:rPr kumimoji="1" lang="ja-JP" altLang="en-US" smtClean="0"/>
              <a:t>2022/12/27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B587EF-99CE-4271-9270-C9CC43159AAD}"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3549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ABD2B3C-E651-426A-9B11-D9BD7C2A063E}" type="datetimeFigureOut">
              <a:rPr kumimoji="1" lang="ja-JP" altLang="en-US" smtClean="0"/>
              <a:t>2022/12/27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B587EF-99CE-4271-9270-C9CC43159AAD}" type="slidenum">
              <a:rPr kumimoji="1" lang="ja-JP" altLang="en-US" smtClean="0"/>
              <a:t>‹#›</a:t>
            </a:fld>
            <a:endParaRPr kumimoji="1" lang="ja-JP" altLang="en-US"/>
          </a:p>
        </p:txBody>
      </p:sp>
    </p:spTree>
    <p:extLst>
      <p:ext uri="{BB962C8B-B14F-4D97-AF65-F5344CB8AC3E}">
        <p14:creationId xmlns:p14="http://schemas.microsoft.com/office/powerpoint/2010/main" val="507447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ABD2B3C-E651-426A-9B11-D9BD7C2A063E}" type="datetimeFigureOut">
              <a:rPr kumimoji="1" lang="ja-JP" altLang="en-US" smtClean="0"/>
              <a:t>2022/12/27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B587EF-99CE-4271-9270-C9CC43159AAD}" type="slidenum">
              <a:rPr kumimoji="1" lang="ja-JP" altLang="en-US" smtClean="0"/>
              <a:t>‹#›</a:t>
            </a:fld>
            <a:endParaRPr kumimoji="1" lang="ja-JP" altLang="en-US"/>
          </a:p>
        </p:txBody>
      </p:sp>
    </p:spTree>
    <p:extLst>
      <p:ext uri="{BB962C8B-B14F-4D97-AF65-F5344CB8AC3E}">
        <p14:creationId xmlns:p14="http://schemas.microsoft.com/office/powerpoint/2010/main" val="3934736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ABD2B3C-E651-426A-9B11-D9BD7C2A063E}" type="datetimeFigureOut">
              <a:rPr kumimoji="1" lang="ja-JP" altLang="en-US" smtClean="0"/>
              <a:t>2022/12/27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B587EF-99CE-4271-9270-C9CC43159AAD}" type="slidenum">
              <a:rPr kumimoji="1" lang="ja-JP" altLang="en-US" smtClean="0"/>
              <a:t>‹#›</a:t>
            </a:fld>
            <a:endParaRPr kumimoji="1" lang="ja-JP" altLang="en-US"/>
          </a:p>
        </p:txBody>
      </p:sp>
    </p:spTree>
    <p:extLst>
      <p:ext uri="{BB962C8B-B14F-4D97-AF65-F5344CB8AC3E}">
        <p14:creationId xmlns:p14="http://schemas.microsoft.com/office/powerpoint/2010/main" val="3961283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ABD2B3C-E651-426A-9B11-D9BD7C2A063E}" type="datetimeFigureOut">
              <a:rPr kumimoji="1" lang="ja-JP" altLang="en-US" smtClean="0"/>
              <a:t>2022/12/27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B587EF-99CE-4271-9270-C9CC43159AAD}"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069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ABD2B3C-E651-426A-9B11-D9BD7C2A063E}" type="datetimeFigureOut">
              <a:rPr kumimoji="1" lang="ja-JP" altLang="en-US" smtClean="0"/>
              <a:t>2022/12/27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BB587EF-99CE-4271-9270-C9CC43159AAD}" type="slidenum">
              <a:rPr kumimoji="1" lang="ja-JP" altLang="en-US" smtClean="0"/>
              <a:t>‹#›</a:t>
            </a:fld>
            <a:endParaRPr kumimoji="1" lang="ja-JP" altLang="en-US"/>
          </a:p>
        </p:txBody>
      </p:sp>
    </p:spTree>
    <p:extLst>
      <p:ext uri="{BB962C8B-B14F-4D97-AF65-F5344CB8AC3E}">
        <p14:creationId xmlns:p14="http://schemas.microsoft.com/office/powerpoint/2010/main" val="1499960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ABD2B3C-E651-426A-9B11-D9BD7C2A063E}" type="datetimeFigureOut">
              <a:rPr kumimoji="1" lang="ja-JP" altLang="en-US" smtClean="0"/>
              <a:t>2022/12/27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BB587EF-99CE-4271-9270-C9CC43159AAD}" type="slidenum">
              <a:rPr kumimoji="1" lang="ja-JP" altLang="en-US" smtClean="0"/>
              <a:t>‹#›</a:t>
            </a:fld>
            <a:endParaRPr kumimoji="1" lang="ja-JP" altLang="en-US"/>
          </a:p>
        </p:txBody>
      </p:sp>
    </p:spTree>
    <p:extLst>
      <p:ext uri="{BB962C8B-B14F-4D97-AF65-F5344CB8AC3E}">
        <p14:creationId xmlns:p14="http://schemas.microsoft.com/office/powerpoint/2010/main" val="2252285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ABD2B3C-E651-426A-9B11-D9BD7C2A063E}" type="datetimeFigureOut">
              <a:rPr kumimoji="1" lang="ja-JP" altLang="en-US" smtClean="0"/>
              <a:t>2022/12/27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BB587EF-99CE-4271-9270-C9CC43159AAD}" type="slidenum">
              <a:rPr kumimoji="1" lang="ja-JP" altLang="en-US" smtClean="0"/>
              <a:t>‹#›</a:t>
            </a:fld>
            <a:endParaRPr kumimoji="1" lang="ja-JP" altLang="en-US"/>
          </a:p>
        </p:txBody>
      </p:sp>
    </p:spTree>
    <p:extLst>
      <p:ext uri="{BB962C8B-B14F-4D97-AF65-F5344CB8AC3E}">
        <p14:creationId xmlns:p14="http://schemas.microsoft.com/office/powerpoint/2010/main" val="3279308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ABD2B3C-E651-426A-9B11-D9BD7C2A063E}" type="datetimeFigureOut">
              <a:rPr kumimoji="1" lang="ja-JP" altLang="en-US" smtClean="0"/>
              <a:t>2022/12/27</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4BB587EF-99CE-4271-9270-C9CC43159AAD}" type="slidenum">
              <a:rPr kumimoji="1" lang="ja-JP" altLang="en-US" smtClean="0"/>
              <a:t>‹#›</a:t>
            </a:fld>
            <a:endParaRPr kumimoji="1" lang="ja-JP" altLang="en-US"/>
          </a:p>
        </p:txBody>
      </p:sp>
    </p:spTree>
    <p:extLst>
      <p:ext uri="{BB962C8B-B14F-4D97-AF65-F5344CB8AC3E}">
        <p14:creationId xmlns:p14="http://schemas.microsoft.com/office/powerpoint/2010/main" val="168851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AABD2B3C-E651-426A-9B11-D9BD7C2A063E}" type="datetimeFigureOut">
              <a:rPr kumimoji="1" lang="ja-JP" altLang="en-US" smtClean="0"/>
              <a:t>2022/12/27</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BB587EF-99CE-4271-9270-C9CC43159AAD}" type="slidenum">
              <a:rPr kumimoji="1" lang="ja-JP" altLang="en-US" smtClean="0"/>
              <a:t>‹#›</a:t>
            </a:fld>
            <a:endParaRPr kumimoji="1" lang="ja-JP" altLang="en-US"/>
          </a:p>
        </p:txBody>
      </p:sp>
    </p:spTree>
    <p:extLst>
      <p:ext uri="{BB962C8B-B14F-4D97-AF65-F5344CB8AC3E}">
        <p14:creationId xmlns:p14="http://schemas.microsoft.com/office/powerpoint/2010/main" val="1787970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ABD2B3C-E651-426A-9B11-D9BD7C2A063E}" type="datetimeFigureOut">
              <a:rPr kumimoji="1" lang="ja-JP" altLang="en-US" smtClean="0"/>
              <a:t>2022/12/27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BB587EF-99CE-4271-9270-C9CC43159AAD}" type="slidenum">
              <a:rPr kumimoji="1" lang="ja-JP" altLang="en-US" smtClean="0"/>
              <a:t>‹#›</a:t>
            </a:fld>
            <a:endParaRPr kumimoji="1" lang="ja-JP" altLang="en-US"/>
          </a:p>
        </p:txBody>
      </p:sp>
    </p:spTree>
    <p:extLst>
      <p:ext uri="{BB962C8B-B14F-4D97-AF65-F5344CB8AC3E}">
        <p14:creationId xmlns:p14="http://schemas.microsoft.com/office/powerpoint/2010/main" val="2824956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AABD2B3C-E651-426A-9B11-D9BD7C2A063E}" type="datetimeFigureOut">
              <a:rPr kumimoji="1" lang="ja-JP" altLang="en-US" smtClean="0"/>
              <a:t>2022/12/27</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4BB587EF-99CE-4271-9270-C9CC43159AAD}"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87177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70498063-58E1-756C-1328-B878D1EEA4FB}"/>
              </a:ext>
            </a:extLst>
          </p:cNvPr>
          <p:cNvSpPr/>
          <p:nvPr/>
        </p:nvSpPr>
        <p:spPr>
          <a:xfrm>
            <a:off x="612703" y="2090172"/>
            <a:ext cx="8680581" cy="1754326"/>
          </a:xfrm>
          <a:prstGeom prst="rect">
            <a:avLst/>
          </a:prstGeom>
          <a:noFill/>
        </p:spPr>
        <p:txBody>
          <a:bodyPr wrap="none" lIns="91440" tIns="45720" rIns="91440" bIns="45720">
            <a:spAutoFit/>
          </a:bodyPr>
          <a:lstStyle/>
          <a:p>
            <a:pPr algn="ctr"/>
            <a:r>
              <a:rPr lang="ja-JP" alt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再転相続とは？</a:t>
            </a:r>
            <a:endParaRPr lang="en-US" altLang="ja-JP"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ja-JP" alt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代襲相続・数次相続との違い</a:t>
            </a:r>
            <a:endParaRPr lang="en-US" altLang="ja-JP"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2" name="録音したサウンド">
            <a:hlinkClick r:id="" action="ppaction://media"/>
            <a:extLst>
              <a:ext uri="{FF2B5EF4-FFF2-40B4-BE49-F238E27FC236}">
                <a16:creationId xmlns:a16="http://schemas.microsoft.com/office/drawing/2014/main" id="{1C0CF773-C044-308C-33DF-058751F27F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47110" y="2293571"/>
            <a:ext cx="487363" cy="487363"/>
          </a:xfrm>
          <a:prstGeom prst="rect">
            <a:avLst/>
          </a:prstGeom>
        </p:spPr>
      </p:pic>
    </p:spTree>
    <p:extLst>
      <p:ext uri="{BB962C8B-B14F-4D97-AF65-F5344CB8AC3E}">
        <p14:creationId xmlns:p14="http://schemas.microsoft.com/office/powerpoint/2010/main" val="220232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D09CBB7-2A52-5AAD-174D-5BC82E3576FE}"/>
              </a:ext>
            </a:extLst>
          </p:cNvPr>
          <p:cNvSpPr txBox="1"/>
          <p:nvPr/>
        </p:nvSpPr>
        <p:spPr>
          <a:xfrm>
            <a:off x="242277" y="218834"/>
            <a:ext cx="9292492" cy="643253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３．再転相続の熟慮期間</a:t>
            </a:r>
            <a:endParaRPr kumimoji="1" lang="en-US" altLang="ja-JP" sz="2800" dirty="0">
              <a:latin typeface="UD デジタル 教科書体 N-R" panose="02020400000000000000" pitchFamily="17" charset="-128"/>
              <a:ea typeface="UD デジタル 教科書体 N-R" panose="02020400000000000000" pitchFamily="17" charset="-128"/>
            </a:endParaRPr>
          </a:p>
          <a:p>
            <a:pPr algn="l" fontAlgn="t"/>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fontAlgn="t"/>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相続をする際には相続をするかしないかを決める「熟慮期</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t"/>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間」が定められており、相続人が自己のために相続のあったこ</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t"/>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とを知ったときから</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3</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ヵ月間で相続を承認する（単純承認・限定</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t"/>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　承認）か、放棄するかを決めなければなりません（民法</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916</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条）。</a:t>
            </a:r>
          </a:p>
          <a:p>
            <a:pPr algn="l" fontAlgn="t"/>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　　熟慮期間を過ぎてしまうと相続を単純承認したものとみなさ</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t"/>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れ、放棄などをすることが難しくなってしまうことから、この</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t"/>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起算点が非常に重要視されています。</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t"/>
            <a:endParaRPr lang="en-US" altLang="ja-JP" sz="2400" dirty="0">
              <a:solidFill>
                <a:srgbClr val="444444"/>
              </a:solidFill>
              <a:latin typeface="UD デジタル 教科書体 N-R" panose="02020400000000000000" pitchFamily="17" charset="-128"/>
              <a:ea typeface="UD デジタル 教科書体 N-R" panose="02020400000000000000" pitchFamily="17" charset="-128"/>
            </a:endParaRPr>
          </a:p>
          <a:p>
            <a:pPr algn="l" fontAlgn="t"/>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再転相続の場合は、</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2</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つの相続の熟慮期間の起算点が「</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2</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つ目　</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t"/>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の相続があることを知った時」になります。</a:t>
            </a:r>
          </a:p>
          <a:p>
            <a:pPr algn="l" fontAlgn="t"/>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t"/>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　　つまり再転相続で祖父から父・父から子への</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2</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つの相続があっ</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t"/>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た場合は、子は祖父の相続についても父の相続についても父の</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t"/>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死亡から</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3</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ヵ月以内に承認・放棄を決めればよいのです。</a:t>
            </a: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0CFBD718-3AEF-6A12-18C0-55F82D4D4F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65637" y="255957"/>
            <a:ext cx="487363" cy="487363"/>
          </a:xfrm>
          <a:prstGeom prst="rect">
            <a:avLst/>
          </a:prstGeom>
        </p:spPr>
      </p:pic>
    </p:spTree>
    <p:extLst>
      <p:ext uri="{BB962C8B-B14F-4D97-AF65-F5344CB8AC3E}">
        <p14:creationId xmlns:p14="http://schemas.microsoft.com/office/powerpoint/2010/main" val="305031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3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75D0740-7816-368F-2E80-A7012AB68E55}"/>
              </a:ext>
            </a:extLst>
          </p:cNvPr>
          <p:cNvSpPr txBox="1"/>
          <p:nvPr/>
        </p:nvSpPr>
        <p:spPr>
          <a:xfrm>
            <a:off x="476738" y="289169"/>
            <a:ext cx="9136185" cy="6370975"/>
          </a:xfrm>
          <a:prstGeom prst="rect">
            <a:avLst/>
          </a:prstGeom>
          <a:noFill/>
        </p:spPr>
        <p:txBody>
          <a:bodyPr wrap="square" rtlCol="0">
            <a:spAutoFit/>
          </a:bodyPr>
          <a:lstStyle/>
          <a:p>
            <a:pPr algn="l" fontAlgn="t"/>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　　例えば祖父が２月</a:t>
            </a:r>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３</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日に死亡し、父が</a:t>
            </a:r>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３</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月５日に死亡して再</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t"/>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転相続が発生したとします。</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t"/>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この場合、子が祖父の死亡を２月３日に知っていたとしても、</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t"/>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熟慮期間の起算点は父が死亡したことを知った３月５日となり、</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t"/>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その３ヵ月後の６月６日までにそれぞれの相続の放棄・承認を</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t"/>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決めることになります。</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t"/>
            <a:endParaRPr lang="en-US" altLang="ja-JP" sz="2400" dirty="0">
              <a:solidFill>
                <a:srgbClr val="444444"/>
              </a:solidFill>
              <a:latin typeface="UD デジタル 教科書体 N-R" panose="02020400000000000000" pitchFamily="17" charset="-128"/>
              <a:ea typeface="UD デジタル 教科書体 N-R" panose="02020400000000000000" pitchFamily="17" charset="-128"/>
            </a:endParaRPr>
          </a:p>
          <a:p>
            <a:pPr algn="l" fontAlgn="t"/>
            <a:r>
              <a:rPr lang="en-US" altLang="ja-JP" sz="2400" dirty="0">
                <a:solidFill>
                  <a:srgbClr val="444444"/>
                </a:solidFill>
                <a:latin typeface="UD デジタル 教科書体 N-R" panose="02020400000000000000" pitchFamily="17" charset="-128"/>
                <a:ea typeface="UD デジタル 教科書体 N-R" panose="02020400000000000000" pitchFamily="17" charset="-128"/>
              </a:rPr>
              <a:t>《</a:t>
            </a:r>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最高裁令和元年</a:t>
            </a:r>
            <a:r>
              <a:rPr lang="en-US" altLang="ja-JP" sz="2400" dirty="0">
                <a:solidFill>
                  <a:srgbClr val="444444"/>
                </a:solidFill>
                <a:latin typeface="UD デジタル 教科書体 N-R" panose="02020400000000000000" pitchFamily="17" charset="-128"/>
                <a:ea typeface="UD デジタル 教科書体 N-R" panose="02020400000000000000" pitchFamily="17" charset="-128"/>
              </a:rPr>
              <a:t>8</a:t>
            </a:r>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月</a:t>
            </a:r>
            <a:r>
              <a:rPr lang="en-US" altLang="ja-JP" sz="2400" dirty="0">
                <a:solidFill>
                  <a:srgbClr val="444444"/>
                </a:solidFill>
                <a:latin typeface="UD デジタル 教科書体 N-R" panose="02020400000000000000" pitchFamily="17" charset="-128"/>
                <a:ea typeface="UD デジタル 教科書体 N-R" panose="02020400000000000000" pitchFamily="17" charset="-128"/>
              </a:rPr>
              <a:t>9</a:t>
            </a:r>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日</a:t>
            </a:r>
            <a:r>
              <a:rPr lang="en-US" altLang="ja-JP" sz="2400" dirty="0">
                <a:solidFill>
                  <a:srgbClr val="444444"/>
                </a:solidFill>
                <a:latin typeface="UD デジタル 教科書体 N-R" panose="02020400000000000000" pitchFamily="17" charset="-128"/>
                <a:ea typeface="UD デジタル 教科書体 N-R" panose="02020400000000000000" pitchFamily="17" charset="-128"/>
              </a:rPr>
              <a:t>》</a:t>
            </a:r>
          </a:p>
          <a:p>
            <a:pPr algn="l" fontAlgn="t"/>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　　これまでの通説の例では、子供と叔父とは疎遠で関わり合い</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t"/>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がない場合においても、「父親の死亡後</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3</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カ月以内に叔父の相</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t"/>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続も放棄しなければならない」とするのは不合理です。</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a:endParaRPr lang="en-US" altLang="ja-JP" sz="2400" dirty="0">
              <a:solidFill>
                <a:srgbClr val="444444"/>
              </a:solidFill>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そこで最高裁は、</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再転相続の場合において「一次相続の相続</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人となったことを知ってから</a:t>
            </a:r>
            <a:r>
              <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rPr>
              <a:t>3</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カ月」以内であれば、一次被相</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続人の相続に関して相続放棄できると判断しました。</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endPar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endParaRPr kumimoji="1" lang="ja-JP" altLang="en-US" sz="2400" dirty="0"/>
          </a:p>
        </p:txBody>
      </p:sp>
      <p:pic>
        <p:nvPicPr>
          <p:cNvPr id="3" name="録音したサウンド">
            <a:hlinkClick r:id="" action="ppaction://media"/>
            <a:extLst>
              <a:ext uri="{FF2B5EF4-FFF2-40B4-BE49-F238E27FC236}">
                <a16:creationId xmlns:a16="http://schemas.microsoft.com/office/drawing/2014/main" id="{7013385A-4125-F6AA-1501-A51CE23B5D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01148" y="613263"/>
            <a:ext cx="487363" cy="487363"/>
          </a:xfrm>
          <a:prstGeom prst="rect">
            <a:avLst/>
          </a:prstGeom>
        </p:spPr>
      </p:pic>
    </p:spTree>
    <p:extLst>
      <p:ext uri="{BB962C8B-B14F-4D97-AF65-F5344CB8AC3E}">
        <p14:creationId xmlns:p14="http://schemas.microsoft.com/office/powerpoint/2010/main" val="126014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3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4642262-F821-01C4-29FC-2AF92AEB06A3}"/>
              </a:ext>
            </a:extLst>
          </p:cNvPr>
          <p:cNvSpPr txBox="1"/>
          <p:nvPr/>
        </p:nvSpPr>
        <p:spPr>
          <a:xfrm>
            <a:off x="369711" y="269586"/>
            <a:ext cx="9166578" cy="3416320"/>
          </a:xfrm>
          <a:prstGeom prst="rect">
            <a:avLst/>
          </a:prstGeom>
          <a:noFill/>
        </p:spPr>
        <p:txBody>
          <a:bodyPr wrap="square">
            <a:spAutoFit/>
          </a:bodyPr>
          <a:lstStyle/>
          <a:p>
            <a:pPr algn="l"/>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　　つまり、二次相続については二次被相続人の死亡を知ったと</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きから</a:t>
            </a:r>
            <a:r>
              <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rPr>
              <a:t>3</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カ月、一次相続については一次被相続人の死亡を知っ</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たときから</a:t>
            </a:r>
            <a:r>
              <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rPr>
              <a:t>3</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カ月でカウントします。</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その結果、一次相続と二次相続の熟慮期間は異なる可能性が</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発生します。二次被相続人の相続放棄はできなくなっていても、</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一次被相続人の相続放棄は認められるケースがあることを覚え</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ておきましょう。</a:t>
            </a:r>
          </a:p>
          <a:p>
            <a:pPr algn="l"/>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　　事例のケースによって異なりますので、詳しくは専門家に相</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談することが望ましいと思います。</a:t>
            </a:r>
          </a:p>
        </p:txBody>
      </p:sp>
      <p:pic>
        <p:nvPicPr>
          <p:cNvPr id="2" name="録音したサウンド">
            <a:hlinkClick r:id="" action="ppaction://media"/>
            <a:extLst>
              <a:ext uri="{FF2B5EF4-FFF2-40B4-BE49-F238E27FC236}">
                <a16:creationId xmlns:a16="http://schemas.microsoft.com/office/drawing/2014/main" id="{7FA58859-E661-1CAB-85F5-DFA21E1676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93264" y="988402"/>
            <a:ext cx="487363" cy="487363"/>
          </a:xfrm>
          <a:prstGeom prst="rect">
            <a:avLst/>
          </a:prstGeom>
        </p:spPr>
      </p:pic>
    </p:spTree>
    <p:extLst>
      <p:ext uri="{BB962C8B-B14F-4D97-AF65-F5344CB8AC3E}">
        <p14:creationId xmlns:p14="http://schemas.microsoft.com/office/powerpoint/2010/main" val="36152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9BA2E7C-6F05-3C79-14CF-C73CC0BAA485}"/>
              </a:ext>
            </a:extLst>
          </p:cNvPr>
          <p:cNvSpPr txBox="1"/>
          <p:nvPr/>
        </p:nvSpPr>
        <p:spPr>
          <a:xfrm>
            <a:off x="343877" y="107682"/>
            <a:ext cx="9206523" cy="3477875"/>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１．再転相続とは</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当初の相続における相続人が熟慮期間中に相続放棄や単純承</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認をする前に死亡し、次の相続人が相続したケースを再転相続</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と言います。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熟慮期間中とは、「被相続人が亡くなったことを知った日か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ら</a:t>
            </a:r>
            <a:r>
              <a:rPr kumimoji="1" lang="en-US" altLang="ja-JP" sz="2400" dirty="0">
                <a:latin typeface="UD デジタル 教科書体 N-R" panose="02020400000000000000" pitchFamily="17" charset="-128"/>
                <a:ea typeface="UD デジタル 教科書体 N-R" panose="02020400000000000000" pitchFamily="17" charset="-128"/>
              </a:rPr>
              <a:t>3</a:t>
            </a:r>
            <a:r>
              <a:rPr kumimoji="1" lang="ja-JP" altLang="en-US" sz="2400" dirty="0">
                <a:latin typeface="UD デジタル 教科書体 N-R" panose="02020400000000000000" pitchFamily="17" charset="-128"/>
                <a:ea typeface="UD デジタル 教科書体 N-R" panose="02020400000000000000" pitchFamily="17" charset="-128"/>
              </a:rPr>
              <a:t>カ月以内」で、その期間中であれば相続放棄ができることを</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いいます。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事例</a:t>
            </a:r>
            <a:r>
              <a:rPr kumimoji="1" lang="en-US" altLang="ja-JP" sz="2400" dirty="0">
                <a:latin typeface="UD デジタル 教科書体 N-R" panose="02020400000000000000" pitchFamily="17" charset="-128"/>
                <a:ea typeface="UD デジタル 教科書体 N-R" panose="02020400000000000000" pitchFamily="17" charset="-128"/>
              </a:rPr>
              <a:t>》</a:t>
            </a:r>
          </a:p>
        </p:txBody>
      </p:sp>
      <p:pic>
        <p:nvPicPr>
          <p:cNvPr id="1026" name="Picture 2" descr="お茶を飲むおじいちゃんのイラスト">
            <a:extLst>
              <a:ext uri="{FF2B5EF4-FFF2-40B4-BE49-F238E27FC236}">
                <a16:creationId xmlns:a16="http://schemas.microsoft.com/office/drawing/2014/main" id="{6519168C-A58E-E004-5EF0-248E6C4C8C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650" y="3743174"/>
            <a:ext cx="941386" cy="941386"/>
          </a:xfrm>
          <a:prstGeom prst="rect">
            <a:avLst/>
          </a:prstGeom>
          <a:noFill/>
          <a:ln w="15875">
            <a:noFill/>
          </a:ln>
          <a:extLst>
            <a:ext uri="{909E8E84-426E-40DD-AFC4-6F175D3DCCD1}">
              <a14:hiddenFill xmlns:a14="http://schemas.microsoft.com/office/drawing/2010/main">
                <a:solidFill>
                  <a:srgbClr val="FFFFFF"/>
                </a:solidFill>
              </a14:hiddenFill>
            </a:ext>
          </a:extLst>
        </p:spPr>
      </p:pic>
      <p:pic>
        <p:nvPicPr>
          <p:cNvPr id="1030" name="Picture 6" descr="おばあちゃん２のイラスト">
            <a:extLst>
              <a:ext uri="{FF2B5EF4-FFF2-40B4-BE49-F238E27FC236}">
                <a16:creationId xmlns:a16="http://schemas.microsoft.com/office/drawing/2014/main" id="{0F3B8F60-38AD-C4F3-3342-86A26FECB9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7293" y="5478751"/>
            <a:ext cx="868084" cy="8680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灰色のスーツを着た男の人のイラスト">
            <a:extLst>
              <a:ext uri="{FF2B5EF4-FFF2-40B4-BE49-F238E27FC236}">
                <a16:creationId xmlns:a16="http://schemas.microsoft.com/office/drawing/2014/main" id="{C1F85468-22BD-7532-C6F1-F9AF07F4E3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6098" y="4123687"/>
            <a:ext cx="723975" cy="7239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髪の短いお母さんのイラスト">
            <a:extLst>
              <a:ext uri="{FF2B5EF4-FFF2-40B4-BE49-F238E27FC236}">
                <a16:creationId xmlns:a16="http://schemas.microsoft.com/office/drawing/2014/main" id="{59EE515C-2772-EABA-E22F-A9B0894A2F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6646" y="5335775"/>
            <a:ext cx="824165" cy="82416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直線コネクタ 3">
            <a:extLst>
              <a:ext uri="{FF2B5EF4-FFF2-40B4-BE49-F238E27FC236}">
                <a16:creationId xmlns:a16="http://schemas.microsoft.com/office/drawing/2014/main" id="{8BF6BFE3-40F5-1351-98A3-A66D5718DC9F}"/>
              </a:ext>
            </a:extLst>
          </p:cNvPr>
          <p:cNvCxnSpPr>
            <a:cxnSpLocks/>
          </p:cNvCxnSpPr>
          <p:nvPr/>
        </p:nvCxnSpPr>
        <p:spPr>
          <a:xfrm>
            <a:off x="1309077" y="4298460"/>
            <a:ext cx="59006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036" name="Picture 12" descr="おじいちゃん２のイラスト">
            <a:extLst>
              <a:ext uri="{FF2B5EF4-FFF2-40B4-BE49-F238E27FC236}">
                <a16:creationId xmlns:a16="http://schemas.microsoft.com/office/drawing/2014/main" id="{38756FEC-C55F-6A88-E65E-F36DCC2D22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10906" y="3916671"/>
            <a:ext cx="730041" cy="730041"/>
          </a:xfrm>
          <a:prstGeom prst="rect">
            <a:avLst/>
          </a:prstGeom>
          <a:noFill/>
          <a:ln w="15875">
            <a:noFill/>
          </a:ln>
          <a:extLst>
            <a:ext uri="{909E8E84-426E-40DD-AFC4-6F175D3DCCD1}">
              <a14:hiddenFill xmlns:a14="http://schemas.microsoft.com/office/drawing/2010/main">
                <a:solidFill>
                  <a:srgbClr val="FFFFFF"/>
                </a:solidFill>
              </a14:hiddenFill>
            </a:ext>
          </a:extLst>
        </p:spPr>
      </p:pic>
      <p:cxnSp>
        <p:nvCxnSpPr>
          <p:cNvPr id="10" name="直線コネクタ 9">
            <a:extLst>
              <a:ext uri="{FF2B5EF4-FFF2-40B4-BE49-F238E27FC236}">
                <a16:creationId xmlns:a16="http://schemas.microsoft.com/office/drawing/2014/main" id="{09ECCFF1-D9AE-EA9D-FCBD-37776BE323A4}"/>
              </a:ext>
            </a:extLst>
          </p:cNvPr>
          <p:cNvCxnSpPr>
            <a:cxnSpLocks/>
          </p:cNvCxnSpPr>
          <p:nvPr/>
        </p:nvCxnSpPr>
        <p:spPr>
          <a:xfrm flipV="1">
            <a:off x="2167822" y="5101897"/>
            <a:ext cx="736752" cy="9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A7EC1E48-019A-806F-20BD-0D62A13E36DB}"/>
              </a:ext>
            </a:extLst>
          </p:cNvPr>
          <p:cNvCxnSpPr>
            <a:cxnSpLocks/>
          </p:cNvCxnSpPr>
          <p:nvPr/>
        </p:nvCxnSpPr>
        <p:spPr>
          <a:xfrm flipH="1">
            <a:off x="2117836" y="4707038"/>
            <a:ext cx="6999" cy="54302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0B902034-F022-7053-9DD6-912B4DF50B6B}"/>
              </a:ext>
            </a:extLst>
          </p:cNvPr>
          <p:cNvCxnSpPr>
            <a:cxnSpLocks/>
          </p:cNvCxnSpPr>
          <p:nvPr/>
        </p:nvCxnSpPr>
        <p:spPr>
          <a:xfrm>
            <a:off x="2911233" y="4491891"/>
            <a:ext cx="0" cy="126133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A2E376D2-1C8A-5516-AFBA-67F4F9A1EDEF}"/>
              </a:ext>
            </a:extLst>
          </p:cNvPr>
          <p:cNvCxnSpPr>
            <a:cxnSpLocks/>
          </p:cNvCxnSpPr>
          <p:nvPr/>
        </p:nvCxnSpPr>
        <p:spPr>
          <a:xfrm flipV="1">
            <a:off x="2911233" y="4476883"/>
            <a:ext cx="218233" cy="879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6E037620-54D9-1100-FE83-19AFE89ED950}"/>
              </a:ext>
            </a:extLst>
          </p:cNvPr>
          <p:cNvSpPr txBox="1"/>
          <p:nvPr/>
        </p:nvSpPr>
        <p:spPr>
          <a:xfrm>
            <a:off x="650630" y="3685141"/>
            <a:ext cx="817686" cy="307777"/>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祖父Ａ</a:t>
            </a:r>
          </a:p>
        </p:txBody>
      </p:sp>
      <p:sp>
        <p:nvSpPr>
          <p:cNvPr id="26" name="テキスト ボックス 25">
            <a:extLst>
              <a:ext uri="{FF2B5EF4-FFF2-40B4-BE49-F238E27FC236}">
                <a16:creationId xmlns:a16="http://schemas.microsoft.com/office/drawing/2014/main" id="{565B8E1A-E62D-23DC-A87D-5FBBDA72297F}"/>
              </a:ext>
            </a:extLst>
          </p:cNvPr>
          <p:cNvSpPr txBox="1"/>
          <p:nvPr/>
        </p:nvSpPr>
        <p:spPr>
          <a:xfrm>
            <a:off x="1911838" y="3668535"/>
            <a:ext cx="1308857" cy="307777"/>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（長男）父Ｂ</a:t>
            </a:r>
          </a:p>
        </p:txBody>
      </p:sp>
      <p:sp>
        <p:nvSpPr>
          <p:cNvPr id="27" name="テキスト ボックス 26">
            <a:extLst>
              <a:ext uri="{FF2B5EF4-FFF2-40B4-BE49-F238E27FC236}">
                <a16:creationId xmlns:a16="http://schemas.microsoft.com/office/drawing/2014/main" id="{BA634D0B-0D1C-0245-F2DB-9355B3E5E215}"/>
              </a:ext>
            </a:extLst>
          </p:cNvPr>
          <p:cNvSpPr txBox="1"/>
          <p:nvPr/>
        </p:nvSpPr>
        <p:spPr>
          <a:xfrm>
            <a:off x="3286098" y="3749308"/>
            <a:ext cx="1308857" cy="307777"/>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長男Ｃ</a:t>
            </a:r>
          </a:p>
        </p:txBody>
      </p:sp>
      <p:sp>
        <p:nvSpPr>
          <p:cNvPr id="28" name="テキスト ボックス 27">
            <a:extLst>
              <a:ext uri="{FF2B5EF4-FFF2-40B4-BE49-F238E27FC236}">
                <a16:creationId xmlns:a16="http://schemas.microsoft.com/office/drawing/2014/main" id="{C977CEE8-F2F4-7B59-A8AC-13D659123853}"/>
              </a:ext>
            </a:extLst>
          </p:cNvPr>
          <p:cNvSpPr txBox="1"/>
          <p:nvPr/>
        </p:nvSpPr>
        <p:spPr>
          <a:xfrm>
            <a:off x="3375269" y="5026461"/>
            <a:ext cx="1308857" cy="307777"/>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長女Ｄ</a:t>
            </a:r>
          </a:p>
        </p:txBody>
      </p:sp>
      <p:sp>
        <p:nvSpPr>
          <p:cNvPr id="29" name="テキスト ボックス 28">
            <a:extLst>
              <a:ext uri="{FF2B5EF4-FFF2-40B4-BE49-F238E27FC236}">
                <a16:creationId xmlns:a16="http://schemas.microsoft.com/office/drawing/2014/main" id="{B691FA81-D7ED-1510-1434-99143F5384A1}"/>
              </a:ext>
            </a:extLst>
          </p:cNvPr>
          <p:cNvSpPr txBox="1"/>
          <p:nvPr/>
        </p:nvSpPr>
        <p:spPr>
          <a:xfrm>
            <a:off x="1850292" y="5214029"/>
            <a:ext cx="1308857" cy="307777"/>
          </a:xfrm>
          <a:prstGeom prst="rect">
            <a:avLst/>
          </a:prstGeom>
          <a:noFill/>
          <a:ln w="15875">
            <a:noFill/>
          </a:ln>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妻Ｅ</a:t>
            </a:r>
          </a:p>
        </p:txBody>
      </p:sp>
      <p:sp>
        <p:nvSpPr>
          <p:cNvPr id="30" name="テキスト ボックス 29">
            <a:extLst>
              <a:ext uri="{FF2B5EF4-FFF2-40B4-BE49-F238E27FC236}">
                <a16:creationId xmlns:a16="http://schemas.microsoft.com/office/drawing/2014/main" id="{4CF13AFC-5EB4-A807-EEFA-33575C051634}"/>
              </a:ext>
            </a:extLst>
          </p:cNvPr>
          <p:cNvSpPr txBox="1"/>
          <p:nvPr/>
        </p:nvSpPr>
        <p:spPr>
          <a:xfrm>
            <a:off x="258598" y="3505327"/>
            <a:ext cx="1552601" cy="276999"/>
          </a:xfrm>
          <a:prstGeom prst="rect">
            <a:avLst/>
          </a:prstGeom>
          <a:noFill/>
          <a:ln w="15875">
            <a:noFill/>
          </a:ln>
        </p:spPr>
        <p:txBody>
          <a:bodyPr wrap="square" rtlCol="0">
            <a:spAutoFit/>
          </a:bodyPr>
          <a:lstStyle/>
          <a:p>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令和</a:t>
            </a:r>
            <a:r>
              <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rPr>
              <a:t>4</a:t>
            </a:r>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年</a:t>
            </a:r>
            <a:r>
              <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rPr>
              <a:t>2</a:t>
            </a:r>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月</a:t>
            </a:r>
            <a:r>
              <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rPr>
              <a:t>3</a:t>
            </a:r>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日死亡</a:t>
            </a:r>
          </a:p>
        </p:txBody>
      </p:sp>
      <p:sp>
        <p:nvSpPr>
          <p:cNvPr id="31" name="テキスト ボックス 30">
            <a:extLst>
              <a:ext uri="{FF2B5EF4-FFF2-40B4-BE49-F238E27FC236}">
                <a16:creationId xmlns:a16="http://schemas.microsoft.com/office/drawing/2014/main" id="{D613D80F-3802-E27D-6ACE-9B1571DAE2D8}"/>
              </a:ext>
            </a:extLst>
          </p:cNvPr>
          <p:cNvSpPr txBox="1"/>
          <p:nvPr/>
        </p:nvSpPr>
        <p:spPr>
          <a:xfrm>
            <a:off x="1770560" y="3503468"/>
            <a:ext cx="1552601" cy="276999"/>
          </a:xfrm>
          <a:prstGeom prst="rect">
            <a:avLst/>
          </a:prstGeom>
          <a:noFill/>
          <a:ln w="15875">
            <a:noFill/>
          </a:ln>
        </p:spPr>
        <p:txBody>
          <a:bodyPr wrap="square" rtlCol="0">
            <a:spAutoFit/>
          </a:bodyPr>
          <a:lstStyle/>
          <a:p>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令和</a:t>
            </a:r>
            <a:r>
              <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rPr>
              <a:t>4</a:t>
            </a:r>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年</a:t>
            </a:r>
            <a:r>
              <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rPr>
              <a:t>3</a:t>
            </a:r>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月</a:t>
            </a:r>
            <a:r>
              <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rPr>
              <a:t>5</a:t>
            </a:r>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日死亡</a:t>
            </a:r>
          </a:p>
        </p:txBody>
      </p:sp>
      <p:sp>
        <p:nvSpPr>
          <p:cNvPr id="33" name="テキスト ボックス 32">
            <a:extLst>
              <a:ext uri="{FF2B5EF4-FFF2-40B4-BE49-F238E27FC236}">
                <a16:creationId xmlns:a16="http://schemas.microsoft.com/office/drawing/2014/main" id="{5F33EA14-71FA-DE37-563B-5813B1155E4E}"/>
              </a:ext>
            </a:extLst>
          </p:cNvPr>
          <p:cNvSpPr txBox="1"/>
          <p:nvPr/>
        </p:nvSpPr>
        <p:spPr>
          <a:xfrm>
            <a:off x="4289895" y="2835628"/>
            <a:ext cx="5591566" cy="3477875"/>
          </a:xfrm>
          <a:prstGeom prst="rect">
            <a:avLst/>
          </a:prstGeom>
          <a:noFill/>
        </p:spPr>
        <p:txBody>
          <a:bodyPr wrap="square" rtlCol="0">
            <a:spAutoFit/>
          </a:bodyPr>
          <a:lstStyle/>
          <a:p>
            <a:r>
              <a:rPr kumimoji="1" lang="ja-JP" altLang="en-US" sz="2000" dirty="0">
                <a:latin typeface="UD デジタル 教科書体 N-R" panose="02020400000000000000" pitchFamily="17" charset="-128"/>
                <a:ea typeface="UD デジタル 教科書体 N-R" panose="02020400000000000000" pitchFamily="17" charset="-128"/>
              </a:rPr>
              <a:t>祖父Ａが死亡し、約</a:t>
            </a:r>
            <a:r>
              <a:rPr kumimoji="1" lang="en-US" altLang="ja-JP" sz="2000" dirty="0">
                <a:latin typeface="UD デジタル 教科書体 N-R" panose="02020400000000000000" pitchFamily="17" charset="-128"/>
                <a:ea typeface="UD デジタル 教科書体 N-R" panose="02020400000000000000" pitchFamily="17" charset="-128"/>
              </a:rPr>
              <a:t>1</a:t>
            </a:r>
            <a:r>
              <a:rPr kumimoji="1" lang="ja-JP" altLang="en-US" sz="2000" dirty="0">
                <a:latin typeface="UD デジタル 教科書体 N-R" panose="02020400000000000000" pitchFamily="17" charset="-128"/>
                <a:ea typeface="UD デジタル 教科書体 N-R" panose="02020400000000000000" pitchFamily="17" charset="-128"/>
              </a:rPr>
              <a:t>カ月後に長男（父）</a:t>
            </a:r>
            <a:endParaRPr kumimoji="1" lang="en-US" altLang="ja-JP" sz="2000" dirty="0">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Ｂは、熟慮期間内に相続する・しないを決定しないまま死亡しました。</a:t>
            </a:r>
            <a:endParaRPr kumimoji="1" lang="en-US" altLang="ja-JP" sz="2000" dirty="0">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この場合、祖父の相続と長男（父）の</a:t>
            </a:r>
            <a:r>
              <a:rPr kumimoji="1" lang="en-US" altLang="ja-JP" sz="2000" dirty="0">
                <a:latin typeface="UD デジタル 教科書体 N-R" panose="02020400000000000000" pitchFamily="17" charset="-128"/>
                <a:ea typeface="UD デジタル 教科書体 N-R" panose="02020400000000000000" pitchFamily="17" charset="-128"/>
              </a:rPr>
              <a:t>2</a:t>
            </a:r>
            <a:r>
              <a:rPr kumimoji="1" lang="ja-JP" altLang="en-US" sz="2000" dirty="0">
                <a:latin typeface="UD デジタル 教科書体 N-R" panose="02020400000000000000" pitchFamily="17" charset="-128"/>
                <a:ea typeface="UD デジタル 教科書体 N-R" panose="02020400000000000000" pitchFamily="17" charset="-128"/>
              </a:rPr>
              <a:t>つの相続が発生します。</a:t>
            </a:r>
            <a:endParaRPr kumimoji="1" lang="en-US" altLang="ja-JP" sz="2000" dirty="0">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➀　一次相続</a:t>
            </a:r>
            <a:endParaRPr kumimoji="1" lang="en-US" altLang="ja-JP" sz="2000" dirty="0">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　・祖父Ａ（一次被相続人）</a:t>
            </a:r>
            <a:endParaRPr kumimoji="1" lang="en-US" altLang="ja-JP" sz="2000" dirty="0">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　　⇒　長男Ｂ（一次相続人）の相続</a:t>
            </a:r>
            <a:endParaRPr kumimoji="1" lang="en-US" altLang="ja-JP" sz="2000" dirty="0">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②　二次相続</a:t>
            </a:r>
            <a:endParaRPr kumimoji="1" lang="en-US" altLang="ja-JP" sz="2000" dirty="0">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　　・父Ｂ（二次被相続人）</a:t>
            </a:r>
            <a:endParaRPr kumimoji="1" lang="en-US" altLang="ja-JP" sz="2000" dirty="0">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　　⇒　妻Ｅと子Ｃ・Ｄの相続（二次相続人）</a:t>
            </a:r>
          </a:p>
        </p:txBody>
      </p:sp>
      <p:cxnSp>
        <p:nvCxnSpPr>
          <p:cNvPr id="46" name="直線コネクタ 45">
            <a:extLst>
              <a:ext uri="{FF2B5EF4-FFF2-40B4-BE49-F238E27FC236}">
                <a16:creationId xmlns:a16="http://schemas.microsoft.com/office/drawing/2014/main" id="{91050638-51BF-CA5A-DF5F-A878A8F567B2}"/>
              </a:ext>
            </a:extLst>
          </p:cNvPr>
          <p:cNvCxnSpPr>
            <a:cxnSpLocks/>
          </p:cNvCxnSpPr>
          <p:nvPr/>
        </p:nvCxnSpPr>
        <p:spPr>
          <a:xfrm flipH="1">
            <a:off x="2160823" y="4710948"/>
            <a:ext cx="6999" cy="54302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A5E56C90-C0F2-7166-F3A2-B06D19BE229E}"/>
              </a:ext>
            </a:extLst>
          </p:cNvPr>
          <p:cNvCxnSpPr>
            <a:cxnSpLocks/>
          </p:cNvCxnSpPr>
          <p:nvPr/>
        </p:nvCxnSpPr>
        <p:spPr>
          <a:xfrm flipV="1">
            <a:off x="2915144" y="5739066"/>
            <a:ext cx="218233" cy="879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録音したサウンド">
            <a:hlinkClick r:id="" action="ppaction://media"/>
            <a:extLst>
              <a:ext uri="{FF2B5EF4-FFF2-40B4-BE49-F238E27FC236}">
                <a16:creationId xmlns:a16="http://schemas.microsoft.com/office/drawing/2014/main" id="{39F223B6-DC9C-01B7-3642-D8B5564CF57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593448" y="185297"/>
            <a:ext cx="487363" cy="487363"/>
          </a:xfrm>
          <a:prstGeom prst="rect">
            <a:avLst/>
          </a:prstGeom>
        </p:spPr>
      </p:pic>
    </p:spTree>
    <p:extLst>
      <p:ext uri="{BB962C8B-B14F-4D97-AF65-F5344CB8AC3E}">
        <p14:creationId xmlns:p14="http://schemas.microsoft.com/office/powerpoint/2010/main" val="209253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5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EEC83E8-85E9-0721-C4BF-7FA55A2722C2}"/>
              </a:ext>
            </a:extLst>
          </p:cNvPr>
          <p:cNvSpPr txBox="1"/>
          <p:nvPr/>
        </p:nvSpPr>
        <p:spPr>
          <a:xfrm>
            <a:off x="359508" y="198312"/>
            <a:ext cx="9323754" cy="6740307"/>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（１）数次相続との違い</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法定相続人が熟慮期間経過後又は相続を承認する選択をし</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た後に死亡し、次の相続人が相続したケースを数次相続と言</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数次相続の場合は、当初の相続人（第１）が既に相続につ</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いて承認してから死亡しているので、次の法定相続人</a:t>
            </a:r>
            <a:r>
              <a:rPr lang="en-US" altLang="ja-JP" sz="2400" b="0" i="0" dirty="0">
                <a:effectLst/>
                <a:latin typeface="UD デジタル 教科書体 N-R" panose="02020400000000000000" pitchFamily="17" charset="-128"/>
                <a:ea typeface="UD デジタル 教科書体 N-R" panose="02020400000000000000" pitchFamily="17" charset="-128"/>
              </a:rPr>
              <a:t>(</a:t>
            </a:r>
            <a:r>
              <a:rPr lang="ja-JP" altLang="en-US" sz="2400" b="0" i="0" dirty="0">
                <a:effectLst/>
                <a:latin typeface="UD デジタル 教科書体 N-R" panose="02020400000000000000" pitchFamily="17" charset="-128"/>
                <a:ea typeface="UD デジタル 教科書体 N-R" panose="02020400000000000000" pitchFamily="17" charset="-128"/>
              </a:rPr>
              <a:t>第２）</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は、第１の相続について放棄をすることはできなくなります。</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（２）代襲相続との違い</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代襲相続とは、ある方（被相続人）が亡くなる前に、その</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法定相続人が既に亡くなっている場合をいいます。</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被相続人が亡くなった時点で、被相続人よりも先にその相</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続人の子が亡くなっている場合に、その被相続人の子の子</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（被相続人からみると孫）が、被相続人の相続に関して相続</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人となる場合です。この場合の、被相続人の孫を、代襲相続</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人といいます。</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endParaRPr kumimoji="1" lang="ja-JP" altLang="en-US"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p>
        </p:txBody>
      </p:sp>
      <p:pic>
        <p:nvPicPr>
          <p:cNvPr id="3" name="録音したサウンド">
            <a:hlinkClick r:id="" action="ppaction://media"/>
            <a:extLst>
              <a:ext uri="{FF2B5EF4-FFF2-40B4-BE49-F238E27FC236}">
                <a16:creationId xmlns:a16="http://schemas.microsoft.com/office/drawing/2014/main" id="{B5DC00B4-3C2E-9F58-F2CA-E756A6B0B7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36402" y="165097"/>
            <a:ext cx="487363" cy="487363"/>
          </a:xfrm>
          <a:prstGeom prst="rect">
            <a:avLst/>
          </a:prstGeom>
        </p:spPr>
      </p:pic>
    </p:spTree>
    <p:extLst>
      <p:ext uri="{BB962C8B-B14F-4D97-AF65-F5344CB8AC3E}">
        <p14:creationId xmlns:p14="http://schemas.microsoft.com/office/powerpoint/2010/main" val="139949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3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64D0A07-5C47-E953-B1B9-05ACCE1A87DA}"/>
              </a:ext>
            </a:extLst>
          </p:cNvPr>
          <p:cNvSpPr txBox="1"/>
          <p:nvPr/>
        </p:nvSpPr>
        <p:spPr>
          <a:xfrm>
            <a:off x="334108" y="123092"/>
            <a:ext cx="7666892" cy="461665"/>
          </a:xfrm>
          <a:prstGeom prst="rect">
            <a:avLst/>
          </a:prstGeom>
          <a:noFill/>
        </p:spPr>
        <p:txBody>
          <a:bodyPr wrap="square" rtlCol="0">
            <a:spAutoFit/>
          </a:bodyPr>
          <a:lstStyle/>
          <a:p>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再転相続と代襲相続との比較</a:t>
            </a:r>
            <a:r>
              <a:rPr kumimoji="1" lang="en-US" altLang="ja-JP" sz="2400" dirty="0">
                <a:latin typeface="UD デジタル 教科書体 N-R" panose="02020400000000000000" pitchFamily="17" charset="-128"/>
                <a:ea typeface="UD デジタル 教科書体 N-R" panose="02020400000000000000" pitchFamily="17" charset="-128"/>
              </a:rPr>
              <a:t>》</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graphicFrame>
        <p:nvGraphicFramePr>
          <p:cNvPr id="4" name="表 3">
            <a:extLst>
              <a:ext uri="{FF2B5EF4-FFF2-40B4-BE49-F238E27FC236}">
                <a16:creationId xmlns:a16="http://schemas.microsoft.com/office/drawing/2014/main" id="{FD6FCBD4-89DA-A6EB-6BAA-829BF7C0BD2C}"/>
              </a:ext>
            </a:extLst>
          </p:cNvPr>
          <p:cNvGraphicFramePr>
            <a:graphicFrameLocks noGrp="1"/>
          </p:cNvGraphicFramePr>
          <p:nvPr>
            <p:extLst>
              <p:ext uri="{D42A27DB-BD31-4B8C-83A1-F6EECF244321}">
                <p14:modId xmlns:p14="http://schemas.microsoft.com/office/powerpoint/2010/main" val="1319291519"/>
              </p:ext>
            </p:extLst>
          </p:nvPr>
        </p:nvGraphicFramePr>
        <p:xfrm>
          <a:off x="550619" y="584757"/>
          <a:ext cx="9074027" cy="4239193"/>
        </p:xfrm>
        <a:graphic>
          <a:graphicData uri="http://schemas.openxmlformats.org/drawingml/2006/table">
            <a:tbl>
              <a:tblPr>
                <a:tableStyleId>{5940675A-B579-460E-94D1-54222C63F5DA}</a:tableStyleId>
              </a:tblPr>
              <a:tblGrid>
                <a:gridCol w="3148013">
                  <a:extLst>
                    <a:ext uri="{9D8B030D-6E8A-4147-A177-3AD203B41FA5}">
                      <a16:colId xmlns:a16="http://schemas.microsoft.com/office/drawing/2014/main" val="3800011691"/>
                    </a:ext>
                  </a:extLst>
                </a:gridCol>
                <a:gridCol w="2935155">
                  <a:extLst>
                    <a:ext uri="{9D8B030D-6E8A-4147-A177-3AD203B41FA5}">
                      <a16:colId xmlns:a16="http://schemas.microsoft.com/office/drawing/2014/main" val="3420412919"/>
                    </a:ext>
                  </a:extLst>
                </a:gridCol>
                <a:gridCol w="2990859">
                  <a:extLst>
                    <a:ext uri="{9D8B030D-6E8A-4147-A177-3AD203B41FA5}">
                      <a16:colId xmlns:a16="http://schemas.microsoft.com/office/drawing/2014/main" val="3815903248"/>
                    </a:ext>
                  </a:extLst>
                </a:gridCol>
              </a:tblGrid>
              <a:tr h="263692">
                <a:tc>
                  <a:txBody>
                    <a:bodyPr/>
                    <a:lstStyle/>
                    <a:p>
                      <a:pPr algn="ctr" fontAlgn="t"/>
                      <a:r>
                        <a:rPr lang="ja-JP" altLang="en-US" sz="1600" dirty="0">
                          <a:effectLst/>
                          <a:latin typeface="UD デジタル 教科書体 N-R" panose="02020400000000000000" pitchFamily="17" charset="-128"/>
                          <a:ea typeface="UD デジタル 教科書体 N-R" panose="02020400000000000000" pitchFamily="17" charset="-128"/>
                        </a:rPr>
                        <a:t>項　　目</a:t>
                      </a:r>
                      <a:endParaRPr lang="en-US" altLang="ja-JP" sz="1600" dirty="0">
                        <a:effectLst/>
                        <a:latin typeface="UD デジタル 教科書体 N-R" panose="02020400000000000000" pitchFamily="17" charset="-128"/>
                        <a:ea typeface="UD デジタル 教科書体 N-R" panose="02020400000000000000" pitchFamily="17" charset="-128"/>
                      </a:endParaRPr>
                    </a:p>
                  </a:txBody>
                  <a:tcPr marL="36000" marR="36000" marT="18000" marB="18000" anchor="ctr"/>
                </a:tc>
                <a:tc>
                  <a:txBody>
                    <a:bodyPr/>
                    <a:lstStyle/>
                    <a:p>
                      <a:pPr algn="ctr" fontAlgn="t"/>
                      <a:r>
                        <a:rPr lang="ja-JP" altLang="en-US" sz="1600">
                          <a:effectLst/>
                          <a:latin typeface="UD デジタル 教科書体 N-R" panose="02020400000000000000" pitchFamily="17" charset="-128"/>
                          <a:ea typeface="UD デジタル 教科書体 N-R" panose="02020400000000000000" pitchFamily="17" charset="-128"/>
                        </a:rPr>
                        <a:t>再転相続</a:t>
                      </a:r>
                    </a:p>
                  </a:txBody>
                  <a:tcPr marL="36000" marR="36000" marT="18000" marB="18000" anchor="ctr"/>
                </a:tc>
                <a:tc>
                  <a:txBody>
                    <a:bodyPr/>
                    <a:lstStyle/>
                    <a:p>
                      <a:pPr algn="ctr" fontAlgn="t"/>
                      <a:r>
                        <a:rPr lang="ja-JP" altLang="en-US" sz="1600">
                          <a:effectLst/>
                          <a:latin typeface="UD デジタル 教科書体 N-R" panose="02020400000000000000" pitchFamily="17" charset="-128"/>
                          <a:ea typeface="UD デジタル 教科書体 N-R" panose="02020400000000000000" pitchFamily="17" charset="-128"/>
                        </a:rPr>
                        <a:t>代襲相続</a:t>
                      </a:r>
                    </a:p>
                  </a:txBody>
                  <a:tcPr marL="36000" marR="36000" marT="18000" marB="18000" anchor="ctr"/>
                </a:tc>
                <a:extLst>
                  <a:ext uri="{0D108BD9-81ED-4DB2-BD59-A6C34878D82A}">
                    <a16:rowId xmlns:a16="http://schemas.microsoft.com/office/drawing/2014/main" val="3792255156"/>
                  </a:ext>
                </a:extLst>
              </a:tr>
              <a:tr h="1099174">
                <a:tc>
                  <a:txBody>
                    <a:bodyPr/>
                    <a:lstStyle/>
                    <a:p>
                      <a:pPr algn="ctr" fontAlgn="t"/>
                      <a:r>
                        <a:rPr lang="ja-JP" altLang="en-US" sz="1600">
                          <a:effectLst/>
                          <a:latin typeface="UD デジタル 教科書体 N-R" panose="02020400000000000000" pitchFamily="17" charset="-128"/>
                          <a:ea typeface="UD デジタル 教科書体 N-R" panose="02020400000000000000" pitchFamily="17" charset="-128"/>
                        </a:rPr>
                        <a:t>死亡の順番</a:t>
                      </a:r>
                    </a:p>
                  </a:txBody>
                  <a:tcPr marL="36000" marR="36000" marT="18000" marB="18000" anchor="ctr"/>
                </a:tc>
                <a:tc>
                  <a:txBody>
                    <a:bodyPr/>
                    <a:lstStyle/>
                    <a:p>
                      <a:pPr algn="ctr" fontAlgn="t"/>
                      <a:r>
                        <a:rPr lang="ja-JP" altLang="en-US" sz="1600" dirty="0">
                          <a:effectLst/>
                          <a:latin typeface="UD デジタル 教科書体 N-R" panose="02020400000000000000" pitchFamily="17" charset="-128"/>
                          <a:ea typeface="UD デジタル 教科書体 N-R" panose="02020400000000000000" pitchFamily="17" charset="-128"/>
                        </a:rPr>
                        <a:t>祖父（被相続人）</a:t>
                      </a:r>
                      <a:br>
                        <a:rPr lang="ja-JP" altLang="en-US" sz="1600" dirty="0">
                          <a:effectLst/>
                          <a:latin typeface="UD デジタル 教科書体 N-R" panose="02020400000000000000" pitchFamily="17" charset="-128"/>
                          <a:ea typeface="UD デジタル 教科書体 N-R" panose="02020400000000000000" pitchFamily="17" charset="-128"/>
                        </a:rPr>
                      </a:br>
                      <a:r>
                        <a:rPr lang="ja-JP" altLang="en-US" sz="1600" dirty="0">
                          <a:effectLst/>
                          <a:latin typeface="UD デジタル 教科書体 N-R" panose="02020400000000000000" pitchFamily="17" charset="-128"/>
                          <a:ea typeface="UD デジタル 教科書体 N-R" panose="02020400000000000000" pitchFamily="17" charset="-128"/>
                        </a:rPr>
                        <a:t>↓</a:t>
                      </a:r>
                      <a:br>
                        <a:rPr lang="ja-JP" altLang="en-US" sz="1600" dirty="0">
                          <a:effectLst/>
                          <a:latin typeface="UD デジタル 教科書体 N-R" panose="02020400000000000000" pitchFamily="17" charset="-128"/>
                          <a:ea typeface="UD デジタル 教科書体 N-R" panose="02020400000000000000" pitchFamily="17" charset="-128"/>
                        </a:rPr>
                      </a:br>
                      <a:r>
                        <a:rPr lang="ja-JP" altLang="en-US" sz="1600" dirty="0">
                          <a:effectLst/>
                          <a:latin typeface="UD デジタル 教科書体 N-R" panose="02020400000000000000" pitchFamily="17" charset="-128"/>
                          <a:ea typeface="UD デジタル 教科書体 N-R" panose="02020400000000000000" pitchFamily="17" charset="-128"/>
                        </a:rPr>
                        <a:t>父（相続人）</a:t>
                      </a:r>
                      <a:br>
                        <a:rPr lang="ja-JP" altLang="en-US" sz="1600" dirty="0">
                          <a:effectLst/>
                          <a:latin typeface="UD デジタル 教科書体 N-R" panose="02020400000000000000" pitchFamily="17" charset="-128"/>
                          <a:ea typeface="UD デジタル 教科書体 N-R" panose="02020400000000000000" pitchFamily="17" charset="-128"/>
                        </a:rPr>
                      </a:br>
                      <a:r>
                        <a:rPr lang="ja-JP" altLang="en-US" sz="1600" dirty="0">
                          <a:effectLst/>
                          <a:latin typeface="UD デジタル 教科書体 N-R" panose="02020400000000000000" pitchFamily="17" charset="-128"/>
                          <a:ea typeface="UD デジタル 教科書体 N-R" panose="02020400000000000000" pitchFamily="17" charset="-128"/>
                        </a:rPr>
                        <a:t>↓</a:t>
                      </a:r>
                      <a:br>
                        <a:rPr lang="ja-JP" altLang="en-US" sz="1600" dirty="0">
                          <a:effectLst/>
                          <a:latin typeface="UD デジタル 教科書体 N-R" panose="02020400000000000000" pitchFamily="17" charset="-128"/>
                          <a:ea typeface="UD デジタル 教科書体 N-R" panose="02020400000000000000" pitchFamily="17" charset="-128"/>
                        </a:rPr>
                      </a:br>
                      <a:r>
                        <a:rPr lang="ja-JP" altLang="en-US" sz="1600" dirty="0">
                          <a:effectLst/>
                          <a:latin typeface="UD デジタル 教科書体 N-R" panose="02020400000000000000" pitchFamily="17" charset="-128"/>
                          <a:ea typeface="UD デジタル 教科書体 N-R" panose="02020400000000000000" pitchFamily="17" charset="-128"/>
                        </a:rPr>
                        <a:t>子（孫）が相続</a:t>
                      </a:r>
                    </a:p>
                  </a:txBody>
                  <a:tcPr marL="36000" marR="36000" marT="18000" marB="18000" anchor="ctr"/>
                </a:tc>
                <a:tc>
                  <a:txBody>
                    <a:bodyPr/>
                    <a:lstStyle/>
                    <a:p>
                      <a:pPr algn="ctr" fontAlgn="t"/>
                      <a:r>
                        <a:rPr lang="ja-JP" altLang="en-US" sz="1600">
                          <a:effectLst/>
                          <a:latin typeface="UD デジタル 教科書体 N-R" panose="02020400000000000000" pitchFamily="17" charset="-128"/>
                          <a:ea typeface="UD デジタル 教科書体 N-R" panose="02020400000000000000" pitchFamily="17" charset="-128"/>
                        </a:rPr>
                        <a:t>父</a:t>
                      </a:r>
                      <a:br>
                        <a:rPr lang="ja-JP" altLang="en-US" sz="1600">
                          <a:effectLst/>
                          <a:latin typeface="UD デジタル 教科書体 N-R" panose="02020400000000000000" pitchFamily="17" charset="-128"/>
                          <a:ea typeface="UD デジタル 教科書体 N-R" panose="02020400000000000000" pitchFamily="17" charset="-128"/>
                        </a:rPr>
                      </a:br>
                      <a:r>
                        <a:rPr lang="ja-JP" altLang="en-US" sz="1600">
                          <a:effectLst/>
                          <a:latin typeface="UD デジタル 教科書体 N-R" panose="02020400000000000000" pitchFamily="17" charset="-128"/>
                          <a:ea typeface="UD デジタル 教科書体 N-R" panose="02020400000000000000" pitchFamily="17" charset="-128"/>
                        </a:rPr>
                        <a:t>↓</a:t>
                      </a:r>
                      <a:br>
                        <a:rPr lang="ja-JP" altLang="en-US" sz="1600">
                          <a:effectLst/>
                          <a:latin typeface="UD デジタル 教科書体 N-R" panose="02020400000000000000" pitchFamily="17" charset="-128"/>
                          <a:ea typeface="UD デジタル 教科書体 N-R" panose="02020400000000000000" pitchFamily="17" charset="-128"/>
                        </a:rPr>
                      </a:br>
                      <a:r>
                        <a:rPr lang="ja-JP" altLang="en-US" sz="1600">
                          <a:effectLst/>
                          <a:latin typeface="UD デジタル 教科書体 N-R" panose="02020400000000000000" pitchFamily="17" charset="-128"/>
                          <a:ea typeface="UD デジタル 教科書体 N-R" panose="02020400000000000000" pitchFamily="17" charset="-128"/>
                        </a:rPr>
                        <a:t>祖父（被相続人）</a:t>
                      </a:r>
                      <a:br>
                        <a:rPr lang="ja-JP" altLang="en-US" sz="1600">
                          <a:effectLst/>
                          <a:latin typeface="UD デジタル 教科書体 N-R" panose="02020400000000000000" pitchFamily="17" charset="-128"/>
                          <a:ea typeface="UD デジタル 教科書体 N-R" panose="02020400000000000000" pitchFamily="17" charset="-128"/>
                        </a:rPr>
                      </a:br>
                      <a:r>
                        <a:rPr lang="ja-JP" altLang="en-US" sz="1600">
                          <a:effectLst/>
                          <a:latin typeface="UD デジタル 教科書体 N-R" panose="02020400000000000000" pitchFamily="17" charset="-128"/>
                          <a:ea typeface="UD デジタル 教科書体 N-R" panose="02020400000000000000" pitchFamily="17" charset="-128"/>
                        </a:rPr>
                        <a:t>↓</a:t>
                      </a:r>
                      <a:br>
                        <a:rPr lang="ja-JP" altLang="en-US" sz="1600">
                          <a:effectLst/>
                          <a:latin typeface="UD デジタル 教科書体 N-R" panose="02020400000000000000" pitchFamily="17" charset="-128"/>
                          <a:ea typeface="UD デジタル 教科書体 N-R" panose="02020400000000000000" pitchFamily="17" charset="-128"/>
                        </a:rPr>
                      </a:br>
                      <a:r>
                        <a:rPr lang="ja-JP" altLang="en-US" sz="1600">
                          <a:effectLst/>
                          <a:latin typeface="UD デジタル 教科書体 N-R" panose="02020400000000000000" pitchFamily="17" charset="-128"/>
                          <a:ea typeface="UD デジタル 教科書体 N-R" panose="02020400000000000000" pitchFamily="17" charset="-128"/>
                        </a:rPr>
                        <a:t>子（孫）が相続</a:t>
                      </a:r>
                    </a:p>
                  </a:txBody>
                  <a:tcPr marL="36000" marR="36000" marT="18000" marB="18000" anchor="ctr"/>
                </a:tc>
                <a:extLst>
                  <a:ext uri="{0D108BD9-81ED-4DB2-BD59-A6C34878D82A}">
                    <a16:rowId xmlns:a16="http://schemas.microsoft.com/office/drawing/2014/main" val="2994339526"/>
                  </a:ext>
                </a:extLst>
              </a:tr>
              <a:tr h="681433">
                <a:tc>
                  <a:txBody>
                    <a:bodyPr/>
                    <a:lstStyle/>
                    <a:p>
                      <a:pPr algn="ctr" fontAlgn="t"/>
                      <a:r>
                        <a:rPr lang="ja-JP" altLang="en-US" sz="1600">
                          <a:effectLst/>
                          <a:latin typeface="UD デジタル 教科書体 N-R" panose="02020400000000000000" pitchFamily="17" charset="-128"/>
                          <a:ea typeface="UD デジタル 教科書体 N-R" panose="02020400000000000000" pitchFamily="17" charset="-128"/>
                        </a:rPr>
                        <a:t>相続の発生原因</a:t>
                      </a:r>
                    </a:p>
                  </a:txBody>
                  <a:tcPr marL="36000" marR="36000" marT="18000" marB="18000" anchor="ctr"/>
                </a:tc>
                <a:tc>
                  <a:txBody>
                    <a:bodyPr/>
                    <a:lstStyle/>
                    <a:p>
                      <a:pPr algn="ctr" fontAlgn="t"/>
                      <a:r>
                        <a:rPr lang="ja-JP" altLang="en-US" sz="1600" dirty="0">
                          <a:effectLst/>
                          <a:latin typeface="UD デジタル 教科書体 N-R" panose="02020400000000000000" pitchFamily="17" charset="-128"/>
                          <a:ea typeface="UD デジタル 教科書体 N-R" panose="02020400000000000000" pitchFamily="17" charset="-128"/>
                        </a:rPr>
                        <a:t>熟慮期間内の相続人の死亡</a:t>
                      </a:r>
                    </a:p>
                  </a:txBody>
                  <a:tcPr marL="36000" marR="36000" marT="18000" marB="18000" anchor="ctr"/>
                </a:tc>
                <a:tc>
                  <a:txBody>
                    <a:bodyPr/>
                    <a:lstStyle/>
                    <a:p>
                      <a:pPr algn="ctr" fontAlgn="t"/>
                      <a:r>
                        <a:rPr lang="ja-JP" altLang="en-US" sz="1600" dirty="0">
                          <a:effectLst/>
                          <a:latin typeface="UD デジタル 教科書体 N-R" panose="02020400000000000000" pitchFamily="17" charset="-128"/>
                          <a:ea typeface="UD デジタル 教科書体 N-R" panose="02020400000000000000" pitchFamily="17" charset="-128"/>
                        </a:rPr>
                        <a:t>相続人の死亡</a:t>
                      </a:r>
                      <a:br>
                        <a:rPr lang="ja-JP" altLang="en-US" sz="1600" dirty="0">
                          <a:effectLst/>
                          <a:latin typeface="UD デジタル 教科書体 N-R" panose="02020400000000000000" pitchFamily="17" charset="-128"/>
                          <a:ea typeface="UD デジタル 教科書体 N-R" panose="02020400000000000000" pitchFamily="17" charset="-128"/>
                        </a:rPr>
                      </a:br>
                      <a:r>
                        <a:rPr lang="ja-JP" altLang="en-US" sz="1600" dirty="0">
                          <a:effectLst/>
                          <a:latin typeface="UD デジタル 教科書体 N-R" panose="02020400000000000000" pitchFamily="17" charset="-128"/>
                          <a:ea typeface="UD デジタル 教科書体 N-R" panose="02020400000000000000" pitchFamily="17" charset="-128"/>
                        </a:rPr>
                        <a:t>相続欠格・相続人廃除</a:t>
                      </a:r>
                    </a:p>
                  </a:txBody>
                  <a:tcPr marL="36000" marR="36000" marT="18000" marB="18000" anchor="ctr"/>
                </a:tc>
                <a:extLst>
                  <a:ext uri="{0D108BD9-81ED-4DB2-BD59-A6C34878D82A}">
                    <a16:rowId xmlns:a16="http://schemas.microsoft.com/office/drawing/2014/main" val="1862101628"/>
                  </a:ext>
                </a:extLst>
              </a:tr>
              <a:tr h="896510">
                <a:tc>
                  <a:txBody>
                    <a:bodyPr/>
                    <a:lstStyle/>
                    <a:p>
                      <a:pPr fontAlgn="t"/>
                      <a:r>
                        <a:rPr lang="ja-JP" altLang="en-US" sz="1600">
                          <a:effectLst/>
                          <a:latin typeface="UD デジタル 教科書体 N-R" panose="02020400000000000000" pitchFamily="17" charset="-128"/>
                          <a:ea typeface="UD デジタル 教科書体 N-R" panose="02020400000000000000" pitchFamily="17" charset="-128"/>
                        </a:rPr>
                        <a:t>相続人候補</a:t>
                      </a:r>
                      <a:br>
                        <a:rPr lang="ja-JP" altLang="en-US" sz="1600">
                          <a:effectLst/>
                          <a:latin typeface="UD デジタル 教科書体 N-R" panose="02020400000000000000" pitchFamily="17" charset="-128"/>
                          <a:ea typeface="UD デジタル 教科書体 N-R" panose="02020400000000000000" pitchFamily="17" charset="-128"/>
                        </a:rPr>
                      </a:br>
                      <a:r>
                        <a:rPr lang="en-US" altLang="ja-JP" sz="1600">
                          <a:effectLst/>
                          <a:latin typeface="UD デジタル 教科書体 N-R" panose="02020400000000000000" pitchFamily="17" charset="-128"/>
                          <a:ea typeface="UD デジタル 教科書体 N-R" panose="02020400000000000000" pitchFamily="17" charset="-128"/>
                        </a:rPr>
                        <a:t>※</a:t>
                      </a:r>
                      <a:r>
                        <a:rPr lang="ja-JP" altLang="en-US" sz="1600">
                          <a:effectLst/>
                          <a:latin typeface="UD デジタル 教科書体 N-R" panose="02020400000000000000" pitchFamily="17" charset="-128"/>
                          <a:ea typeface="UD デジタル 教科書体 N-R" panose="02020400000000000000" pitchFamily="17" charset="-128"/>
                        </a:rPr>
                        <a:t>優先順番の上位者が一人もいない場合のみ下位へ候補が移ることになります。</a:t>
                      </a:r>
                    </a:p>
                  </a:txBody>
                  <a:tcPr marL="36000" marR="36000" marT="18000" marB="18000" anchor="ctr"/>
                </a:tc>
                <a:tc>
                  <a:txBody>
                    <a:bodyPr/>
                    <a:lstStyle/>
                    <a:p>
                      <a:pPr fontAlgn="t"/>
                      <a:r>
                        <a:rPr lang="ja-JP" altLang="en-US" sz="1600" dirty="0">
                          <a:effectLst/>
                          <a:latin typeface="UD デジタル 教科書体 N-R" panose="02020400000000000000" pitchFamily="17" charset="-128"/>
                          <a:ea typeface="UD デジタル 教科書体 N-R" panose="02020400000000000000" pitchFamily="17" charset="-128"/>
                        </a:rPr>
                        <a:t>第一順位：配偶者と子</a:t>
                      </a:r>
                      <a:br>
                        <a:rPr lang="ja-JP" altLang="en-US" sz="1600" dirty="0">
                          <a:effectLst/>
                          <a:latin typeface="UD デジタル 教科書体 N-R" panose="02020400000000000000" pitchFamily="17" charset="-128"/>
                          <a:ea typeface="UD デジタル 教科書体 N-R" panose="02020400000000000000" pitchFamily="17" charset="-128"/>
                        </a:rPr>
                      </a:br>
                      <a:r>
                        <a:rPr lang="ja-JP" altLang="en-US" sz="1600" dirty="0">
                          <a:effectLst/>
                          <a:latin typeface="UD デジタル 教科書体 N-R" panose="02020400000000000000" pitchFamily="17" charset="-128"/>
                          <a:ea typeface="UD デジタル 教科書体 N-R" panose="02020400000000000000" pitchFamily="17" charset="-128"/>
                        </a:rPr>
                        <a:t>第二順位：直系尊属（父母、祖父母）</a:t>
                      </a:r>
                      <a:br>
                        <a:rPr lang="ja-JP" altLang="en-US" sz="1600" dirty="0">
                          <a:effectLst/>
                          <a:latin typeface="UD デジタル 教科書体 N-R" panose="02020400000000000000" pitchFamily="17" charset="-128"/>
                          <a:ea typeface="UD デジタル 教科書体 N-R" panose="02020400000000000000" pitchFamily="17" charset="-128"/>
                        </a:rPr>
                      </a:br>
                      <a:r>
                        <a:rPr lang="ja-JP" altLang="en-US" sz="1600" dirty="0">
                          <a:effectLst/>
                          <a:latin typeface="UD デジタル 教科書体 N-R" panose="02020400000000000000" pitchFamily="17" charset="-128"/>
                          <a:ea typeface="UD デジタル 教科書体 N-R" panose="02020400000000000000" pitchFamily="17" charset="-128"/>
                        </a:rPr>
                        <a:t>第三順位：兄弟姉妹</a:t>
                      </a:r>
                    </a:p>
                  </a:txBody>
                  <a:tcPr marL="36000" marR="36000" marT="18000" marB="18000" anchor="ctr"/>
                </a:tc>
                <a:tc>
                  <a:txBody>
                    <a:bodyPr/>
                    <a:lstStyle/>
                    <a:p>
                      <a:pPr fontAlgn="t"/>
                      <a:r>
                        <a:rPr lang="ja-JP" altLang="en-US" sz="1600" dirty="0">
                          <a:effectLst/>
                          <a:latin typeface="UD デジタル 教科書体 N-R" panose="02020400000000000000" pitchFamily="17" charset="-128"/>
                          <a:ea typeface="UD デジタル 教科書体 N-R" panose="02020400000000000000" pitchFamily="17" charset="-128"/>
                        </a:rPr>
                        <a:t>第一順位：直系卑属（子や孫）</a:t>
                      </a:r>
                      <a:br>
                        <a:rPr lang="ja-JP" altLang="en-US" sz="1600" dirty="0">
                          <a:effectLst/>
                          <a:latin typeface="UD デジタル 教科書体 N-R" panose="02020400000000000000" pitchFamily="17" charset="-128"/>
                          <a:ea typeface="UD デジタル 教科書体 N-R" panose="02020400000000000000" pitchFamily="17" charset="-128"/>
                        </a:rPr>
                      </a:br>
                      <a:r>
                        <a:rPr lang="ja-JP" altLang="en-US" sz="1600" dirty="0">
                          <a:effectLst/>
                          <a:latin typeface="UD デジタル 教科書体 N-R" panose="02020400000000000000" pitchFamily="17" charset="-128"/>
                          <a:ea typeface="UD デジタル 教科書体 N-R" panose="02020400000000000000" pitchFamily="17" charset="-128"/>
                        </a:rPr>
                        <a:t>第二順位：直系尊属（父母、祖父母）</a:t>
                      </a:r>
                      <a:br>
                        <a:rPr lang="ja-JP" altLang="en-US" sz="1600" dirty="0">
                          <a:effectLst/>
                          <a:latin typeface="UD デジタル 教科書体 N-R" panose="02020400000000000000" pitchFamily="17" charset="-128"/>
                          <a:ea typeface="UD デジタル 教科書体 N-R" panose="02020400000000000000" pitchFamily="17" charset="-128"/>
                        </a:rPr>
                      </a:br>
                      <a:r>
                        <a:rPr lang="ja-JP" altLang="en-US" sz="1600" dirty="0">
                          <a:effectLst/>
                          <a:latin typeface="UD デジタル 教科書体 N-R" panose="02020400000000000000" pitchFamily="17" charset="-128"/>
                          <a:ea typeface="UD デジタル 教科書体 N-R" panose="02020400000000000000" pitchFamily="17" charset="-128"/>
                        </a:rPr>
                        <a:t>第三順位：兄弟姉妹</a:t>
                      </a:r>
                    </a:p>
                  </a:txBody>
                  <a:tcPr marL="36000" marR="36000" marT="18000" marB="18000" anchor="ctr"/>
                </a:tc>
                <a:extLst>
                  <a:ext uri="{0D108BD9-81ED-4DB2-BD59-A6C34878D82A}">
                    <a16:rowId xmlns:a16="http://schemas.microsoft.com/office/drawing/2014/main" val="2895247581"/>
                  </a:ext>
                </a:extLst>
              </a:tr>
              <a:tr h="890303">
                <a:tc>
                  <a:txBody>
                    <a:bodyPr/>
                    <a:lstStyle/>
                    <a:p>
                      <a:pPr algn="ctr" fontAlgn="t"/>
                      <a:r>
                        <a:rPr lang="ja-JP" altLang="en-US" sz="1600">
                          <a:effectLst/>
                          <a:latin typeface="UD デジタル 教科書体 N-R" panose="02020400000000000000" pitchFamily="17" charset="-128"/>
                          <a:ea typeface="UD デジタル 教科書体 N-R" panose="02020400000000000000" pitchFamily="17" charset="-128"/>
                        </a:rPr>
                        <a:t>相続の個数</a:t>
                      </a:r>
                    </a:p>
                  </a:txBody>
                  <a:tcPr marL="36000" marR="36000" marT="18000" marB="18000" anchor="ctr"/>
                </a:tc>
                <a:tc>
                  <a:txBody>
                    <a:bodyPr/>
                    <a:lstStyle/>
                    <a:p>
                      <a:pPr algn="ctr" fontAlgn="t"/>
                      <a:r>
                        <a:rPr lang="en-US" altLang="ja-JP" sz="1600" dirty="0">
                          <a:effectLst/>
                          <a:latin typeface="UD デジタル 教科書体 N-R" panose="02020400000000000000" pitchFamily="17" charset="-128"/>
                          <a:ea typeface="UD デジタル 教科書体 N-R" panose="02020400000000000000" pitchFamily="17" charset="-128"/>
                        </a:rPr>
                        <a:t>2</a:t>
                      </a:r>
                      <a:r>
                        <a:rPr lang="ja-JP" altLang="en-US" sz="1600" dirty="0">
                          <a:effectLst/>
                          <a:latin typeface="UD デジタル 教科書体 N-R" panose="02020400000000000000" pitchFamily="17" charset="-128"/>
                          <a:ea typeface="UD デジタル 教科書体 N-R" panose="02020400000000000000" pitchFamily="17" charset="-128"/>
                        </a:rPr>
                        <a:t>個</a:t>
                      </a:r>
                      <a:br>
                        <a:rPr lang="ja-JP" altLang="en-US" sz="1600" dirty="0">
                          <a:effectLst/>
                          <a:latin typeface="UD デジタル 教科書体 N-R" panose="02020400000000000000" pitchFamily="17" charset="-128"/>
                          <a:ea typeface="UD デジタル 教科書体 N-R" panose="02020400000000000000" pitchFamily="17" charset="-128"/>
                        </a:rPr>
                      </a:br>
                      <a:r>
                        <a:rPr lang="ja-JP" altLang="en-US" sz="1600" dirty="0">
                          <a:effectLst/>
                          <a:latin typeface="UD デジタル 教科書体 N-R" panose="02020400000000000000" pitchFamily="17" charset="-128"/>
                          <a:ea typeface="UD デジタル 教科書体 N-R" panose="02020400000000000000" pitchFamily="17" charset="-128"/>
                        </a:rPr>
                        <a:t>祖父→父の相続</a:t>
                      </a:r>
                      <a:br>
                        <a:rPr lang="ja-JP" altLang="en-US" sz="1600" dirty="0">
                          <a:effectLst/>
                          <a:latin typeface="UD デジタル 教科書体 N-R" panose="02020400000000000000" pitchFamily="17" charset="-128"/>
                          <a:ea typeface="UD デジタル 教科書体 N-R" panose="02020400000000000000" pitchFamily="17" charset="-128"/>
                        </a:rPr>
                      </a:br>
                      <a:r>
                        <a:rPr lang="ja-JP" altLang="en-US" sz="1600" dirty="0">
                          <a:effectLst/>
                          <a:latin typeface="UD デジタル 教科書体 N-R" panose="02020400000000000000" pitchFamily="17" charset="-128"/>
                          <a:ea typeface="UD デジタル 教科書体 N-R" panose="02020400000000000000" pitchFamily="17" charset="-128"/>
                        </a:rPr>
                        <a:t>＋</a:t>
                      </a:r>
                      <a:br>
                        <a:rPr lang="ja-JP" altLang="en-US" sz="1600" dirty="0">
                          <a:effectLst/>
                          <a:latin typeface="UD デジタル 教科書体 N-R" panose="02020400000000000000" pitchFamily="17" charset="-128"/>
                          <a:ea typeface="UD デジタル 教科書体 N-R" panose="02020400000000000000" pitchFamily="17" charset="-128"/>
                        </a:rPr>
                      </a:br>
                      <a:r>
                        <a:rPr lang="ja-JP" altLang="en-US" sz="1600" dirty="0">
                          <a:effectLst/>
                          <a:latin typeface="UD デジタル 教科書体 N-R" panose="02020400000000000000" pitchFamily="17" charset="-128"/>
                          <a:ea typeface="UD デジタル 教科書体 N-R" panose="02020400000000000000" pitchFamily="17" charset="-128"/>
                        </a:rPr>
                        <a:t>父→子の相続</a:t>
                      </a:r>
                    </a:p>
                  </a:txBody>
                  <a:tcPr marL="36000" marR="36000" marT="18000" marB="18000" anchor="ctr"/>
                </a:tc>
                <a:tc>
                  <a:txBody>
                    <a:bodyPr/>
                    <a:lstStyle/>
                    <a:p>
                      <a:pPr algn="ctr" fontAlgn="t"/>
                      <a:r>
                        <a:rPr lang="en-US" altLang="ja-JP" sz="1600" dirty="0">
                          <a:effectLst/>
                          <a:latin typeface="UD デジタル 教科書体 N-R" panose="02020400000000000000" pitchFamily="17" charset="-128"/>
                          <a:ea typeface="UD デジタル 教科書体 N-R" panose="02020400000000000000" pitchFamily="17" charset="-128"/>
                        </a:rPr>
                        <a:t>1</a:t>
                      </a:r>
                      <a:r>
                        <a:rPr lang="ja-JP" altLang="en-US" sz="1600" dirty="0">
                          <a:effectLst/>
                          <a:latin typeface="UD デジタル 教科書体 N-R" panose="02020400000000000000" pitchFamily="17" charset="-128"/>
                          <a:ea typeface="UD デジタル 教科書体 N-R" panose="02020400000000000000" pitchFamily="17" charset="-128"/>
                        </a:rPr>
                        <a:t>個</a:t>
                      </a:r>
                      <a:br>
                        <a:rPr lang="ja-JP" altLang="en-US" sz="1600" dirty="0">
                          <a:effectLst/>
                          <a:latin typeface="UD デジタル 教科書体 N-R" panose="02020400000000000000" pitchFamily="17" charset="-128"/>
                          <a:ea typeface="UD デジタル 教科書体 N-R" panose="02020400000000000000" pitchFamily="17" charset="-128"/>
                        </a:rPr>
                      </a:br>
                      <a:r>
                        <a:rPr lang="ja-JP" altLang="en-US" sz="1600" dirty="0">
                          <a:effectLst/>
                          <a:latin typeface="UD デジタル 教科書体 N-R" panose="02020400000000000000" pitchFamily="17" charset="-128"/>
                          <a:ea typeface="UD デジタル 教科書体 N-R" panose="02020400000000000000" pitchFamily="17" charset="-128"/>
                        </a:rPr>
                        <a:t>祖父→子の相続のみ</a:t>
                      </a:r>
                      <a:br>
                        <a:rPr lang="ja-JP" altLang="en-US" sz="1600" dirty="0">
                          <a:effectLst/>
                          <a:latin typeface="UD デジタル 教科書体 N-R" panose="02020400000000000000" pitchFamily="17" charset="-128"/>
                          <a:ea typeface="UD デジタル 教科書体 N-R" panose="02020400000000000000" pitchFamily="17" charset="-128"/>
                        </a:rPr>
                      </a:br>
                      <a:r>
                        <a:rPr lang="ja-JP" altLang="en-US" sz="1600" dirty="0">
                          <a:effectLst/>
                          <a:latin typeface="UD デジタル 教科書体 N-R" panose="02020400000000000000" pitchFamily="17" charset="-128"/>
                          <a:ea typeface="UD デジタル 教科書体 N-R" panose="02020400000000000000" pitchFamily="17" charset="-128"/>
                        </a:rPr>
                        <a:t>*父→子の相続は既に終了済</a:t>
                      </a:r>
                    </a:p>
                  </a:txBody>
                  <a:tcPr marL="36000" marR="36000" marT="18000" marB="18000" anchor="ctr"/>
                </a:tc>
                <a:extLst>
                  <a:ext uri="{0D108BD9-81ED-4DB2-BD59-A6C34878D82A}">
                    <a16:rowId xmlns:a16="http://schemas.microsoft.com/office/drawing/2014/main" val="464401449"/>
                  </a:ext>
                </a:extLst>
              </a:tr>
            </a:tbl>
          </a:graphicData>
        </a:graphic>
      </p:graphicFrame>
      <p:sp>
        <p:nvSpPr>
          <p:cNvPr id="5" name="テキスト ボックス 4">
            <a:extLst>
              <a:ext uri="{FF2B5EF4-FFF2-40B4-BE49-F238E27FC236}">
                <a16:creationId xmlns:a16="http://schemas.microsoft.com/office/drawing/2014/main" id="{9F9C441A-F9B0-4746-D2F6-83FC1D96EF5C}"/>
              </a:ext>
            </a:extLst>
          </p:cNvPr>
          <p:cNvSpPr txBox="1"/>
          <p:nvPr/>
        </p:nvSpPr>
        <p:spPr>
          <a:xfrm>
            <a:off x="453292" y="4915877"/>
            <a:ext cx="9237785" cy="1631216"/>
          </a:xfrm>
          <a:prstGeom prst="rect">
            <a:avLst/>
          </a:prstGeom>
          <a:noFill/>
        </p:spPr>
        <p:txBody>
          <a:bodyPr wrap="square" rtlCol="0">
            <a:spAutoFit/>
          </a:bodyPr>
          <a:lstStyle/>
          <a:p>
            <a:r>
              <a:rPr lang="ja-JP" altLang="en-US" sz="2000" b="0" i="0" dirty="0">
                <a:solidFill>
                  <a:srgbClr val="444444"/>
                </a:solidFill>
                <a:effectLst/>
                <a:latin typeface="UD デジタル 教科書体 N-R" panose="02020400000000000000" pitchFamily="17" charset="-128"/>
                <a:ea typeface="UD デジタル 教科書体 N-R" panose="02020400000000000000" pitchFamily="17" charset="-128"/>
              </a:rPr>
              <a:t>　両者の大きな違いは、再転相続の場合は</a:t>
            </a:r>
            <a:r>
              <a:rPr lang="en-US" altLang="ja-JP" sz="2000" b="0" i="0" dirty="0">
                <a:solidFill>
                  <a:srgbClr val="444444"/>
                </a:solidFill>
                <a:effectLst/>
                <a:latin typeface="UD デジタル 教科書体 N-R" panose="02020400000000000000" pitchFamily="17" charset="-128"/>
                <a:ea typeface="UD デジタル 教科書体 N-R" panose="02020400000000000000" pitchFamily="17" charset="-128"/>
              </a:rPr>
              <a:t>2</a:t>
            </a:r>
            <a:r>
              <a:rPr lang="ja-JP" altLang="en-US" sz="2000" b="0" i="0" dirty="0">
                <a:solidFill>
                  <a:srgbClr val="444444"/>
                </a:solidFill>
                <a:effectLst/>
                <a:latin typeface="UD デジタル 教科書体 N-R" panose="02020400000000000000" pitchFamily="17" charset="-128"/>
                <a:ea typeface="UD デジタル 教科書体 N-R" panose="02020400000000000000" pitchFamily="17" charset="-128"/>
              </a:rPr>
              <a:t>つの相続について手続きをする必要がありますが、代襲相続の場合は直近の相続</a:t>
            </a:r>
            <a:r>
              <a:rPr lang="en-US" altLang="ja-JP" sz="2000" b="0" i="0" dirty="0">
                <a:solidFill>
                  <a:srgbClr val="444444"/>
                </a:solidFill>
                <a:effectLst/>
                <a:latin typeface="UD デジタル 教科書体 N-R" panose="02020400000000000000" pitchFamily="17" charset="-128"/>
                <a:ea typeface="UD デジタル 教科書体 N-R" panose="02020400000000000000" pitchFamily="17" charset="-128"/>
              </a:rPr>
              <a:t>1</a:t>
            </a:r>
            <a:r>
              <a:rPr lang="ja-JP" altLang="en-US" sz="2000" b="0" i="0" dirty="0">
                <a:solidFill>
                  <a:srgbClr val="444444"/>
                </a:solidFill>
                <a:effectLst/>
                <a:latin typeface="UD デジタル 教科書体 N-R" panose="02020400000000000000" pitchFamily="17" charset="-128"/>
                <a:ea typeface="UD デジタル 教科書体 N-R" panose="02020400000000000000" pitchFamily="17" charset="-128"/>
              </a:rPr>
              <a:t>つのみ手続きが必要になるということです。また配偶者の立ち位置も</a:t>
            </a:r>
            <a:r>
              <a:rPr lang="en-US" altLang="ja-JP" sz="2000" b="0" i="0" dirty="0">
                <a:solidFill>
                  <a:srgbClr val="444444"/>
                </a:solidFill>
                <a:effectLst/>
                <a:latin typeface="UD デジタル 教科書体 N-R" panose="02020400000000000000" pitchFamily="17" charset="-128"/>
                <a:ea typeface="UD デジタル 教科書体 N-R" panose="02020400000000000000" pitchFamily="17" charset="-128"/>
              </a:rPr>
              <a:t> </a:t>
            </a:r>
            <a:r>
              <a:rPr lang="ja-JP" altLang="en-US" sz="2000" b="0" i="0" dirty="0">
                <a:solidFill>
                  <a:srgbClr val="444444"/>
                </a:solidFill>
                <a:effectLst/>
                <a:latin typeface="UD デジタル 教科書体 N-R" panose="02020400000000000000" pitchFamily="17" charset="-128"/>
                <a:ea typeface="UD デジタル 教科書体 N-R" panose="02020400000000000000" pitchFamily="17" charset="-128"/>
              </a:rPr>
              <a:t>違っていて、代襲相続の場合は代襲相続人になることはできませんが、再転相続の場合は再転相続人に含まれます。</a:t>
            </a:r>
            <a:endParaRPr lang="en-US" altLang="ja-JP" sz="2000" dirty="0">
              <a:solidFill>
                <a:srgbClr val="444444"/>
              </a:solidFill>
              <a:latin typeface="UD デジタル 教科書体 N-R" panose="02020400000000000000" pitchFamily="17" charset="-128"/>
              <a:ea typeface="UD デジタル 教科書体 N-R" panose="02020400000000000000" pitchFamily="17" charset="-128"/>
            </a:endParaRPr>
          </a:p>
          <a:p>
            <a:endParaRPr kumimoji="1" lang="ja-JP" altLang="en-US" sz="2000" dirty="0"/>
          </a:p>
        </p:txBody>
      </p:sp>
      <p:pic>
        <p:nvPicPr>
          <p:cNvPr id="2" name="録音したサウンド">
            <a:hlinkClick r:id="" action="ppaction://media"/>
            <a:extLst>
              <a:ext uri="{FF2B5EF4-FFF2-40B4-BE49-F238E27FC236}">
                <a16:creationId xmlns:a16="http://schemas.microsoft.com/office/drawing/2014/main" id="{EF819ED2-F77C-A4EF-D54A-361F39FBE9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087632" y="67225"/>
            <a:ext cx="487363" cy="487363"/>
          </a:xfrm>
          <a:prstGeom prst="rect">
            <a:avLst/>
          </a:prstGeom>
        </p:spPr>
      </p:pic>
    </p:spTree>
    <p:extLst>
      <p:ext uri="{BB962C8B-B14F-4D97-AF65-F5344CB8AC3E}">
        <p14:creationId xmlns:p14="http://schemas.microsoft.com/office/powerpoint/2010/main" val="21071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6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D7CC4C0-C24E-CDE9-66BF-097699EC0546}"/>
              </a:ext>
            </a:extLst>
          </p:cNvPr>
          <p:cNvSpPr txBox="1"/>
          <p:nvPr/>
        </p:nvSpPr>
        <p:spPr>
          <a:xfrm>
            <a:off x="304800" y="86923"/>
            <a:ext cx="9370646" cy="3785652"/>
          </a:xfrm>
          <a:prstGeom prst="rect">
            <a:avLst/>
          </a:prstGeom>
          <a:noFill/>
        </p:spPr>
        <p:txBody>
          <a:bodyPr wrap="square" rtlCol="0">
            <a:spAutoFit/>
          </a:bodyPr>
          <a:lstStyle/>
          <a:p>
            <a:pPr algn="l"/>
            <a:r>
              <a:rPr lang="ja-JP" altLang="en-US" sz="2400" b="0" i="0" dirty="0">
                <a:effectLst/>
                <a:latin typeface="UD デジタル 教科書体 N-R" panose="02020400000000000000" pitchFamily="17" charset="-128"/>
                <a:ea typeface="UD デジタル 教科書体 N-R" panose="02020400000000000000" pitchFamily="17" charset="-128"/>
              </a:rPr>
              <a:t>（３）同時死亡の相続</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家族が同時期に死亡した場合、再転相続が起こる事例とな</a:t>
            </a:r>
            <a:endParaRPr lang="en-US" altLang="ja-JP" sz="2400" dirty="0">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ります。</a:t>
            </a:r>
            <a:endParaRPr lang="ja-JP" altLang="en-US" sz="2400" b="0" i="0" dirty="0">
              <a:effectLst/>
              <a:latin typeface="UD デジタル 教科書体 N-R" panose="02020400000000000000" pitchFamily="17" charset="-128"/>
              <a:ea typeface="UD デジタル 教科書体 N-R" panose="02020400000000000000" pitchFamily="17" charset="-128"/>
            </a:endParaRPr>
          </a:p>
          <a:p>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事例１</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夫Ａと夫の両親Ｂ・Ｃが同時に交通事故で即死の場合</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この場合、民法上、同時死亡の扱いとなり、Ａ・Ｂ・Ｃの</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間では相続は発生しないこととなるので、Ｂ・Ｃの財産をＡ</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の法定相続人が相続することはありませんが、夫Ａの子が両親</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Ｂ・Ｃを代襲相続して両親Ｂ・Ｃを相続することになります。</a:t>
            </a:r>
          </a:p>
          <a:p>
            <a:r>
              <a:rPr kumimoji="1" lang="ja-JP" altLang="en-US" sz="2400" dirty="0">
                <a:latin typeface="UD デジタル 教科書体 N-R" panose="02020400000000000000" pitchFamily="17" charset="-128"/>
                <a:ea typeface="UD デジタル 教科書体 N-R" panose="02020400000000000000" pitchFamily="17" charset="-128"/>
              </a:rPr>
              <a:t>　　　また、夫Ａの相続として、法定相続人の妻や子供が相続人と</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なります。</a:t>
            </a:r>
          </a:p>
        </p:txBody>
      </p:sp>
      <p:pic>
        <p:nvPicPr>
          <p:cNvPr id="3" name="Picture 2" descr="お茶を飲むおじいちゃんのイラスト">
            <a:extLst>
              <a:ext uri="{FF2B5EF4-FFF2-40B4-BE49-F238E27FC236}">
                <a16:creationId xmlns:a16="http://schemas.microsoft.com/office/drawing/2014/main" id="{B867DBE8-7699-5862-8E68-65227F7788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7280" y="4060817"/>
            <a:ext cx="756132" cy="756132"/>
          </a:xfrm>
          <a:prstGeom prst="rect">
            <a:avLst/>
          </a:prstGeom>
          <a:noFill/>
          <a:ln w="15875">
            <a:noFill/>
          </a:ln>
          <a:extLst>
            <a:ext uri="{909E8E84-426E-40DD-AFC4-6F175D3DCCD1}">
              <a14:hiddenFill xmlns:a14="http://schemas.microsoft.com/office/drawing/2010/main">
                <a:solidFill>
                  <a:srgbClr val="FFFFFF"/>
                </a:solidFill>
              </a14:hiddenFill>
            </a:ext>
          </a:extLst>
        </p:spPr>
      </p:pic>
      <p:pic>
        <p:nvPicPr>
          <p:cNvPr id="4" name="Picture 6" descr="おばあちゃん２のイラスト">
            <a:extLst>
              <a:ext uri="{FF2B5EF4-FFF2-40B4-BE49-F238E27FC236}">
                <a16:creationId xmlns:a16="http://schemas.microsoft.com/office/drawing/2014/main" id="{76585CDE-2AF6-16C7-FE74-179C1B0106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4280" y="5468998"/>
            <a:ext cx="598897" cy="5988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灰色のスーツを着た男の人のイラスト">
            <a:extLst>
              <a:ext uri="{FF2B5EF4-FFF2-40B4-BE49-F238E27FC236}">
                <a16:creationId xmlns:a16="http://schemas.microsoft.com/office/drawing/2014/main" id="{D28F489F-1B3A-0495-F5DB-603F3F25F2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8881" y="4229712"/>
            <a:ext cx="587370" cy="5873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髪の短いお母さんのイラスト">
            <a:extLst>
              <a:ext uri="{FF2B5EF4-FFF2-40B4-BE49-F238E27FC236}">
                <a16:creationId xmlns:a16="http://schemas.microsoft.com/office/drawing/2014/main" id="{3B1EA149-93BF-419F-479E-F6E8C8105F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1323" y="5333175"/>
            <a:ext cx="713097" cy="71309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線コネクタ 6">
            <a:extLst>
              <a:ext uri="{FF2B5EF4-FFF2-40B4-BE49-F238E27FC236}">
                <a16:creationId xmlns:a16="http://schemas.microsoft.com/office/drawing/2014/main" id="{D8243CBF-A9B4-87C9-9873-FB2D80B4BC8D}"/>
              </a:ext>
            </a:extLst>
          </p:cNvPr>
          <p:cNvCxnSpPr>
            <a:cxnSpLocks/>
          </p:cNvCxnSpPr>
          <p:nvPr/>
        </p:nvCxnSpPr>
        <p:spPr>
          <a:xfrm>
            <a:off x="1924110" y="5042674"/>
            <a:ext cx="69718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12" descr="おじいちゃん２のイラスト">
            <a:extLst>
              <a:ext uri="{FF2B5EF4-FFF2-40B4-BE49-F238E27FC236}">
                <a16:creationId xmlns:a16="http://schemas.microsoft.com/office/drawing/2014/main" id="{BD27D1DC-348E-E26F-FCC7-CF45B3085A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36922" y="4537974"/>
            <a:ext cx="587370" cy="587370"/>
          </a:xfrm>
          <a:prstGeom prst="rect">
            <a:avLst/>
          </a:prstGeom>
          <a:noFill/>
          <a:ln w="15875">
            <a:noFill/>
          </a:ln>
          <a:extLst>
            <a:ext uri="{909E8E84-426E-40DD-AFC4-6F175D3DCCD1}">
              <a14:hiddenFill xmlns:a14="http://schemas.microsoft.com/office/drawing/2010/main">
                <a:solidFill>
                  <a:srgbClr val="FFFFFF"/>
                </a:solidFill>
              </a14:hiddenFill>
            </a:ext>
          </a:extLst>
        </p:spPr>
      </p:pic>
      <p:cxnSp>
        <p:nvCxnSpPr>
          <p:cNvPr id="9" name="直線コネクタ 8">
            <a:extLst>
              <a:ext uri="{FF2B5EF4-FFF2-40B4-BE49-F238E27FC236}">
                <a16:creationId xmlns:a16="http://schemas.microsoft.com/office/drawing/2014/main" id="{3F92948D-4463-2A70-AFC6-8F2F0D2F60E9}"/>
              </a:ext>
            </a:extLst>
          </p:cNvPr>
          <p:cNvCxnSpPr>
            <a:cxnSpLocks/>
          </p:cNvCxnSpPr>
          <p:nvPr/>
        </p:nvCxnSpPr>
        <p:spPr>
          <a:xfrm flipV="1">
            <a:off x="2933935" y="5325221"/>
            <a:ext cx="736752" cy="9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5A72443D-CB6E-DB8D-0E9F-EABF227526AB}"/>
              </a:ext>
            </a:extLst>
          </p:cNvPr>
          <p:cNvCxnSpPr>
            <a:cxnSpLocks/>
          </p:cNvCxnSpPr>
          <p:nvPr/>
        </p:nvCxnSpPr>
        <p:spPr>
          <a:xfrm>
            <a:off x="2887620" y="5168831"/>
            <a:ext cx="0" cy="26594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7E8CA618-803C-DB65-0C9F-61282212EFAB}"/>
              </a:ext>
            </a:extLst>
          </p:cNvPr>
          <p:cNvCxnSpPr>
            <a:cxnSpLocks/>
          </p:cNvCxnSpPr>
          <p:nvPr/>
        </p:nvCxnSpPr>
        <p:spPr>
          <a:xfrm>
            <a:off x="3662536" y="4640239"/>
            <a:ext cx="0" cy="126133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3EBB0A0B-D4DD-C99F-1EE5-F5DDFC829634}"/>
              </a:ext>
            </a:extLst>
          </p:cNvPr>
          <p:cNvCxnSpPr>
            <a:cxnSpLocks/>
          </p:cNvCxnSpPr>
          <p:nvPr/>
        </p:nvCxnSpPr>
        <p:spPr>
          <a:xfrm flipV="1">
            <a:off x="3674015" y="4629183"/>
            <a:ext cx="218233" cy="879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AEC12D74-7D19-8545-3DEB-359E8982BFE4}"/>
              </a:ext>
            </a:extLst>
          </p:cNvPr>
          <p:cNvSpPr txBox="1"/>
          <p:nvPr/>
        </p:nvSpPr>
        <p:spPr>
          <a:xfrm>
            <a:off x="1533989" y="3986440"/>
            <a:ext cx="817686" cy="307777"/>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父Ｂ</a:t>
            </a:r>
          </a:p>
        </p:txBody>
      </p:sp>
      <p:sp>
        <p:nvSpPr>
          <p:cNvPr id="14" name="テキスト ボックス 13">
            <a:extLst>
              <a:ext uri="{FF2B5EF4-FFF2-40B4-BE49-F238E27FC236}">
                <a16:creationId xmlns:a16="http://schemas.microsoft.com/office/drawing/2014/main" id="{76BC6D99-8C54-2ECB-E540-37C56272D818}"/>
              </a:ext>
            </a:extLst>
          </p:cNvPr>
          <p:cNvSpPr txBox="1"/>
          <p:nvPr/>
        </p:nvSpPr>
        <p:spPr>
          <a:xfrm>
            <a:off x="2656330" y="4229712"/>
            <a:ext cx="587371" cy="307777"/>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夫Ａ</a:t>
            </a:r>
          </a:p>
        </p:txBody>
      </p:sp>
      <p:sp>
        <p:nvSpPr>
          <p:cNvPr id="15" name="テキスト ボックス 14">
            <a:extLst>
              <a:ext uri="{FF2B5EF4-FFF2-40B4-BE49-F238E27FC236}">
                <a16:creationId xmlns:a16="http://schemas.microsoft.com/office/drawing/2014/main" id="{EAFC9FED-5105-857E-B32C-3572BF42CC67}"/>
              </a:ext>
            </a:extLst>
          </p:cNvPr>
          <p:cNvSpPr txBox="1"/>
          <p:nvPr/>
        </p:nvSpPr>
        <p:spPr>
          <a:xfrm>
            <a:off x="4104995" y="4801506"/>
            <a:ext cx="1308857" cy="307777"/>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長男Ｄ</a:t>
            </a:r>
          </a:p>
        </p:txBody>
      </p:sp>
      <p:sp>
        <p:nvSpPr>
          <p:cNvPr id="16" name="テキスト ボックス 15">
            <a:extLst>
              <a:ext uri="{FF2B5EF4-FFF2-40B4-BE49-F238E27FC236}">
                <a16:creationId xmlns:a16="http://schemas.microsoft.com/office/drawing/2014/main" id="{49DD0F03-B4F9-D6BD-89B5-F6DAFEA76063}"/>
              </a:ext>
            </a:extLst>
          </p:cNvPr>
          <p:cNvSpPr txBox="1"/>
          <p:nvPr/>
        </p:nvSpPr>
        <p:spPr>
          <a:xfrm>
            <a:off x="3981822" y="6038098"/>
            <a:ext cx="1308857" cy="307777"/>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長女Ｅ</a:t>
            </a:r>
          </a:p>
        </p:txBody>
      </p:sp>
      <p:sp>
        <p:nvSpPr>
          <p:cNvPr id="17" name="テキスト ボックス 16">
            <a:extLst>
              <a:ext uri="{FF2B5EF4-FFF2-40B4-BE49-F238E27FC236}">
                <a16:creationId xmlns:a16="http://schemas.microsoft.com/office/drawing/2014/main" id="{071EF08B-BCC7-E13D-A0E1-DD5D7F35C09E}"/>
              </a:ext>
            </a:extLst>
          </p:cNvPr>
          <p:cNvSpPr txBox="1"/>
          <p:nvPr/>
        </p:nvSpPr>
        <p:spPr>
          <a:xfrm>
            <a:off x="2636922" y="6096393"/>
            <a:ext cx="1308857" cy="307777"/>
          </a:xfrm>
          <a:prstGeom prst="rect">
            <a:avLst/>
          </a:prstGeom>
          <a:noFill/>
          <a:ln w="15875">
            <a:noFill/>
          </a:ln>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妻Ｆ</a:t>
            </a:r>
          </a:p>
        </p:txBody>
      </p:sp>
      <p:sp>
        <p:nvSpPr>
          <p:cNvPr id="18" name="テキスト ボックス 17">
            <a:extLst>
              <a:ext uri="{FF2B5EF4-FFF2-40B4-BE49-F238E27FC236}">
                <a16:creationId xmlns:a16="http://schemas.microsoft.com/office/drawing/2014/main" id="{C5B4718D-79ED-534A-E8F4-97AE98782270}"/>
              </a:ext>
            </a:extLst>
          </p:cNvPr>
          <p:cNvSpPr txBox="1"/>
          <p:nvPr/>
        </p:nvSpPr>
        <p:spPr>
          <a:xfrm>
            <a:off x="1880029" y="3741469"/>
            <a:ext cx="1552601" cy="461665"/>
          </a:xfrm>
          <a:prstGeom prst="rect">
            <a:avLst/>
          </a:prstGeom>
          <a:noFill/>
          <a:ln w="15875">
            <a:noFill/>
          </a:ln>
        </p:spPr>
        <p:txBody>
          <a:bodyPr wrap="square" rtlCol="0">
            <a:spAutoFit/>
          </a:bodyPr>
          <a:lstStyle/>
          <a:p>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令和</a:t>
            </a:r>
            <a:r>
              <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rPr>
              <a:t>4</a:t>
            </a:r>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年</a:t>
            </a:r>
            <a:r>
              <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rPr>
              <a:t>2</a:t>
            </a:r>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月</a:t>
            </a:r>
            <a:r>
              <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rPr>
              <a:t>3</a:t>
            </a:r>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日</a:t>
            </a:r>
            <a:endPar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交通事故で死亡</a:t>
            </a:r>
          </a:p>
        </p:txBody>
      </p:sp>
      <p:cxnSp>
        <p:nvCxnSpPr>
          <p:cNvPr id="20" name="直線コネクタ 19">
            <a:extLst>
              <a:ext uri="{FF2B5EF4-FFF2-40B4-BE49-F238E27FC236}">
                <a16:creationId xmlns:a16="http://schemas.microsoft.com/office/drawing/2014/main" id="{E26E1A44-6843-CB02-6480-1E02CD1C7CE0}"/>
              </a:ext>
            </a:extLst>
          </p:cNvPr>
          <p:cNvCxnSpPr>
            <a:cxnSpLocks/>
          </p:cNvCxnSpPr>
          <p:nvPr/>
        </p:nvCxnSpPr>
        <p:spPr>
          <a:xfrm>
            <a:off x="2930607" y="5157111"/>
            <a:ext cx="6657" cy="28040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4FE55532-26B7-00E5-A359-A30878BF0E0E}"/>
              </a:ext>
            </a:extLst>
          </p:cNvPr>
          <p:cNvCxnSpPr>
            <a:cxnSpLocks/>
          </p:cNvCxnSpPr>
          <p:nvPr/>
        </p:nvCxnSpPr>
        <p:spPr>
          <a:xfrm flipV="1">
            <a:off x="3669975" y="5875461"/>
            <a:ext cx="218233" cy="879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スマホを触るおばあちゃんのイラスト">
            <a:extLst>
              <a:ext uri="{FF2B5EF4-FFF2-40B4-BE49-F238E27FC236}">
                <a16:creationId xmlns:a16="http://schemas.microsoft.com/office/drawing/2014/main" id="{D5EC8D71-C9ED-4F68-F466-3E6D82E579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58250" y="5220369"/>
            <a:ext cx="632062" cy="632062"/>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直線コネクタ 23">
            <a:extLst>
              <a:ext uri="{FF2B5EF4-FFF2-40B4-BE49-F238E27FC236}">
                <a16:creationId xmlns:a16="http://schemas.microsoft.com/office/drawing/2014/main" id="{981D1666-9D4C-770E-4281-A47FF0408ABE}"/>
              </a:ext>
            </a:extLst>
          </p:cNvPr>
          <p:cNvCxnSpPr>
            <a:cxnSpLocks/>
          </p:cNvCxnSpPr>
          <p:nvPr/>
        </p:nvCxnSpPr>
        <p:spPr>
          <a:xfrm>
            <a:off x="1875526" y="4797596"/>
            <a:ext cx="0" cy="47331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18134F4B-916C-7059-4F0E-D9B90B62787E}"/>
              </a:ext>
            </a:extLst>
          </p:cNvPr>
          <p:cNvCxnSpPr>
            <a:cxnSpLocks/>
          </p:cNvCxnSpPr>
          <p:nvPr/>
        </p:nvCxnSpPr>
        <p:spPr>
          <a:xfrm>
            <a:off x="1918513" y="4801506"/>
            <a:ext cx="0" cy="46940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ACBDD8B4-D902-3CF0-94A0-B40D5A4F19DB}"/>
              </a:ext>
            </a:extLst>
          </p:cNvPr>
          <p:cNvSpPr txBox="1"/>
          <p:nvPr/>
        </p:nvSpPr>
        <p:spPr>
          <a:xfrm>
            <a:off x="1562157" y="5863601"/>
            <a:ext cx="817686" cy="307777"/>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母Ｃ</a:t>
            </a:r>
          </a:p>
        </p:txBody>
      </p:sp>
      <p:cxnSp>
        <p:nvCxnSpPr>
          <p:cNvPr id="36" name="直線コネクタ 35">
            <a:extLst>
              <a:ext uri="{FF2B5EF4-FFF2-40B4-BE49-F238E27FC236}">
                <a16:creationId xmlns:a16="http://schemas.microsoft.com/office/drawing/2014/main" id="{025C59FD-9043-94C7-A05E-EFF59273611A}"/>
              </a:ext>
            </a:extLst>
          </p:cNvPr>
          <p:cNvCxnSpPr>
            <a:cxnSpLocks/>
          </p:cNvCxnSpPr>
          <p:nvPr/>
        </p:nvCxnSpPr>
        <p:spPr>
          <a:xfrm flipV="1">
            <a:off x="1430622" y="3875139"/>
            <a:ext cx="340292" cy="10751"/>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DE5FD908-C6A2-9BE1-50AC-48DE72F01B6F}"/>
              </a:ext>
            </a:extLst>
          </p:cNvPr>
          <p:cNvCxnSpPr/>
          <p:nvPr/>
        </p:nvCxnSpPr>
        <p:spPr>
          <a:xfrm>
            <a:off x="3370863" y="3819515"/>
            <a:ext cx="0" cy="1425243"/>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7021F437-C5A3-8513-51D1-6338B1E250EB}"/>
              </a:ext>
            </a:extLst>
          </p:cNvPr>
          <p:cNvCxnSpPr/>
          <p:nvPr/>
        </p:nvCxnSpPr>
        <p:spPr>
          <a:xfrm flipH="1">
            <a:off x="2231608" y="5218790"/>
            <a:ext cx="1139255" cy="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30E608DF-E15A-59B4-B402-A7947BA7A5B5}"/>
              </a:ext>
            </a:extLst>
          </p:cNvPr>
          <p:cNvCxnSpPr/>
          <p:nvPr/>
        </p:nvCxnSpPr>
        <p:spPr>
          <a:xfrm>
            <a:off x="2231608" y="5244758"/>
            <a:ext cx="0" cy="92662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293CFBCA-DEB6-A424-4365-07A8B46701D5}"/>
              </a:ext>
            </a:extLst>
          </p:cNvPr>
          <p:cNvCxnSpPr>
            <a:cxnSpLocks/>
          </p:cNvCxnSpPr>
          <p:nvPr/>
        </p:nvCxnSpPr>
        <p:spPr>
          <a:xfrm>
            <a:off x="1448385" y="3891028"/>
            <a:ext cx="0" cy="224512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D0180083-4A4D-C081-7E0D-85AC1CCE6812}"/>
              </a:ext>
            </a:extLst>
          </p:cNvPr>
          <p:cNvCxnSpPr/>
          <p:nvPr/>
        </p:nvCxnSpPr>
        <p:spPr>
          <a:xfrm>
            <a:off x="1430622" y="6171378"/>
            <a:ext cx="800986" cy="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024" name="直線コネクタ 1023">
            <a:extLst>
              <a:ext uri="{FF2B5EF4-FFF2-40B4-BE49-F238E27FC236}">
                <a16:creationId xmlns:a16="http://schemas.microsoft.com/office/drawing/2014/main" id="{D00C6C34-9EA2-4F6E-0772-DF63A247E683}"/>
              </a:ext>
            </a:extLst>
          </p:cNvPr>
          <p:cNvCxnSpPr>
            <a:cxnSpLocks/>
          </p:cNvCxnSpPr>
          <p:nvPr/>
        </p:nvCxnSpPr>
        <p:spPr>
          <a:xfrm flipV="1">
            <a:off x="3014255" y="3820805"/>
            <a:ext cx="340292" cy="10751"/>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025" name="テキスト ボックス 1024">
            <a:extLst>
              <a:ext uri="{FF2B5EF4-FFF2-40B4-BE49-F238E27FC236}">
                <a16:creationId xmlns:a16="http://schemas.microsoft.com/office/drawing/2014/main" id="{0C9EF46A-8331-C1DB-E969-D7492476956B}"/>
              </a:ext>
            </a:extLst>
          </p:cNvPr>
          <p:cNvSpPr txBox="1"/>
          <p:nvPr/>
        </p:nvSpPr>
        <p:spPr>
          <a:xfrm>
            <a:off x="4834392" y="3819515"/>
            <a:ext cx="5187093" cy="2800767"/>
          </a:xfrm>
          <a:prstGeom prst="rect">
            <a:avLst/>
          </a:prstGeom>
          <a:noFill/>
        </p:spPr>
        <p:txBody>
          <a:bodyPr wrap="square" rtlCol="0">
            <a:spAutoFit/>
          </a:bodyPr>
          <a:lstStyle/>
          <a:p>
            <a:r>
              <a:rPr kumimoji="1" lang="ja-JP" altLang="en-US" sz="2200" dirty="0">
                <a:latin typeface="UD デジタル 教科書体 N-R" panose="02020400000000000000" pitchFamily="17" charset="-128"/>
                <a:ea typeface="UD デジタル 教科書体 N-R" panose="02020400000000000000" pitchFamily="17" charset="-128"/>
              </a:rPr>
              <a:t>➀　両親Ｂ・Ｃの代襲相続</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両親Ｂ・Ｃ（被代襲者）　</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　孫Ｄ・Ｅ（代襲者）</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②　夫Ａの相続</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夫Ａ（被相続人）</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　妻Ｆ・長男Ｄ・長女Ｅ</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（相続人）</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a:t>
            </a:r>
          </a:p>
        </p:txBody>
      </p:sp>
      <p:pic>
        <p:nvPicPr>
          <p:cNvPr id="19" name="録音したサウンド">
            <a:hlinkClick r:id="" action="ppaction://media"/>
            <a:extLst>
              <a:ext uri="{FF2B5EF4-FFF2-40B4-BE49-F238E27FC236}">
                <a16:creationId xmlns:a16="http://schemas.microsoft.com/office/drawing/2014/main" id="{678DF486-DE0A-9320-27CF-5678C9643AF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702097" y="24762"/>
            <a:ext cx="487363" cy="487363"/>
          </a:xfrm>
          <a:prstGeom prst="rect">
            <a:avLst/>
          </a:prstGeom>
        </p:spPr>
      </p:pic>
    </p:spTree>
    <p:extLst>
      <p:ext uri="{BB962C8B-B14F-4D97-AF65-F5344CB8AC3E}">
        <p14:creationId xmlns:p14="http://schemas.microsoft.com/office/powerpoint/2010/main" val="217511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93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D2EA8AC-C63C-9A14-3DF6-F097C640B4BD}"/>
              </a:ext>
            </a:extLst>
          </p:cNvPr>
          <p:cNvSpPr txBox="1"/>
          <p:nvPr/>
        </p:nvSpPr>
        <p:spPr>
          <a:xfrm>
            <a:off x="248138" y="201512"/>
            <a:ext cx="9409723" cy="3416320"/>
          </a:xfrm>
          <a:prstGeom prst="rect">
            <a:avLst/>
          </a:prstGeom>
          <a:noFill/>
        </p:spPr>
        <p:txBody>
          <a:bodyPr wrap="square" rtlCol="0">
            <a:spAutoFit/>
          </a:bodyPr>
          <a:lstStyle/>
          <a:p>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事例２</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夫Ａ・父Ｂ・母Ｃが交通事故に逢った際、Ｂ・Ｃは即死</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だったが、Ａは重傷で病院に運ばれて治療を受けていたが、</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３日後に亡くなった。</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この場合、ＡはＢ・Ｃの相続人となりますが、Ｂ・Ｃの相</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続について、承認するか放棄するかの選択をしないまま亡く</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なったことになるので、再転相続が起きたことになります。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そのため、Ａの法定相続人は、Ａの相続と同時に、Ｂ・Ｃ</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の相続についても承認するか放棄するかの判断をする必要が</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出てくることになります。</a:t>
            </a:r>
          </a:p>
        </p:txBody>
      </p:sp>
      <p:pic>
        <p:nvPicPr>
          <p:cNvPr id="3" name="Picture 2" descr="お茶を飲むおじいちゃんのイラスト">
            <a:extLst>
              <a:ext uri="{FF2B5EF4-FFF2-40B4-BE49-F238E27FC236}">
                <a16:creationId xmlns:a16="http://schemas.microsoft.com/office/drawing/2014/main" id="{E74F463C-9BD7-27F6-6A9C-E1A09EBAF6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7280" y="4060817"/>
            <a:ext cx="756132" cy="756132"/>
          </a:xfrm>
          <a:prstGeom prst="rect">
            <a:avLst/>
          </a:prstGeom>
          <a:noFill/>
          <a:ln w="15875">
            <a:noFill/>
          </a:ln>
          <a:extLst>
            <a:ext uri="{909E8E84-426E-40DD-AFC4-6F175D3DCCD1}">
              <a14:hiddenFill xmlns:a14="http://schemas.microsoft.com/office/drawing/2010/main">
                <a:solidFill>
                  <a:srgbClr val="FFFFFF"/>
                </a:solidFill>
              </a14:hiddenFill>
            </a:ext>
          </a:extLst>
        </p:spPr>
      </p:pic>
      <p:pic>
        <p:nvPicPr>
          <p:cNvPr id="4" name="Picture 6" descr="おばあちゃん２のイラスト">
            <a:extLst>
              <a:ext uri="{FF2B5EF4-FFF2-40B4-BE49-F238E27FC236}">
                <a16:creationId xmlns:a16="http://schemas.microsoft.com/office/drawing/2014/main" id="{DBA0DD33-F2B2-8266-CE2B-E7CB62D52D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4280" y="5468998"/>
            <a:ext cx="598897" cy="5988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灰色のスーツを着た男の人のイラスト">
            <a:extLst>
              <a:ext uri="{FF2B5EF4-FFF2-40B4-BE49-F238E27FC236}">
                <a16:creationId xmlns:a16="http://schemas.microsoft.com/office/drawing/2014/main" id="{081DAC08-98F7-550E-98FD-55BC611F51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2734" y="4229712"/>
            <a:ext cx="587370" cy="5873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髪の短いお母さんのイラスト">
            <a:extLst>
              <a:ext uri="{FF2B5EF4-FFF2-40B4-BE49-F238E27FC236}">
                <a16:creationId xmlns:a16="http://schemas.microsoft.com/office/drawing/2014/main" id="{A51E0E8B-9972-B75F-A03B-D01B1FD5FB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1323" y="5333175"/>
            <a:ext cx="713097" cy="71309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線コネクタ 6">
            <a:extLst>
              <a:ext uri="{FF2B5EF4-FFF2-40B4-BE49-F238E27FC236}">
                <a16:creationId xmlns:a16="http://schemas.microsoft.com/office/drawing/2014/main" id="{15B2D584-9236-718D-272C-82BBA6F1A94A}"/>
              </a:ext>
            </a:extLst>
          </p:cNvPr>
          <p:cNvCxnSpPr>
            <a:cxnSpLocks/>
          </p:cNvCxnSpPr>
          <p:nvPr/>
        </p:nvCxnSpPr>
        <p:spPr>
          <a:xfrm>
            <a:off x="1924110" y="5042674"/>
            <a:ext cx="69718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12" descr="おじいちゃん２のイラスト">
            <a:extLst>
              <a:ext uri="{FF2B5EF4-FFF2-40B4-BE49-F238E27FC236}">
                <a16:creationId xmlns:a16="http://schemas.microsoft.com/office/drawing/2014/main" id="{FB7668C3-18FB-FB3B-76D7-ABD202233C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36922" y="4578079"/>
            <a:ext cx="587370" cy="587370"/>
          </a:xfrm>
          <a:prstGeom prst="rect">
            <a:avLst/>
          </a:prstGeom>
          <a:noFill/>
          <a:ln w="15875">
            <a:noFill/>
          </a:ln>
          <a:extLst>
            <a:ext uri="{909E8E84-426E-40DD-AFC4-6F175D3DCCD1}">
              <a14:hiddenFill xmlns:a14="http://schemas.microsoft.com/office/drawing/2010/main">
                <a:solidFill>
                  <a:srgbClr val="FFFFFF"/>
                </a:solidFill>
              </a14:hiddenFill>
            </a:ext>
          </a:extLst>
        </p:spPr>
      </p:pic>
      <p:cxnSp>
        <p:nvCxnSpPr>
          <p:cNvPr id="9" name="直線コネクタ 8">
            <a:extLst>
              <a:ext uri="{FF2B5EF4-FFF2-40B4-BE49-F238E27FC236}">
                <a16:creationId xmlns:a16="http://schemas.microsoft.com/office/drawing/2014/main" id="{179D83B4-4BF2-26F1-CC28-A0B77F9BBD55}"/>
              </a:ext>
            </a:extLst>
          </p:cNvPr>
          <p:cNvCxnSpPr>
            <a:cxnSpLocks/>
          </p:cNvCxnSpPr>
          <p:nvPr/>
        </p:nvCxnSpPr>
        <p:spPr>
          <a:xfrm flipV="1">
            <a:off x="2933935" y="5325221"/>
            <a:ext cx="736752" cy="9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271C78CA-4AF9-B62A-EC15-8802C456325C}"/>
              </a:ext>
            </a:extLst>
          </p:cNvPr>
          <p:cNvCxnSpPr>
            <a:cxnSpLocks/>
          </p:cNvCxnSpPr>
          <p:nvPr/>
        </p:nvCxnSpPr>
        <p:spPr>
          <a:xfrm>
            <a:off x="2887620" y="5168831"/>
            <a:ext cx="0" cy="26594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9D09EE63-09C4-364A-9C32-DA04D76D5287}"/>
              </a:ext>
            </a:extLst>
          </p:cNvPr>
          <p:cNvCxnSpPr>
            <a:cxnSpLocks/>
          </p:cNvCxnSpPr>
          <p:nvPr/>
        </p:nvCxnSpPr>
        <p:spPr>
          <a:xfrm>
            <a:off x="3662536" y="4640239"/>
            <a:ext cx="0" cy="126133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020CE5B8-FB20-CDD6-1ACE-163CD678F94C}"/>
              </a:ext>
            </a:extLst>
          </p:cNvPr>
          <p:cNvCxnSpPr>
            <a:cxnSpLocks/>
          </p:cNvCxnSpPr>
          <p:nvPr/>
        </p:nvCxnSpPr>
        <p:spPr>
          <a:xfrm flipV="1">
            <a:off x="3674015" y="4629183"/>
            <a:ext cx="218233" cy="879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E7157660-4EBF-9B65-1C13-19C98EAD4BC0}"/>
              </a:ext>
            </a:extLst>
          </p:cNvPr>
          <p:cNvSpPr txBox="1"/>
          <p:nvPr/>
        </p:nvSpPr>
        <p:spPr>
          <a:xfrm>
            <a:off x="1533989" y="3986440"/>
            <a:ext cx="817686" cy="307777"/>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父Ｂ</a:t>
            </a:r>
          </a:p>
        </p:txBody>
      </p:sp>
      <p:sp>
        <p:nvSpPr>
          <p:cNvPr id="14" name="テキスト ボックス 13">
            <a:extLst>
              <a:ext uri="{FF2B5EF4-FFF2-40B4-BE49-F238E27FC236}">
                <a16:creationId xmlns:a16="http://schemas.microsoft.com/office/drawing/2014/main" id="{EFF7B9F6-1CC7-3E8B-67D0-D6B415715C4F}"/>
              </a:ext>
            </a:extLst>
          </p:cNvPr>
          <p:cNvSpPr txBox="1"/>
          <p:nvPr/>
        </p:nvSpPr>
        <p:spPr>
          <a:xfrm>
            <a:off x="2656330" y="4358048"/>
            <a:ext cx="587371" cy="307777"/>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夫Ａ</a:t>
            </a:r>
          </a:p>
        </p:txBody>
      </p:sp>
      <p:sp>
        <p:nvSpPr>
          <p:cNvPr id="15" name="テキスト ボックス 14">
            <a:extLst>
              <a:ext uri="{FF2B5EF4-FFF2-40B4-BE49-F238E27FC236}">
                <a16:creationId xmlns:a16="http://schemas.microsoft.com/office/drawing/2014/main" id="{962B708C-86A4-6D52-FAFB-685C9030ABD4}"/>
              </a:ext>
            </a:extLst>
          </p:cNvPr>
          <p:cNvSpPr txBox="1"/>
          <p:nvPr/>
        </p:nvSpPr>
        <p:spPr>
          <a:xfrm>
            <a:off x="2636922" y="6096393"/>
            <a:ext cx="1308857" cy="307777"/>
          </a:xfrm>
          <a:prstGeom prst="rect">
            <a:avLst/>
          </a:prstGeom>
          <a:noFill/>
          <a:ln w="15875">
            <a:noFill/>
          </a:ln>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妻Ｆ</a:t>
            </a:r>
          </a:p>
        </p:txBody>
      </p:sp>
      <p:sp>
        <p:nvSpPr>
          <p:cNvPr id="16" name="テキスト ボックス 15">
            <a:extLst>
              <a:ext uri="{FF2B5EF4-FFF2-40B4-BE49-F238E27FC236}">
                <a16:creationId xmlns:a16="http://schemas.microsoft.com/office/drawing/2014/main" id="{E3E5B53B-B9A9-835A-D53E-2091EA17022B}"/>
              </a:ext>
            </a:extLst>
          </p:cNvPr>
          <p:cNvSpPr txBox="1"/>
          <p:nvPr/>
        </p:nvSpPr>
        <p:spPr>
          <a:xfrm>
            <a:off x="578274" y="4753119"/>
            <a:ext cx="1552601" cy="646331"/>
          </a:xfrm>
          <a:prstGeom prst="rect">
            <a:avLst/>
          </a:prstGeom>
          <a:noFill/>
          <a:ln w="15875">
            <a:noFill/>
          </a:ln>
        </p:spPr>
        <p:txBody>
          <a:bodyPr wrap="square" rtlCol="0">
            <a:spAutoFit/>
          </a:bodyPr>
          <a:lstStyle/>
          <a:p>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令和</a:t>
            </a:r>
            <a:r>
              <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rPr>
              <a:t>4</a:t>
            </a:r>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年</a:t>
            </a:r>
            <a:r>
              <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rPr>
              <a:t>2</a:t>
            </a:r>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月</a:t>
            </a:r>
            <a:r>
              <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rPr>
              <a:t>3</a:t>
            </a:r>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日</a:t>
            </a:r>
            <a:endPar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交通事故で両親</a:t>
            </a:r>
            <a:endPar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即死</a:t>
            </a:r>
          </a:p>
        </p:txBody>
      </p:sp>
      <p:cxnSp>
        <p:nvCxnSpPr>
          <p:cNvPr id="17" name="直線コネクタ 16">
            <a:extLst>
              <a:ext uri="{FF2B5EF4-FFF2-40B4-BE49-F238E27FC236}">
                <a16:creationId xmlns:a16="http://schemas.microsoft.com/office/drawing/2014/main" id="{5BBE5E65-B518-A936-C230-6B9509A7F5DE}"/>
              </a:ext>
            </a:extLst>
          </p:cNvPr>
          <p:cNvCxnSpPr>
            <a:cxnSpLocks/>
          </p:cNvCxnSpPr>
          <p:nvPr/>
        </p:nvCxnSpPr>
        <p:spPr>
          <a:xfrm>
            <a:off x="2930607" y="5157111"/>
            <a:ext cx="6657" cy="28040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1868198A-6871-A5BF-C36D-42292DFC0C22}"/>
              </a:ext>
            </a:extLst>
          </p:cNvPr>
          <p:cNvCxnSpPr>
            <a:cxnSpLocks/>
          </p:cNvCxnSpPr>
          <p:nvPr/>
        </p:nvCxnSpPr>
        <p:spPr>
          <a:xfrm flipV="1">
            <a:off x="3669975" y="5875461"/>
            <a:ext cx="218233" cy="879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2" descr="スマホを触るおばあちゃんのイラスト">
            <a:extLst>
              <a:ext uri="{FF2B5EF4-FFF2-40B4-BE49-F238E27FC236}">
                <a16:creationId xmlns:a16="http://schemas.microsoft.com/office/drawing/2014/main" id="{D264EF48-8312-83E1-19F3-16D9C6974A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58250" y="5220369"/>
            <a:ext cx="632062" cy="632062"/>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直線コネクタ 19">
            <a:extLst>
              <a:ext uri="{FF2B5EF4-FFF2-40B4-BE49-F238E27FC236}">
                <a16:creationId xmlns:a16="http://schemas.microsoft.com/office/drawing/2014/main" id="{B87E0AB4-F796-8719-5A47-41BC180681C2}"/>
              </a:ext>
            </a:extLst>
          </p:cNvPr>
          <p:cNvCxnSpPr>
            <a:cxnSpLocks/>
          </p:cNvCxnSpPr>
          <p:nvPr/>
        </p:nvCxnSpPr>
        <p:spPr>
          <a:xfrm>
            <a:off x="1875526" y="4797596"/>
            <a:ext cx="0" cy="47331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BDC46151-08E5-00E6-1735-50D69EB93D4E}"/>
              </a:ext>
            </a:extLst>
          </p:cNvPr>
          <p:cNvCxnSpPr>
            <a:cxnSpLocks/>
          </p:cNvCxnSpPr>
          <p:nvPr/>
        </p:nvCxnSpPr>
        <p:spPr>
          <a:xfrm>
            <a:off x="1918513" y="4801506"/>
            <a:ext cx="0" cy="46940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78C1F7CD-6581-C1C9-2CD7-CFCE9B27EF99}"/>
              </a:ext>
            </a:extLst>
          </p:cNvPr>
          <p:cNvSpPr txBox="1"/>
          <p:nvPr/>
        </p:nvSpPr>
        <p:spPr>
          <a:xfrm>
            <a:off x="1562157" y="5863601"/>
            <a:ext cx="817686" cy="307777"/>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母Ｃ</a:t>
            </a:r>
          </a:p>
        </p:txBody>
      </p:sp>
      <p:cxnSp>
        <p:nvCxnSpPr>
          <p:cNvPr id="23" name="直線コネクタ 22">
            <a:extLst>
              <a:ext uri="{FF2B5EF4-FFF2-40B4-BE49-F238E27FC236}">
                <a16:creationId xmlns:a16="http://schemas.microsoft.com/office/drawing/2014/main" id="{FF3F92CA-D742-A1A6-F012-EC9912F723B4}"/>
              </a:ext>
            </a:extLst>
          </p:cNvPr>
          <p:cNvCxnSpPr>
            <a:cxnSpLocks/>
          </p:cNvCxnSpPr>
          <p:nvPr/>
        </p:nvCxnSpPr>
        <p:spPr>
          <a:xfrm flipV="1">
            <a:off x="1430622" y="3725161"/>
            <a:ext cx="1940241" cy="8834"/>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44DFB4B2-2344-B1C2-8073-9A0564BC34DF}"/>
              </a:ext>
            </a:extLst>
          </p:cNvPr>
          <p:cNvCxnSpPr>
            <a:cxnSpLocks/>
          </p:cNvCxnSpPr>
          <p:nvPr/>
        </p:nvCxnSpPr>
        <p:spPr>
          <a:xfrm>
            <a:off x="3377931" y="4516241"/>
            <a:ext cx="6644" cy="714561"/>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8C6C4808-5B7A-A90C-86B1-F99757F2E38D}"/>
              </a:ext>
            </a:extLst>
          </p:cNvPr>
          <p:cNvCxnSpPr>
            <a:cxnSpLocks/>
          </p:cNvCxnSpPr>
          <p:nvPr/>
        </p:nvCxnSpPr>
        <p:spPr>
          <a:xfrm flipH="1">
            <a:off x="2231608" y="5218790"/>
            <a:ext cx="1139255" cy="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AF9B4D37-6A2B-9FBE-D8B4-0DE000A3D1BC}"/>
              </a:ext>
            </a:extLst>
          </p:cNvPr>
          <p:cNvCxnSpPr/>
          <p:nvPr/>
        </p:nvCxnSpPr>
        <p:spPr>
          <a:xfrm>
            <a:off x="2231608" y="5244758"/>
            <a:ext cx="0" cy="92662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BA94E5D6-D2F4-043E-6494-82D8641CD524}"/>
              </a:ext>
            </a:extLst>
          </p:cNvPr>
          <p:cNvCxnSpPr>
            <a:cxnSpLocks/>
          </p:cNvCxnSpPr>
          <p:nvPr/>
        </p:nvCxnSpPr>
        <p:spPr>
          <a:xfrm flipH="1">
            <a:off x="1448385" y="5214784"/>
            <a:ext cx="1" cy="921364"/>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CE031949-8B60-F13C-ECE7-7E40433D2548}"/>
              </a:ext>
            </a:extLst>
          </p:cNvPr>
          <p:cNvCxnSpPr/>
          <p:nvPr/>
        </p:nvCxnSpPr>
        <p:spPr>
          <a:xfrm>
            <a:off x="1430622" y="6171378"/>
            <a:ext cx="800986" cy="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728EB066-510B-097D-66D5-93665F582E62}"/>
              </a:ext>
            </a:extLst>
          </p:cNvPr>
          <p:cNvCxnSpPr>
            <a:cxnSpLocks/>
          </p:cNvCxnSpPr>
          <p:nvPr/>
        </p:nvCxnSpPr>
        <p:spPr>
          <a:xfrm>
            <a:off x="1448385" y="3733995"/>
            <a:ext cx="1" cy="950345"/>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0F1CFD3D-13BE-1096-551B-79B2B2A0E76A}"/>
              </a:ext>
            </a:extLst>
          </p:cNvPr>
          <p:cNvSpPr txBox="1"/>
          <p:nvPr/>
        </p:nvSpPr>
        <p:spPr>
          <a:xfrm>
            <a:off x="2649756" y="3910015"/>
            <a:ext cx="1552601" cy="646331"/>
          </a:xfrm>
          <a:prstGeom prst="rect">
            <a:avLst/>
          </a:prstGeom>
          <a:noFill/>
          <a:ln w="15875">
            <a:noFill/>
          </a:ln>
        </p:spPr>
        <p:txBody>
          <a:bodyPr wrap="square" rtlCol="0">
            <a:spAutoFit/>
          </a:bodyPr>
          <a:lstStyle/>
          <a:p>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令和</a:t>
            </a:r>
            <a:r>
              <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rPr>
              <a:t>4</a:t>
            </a:r>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年</a:t>
            </a:r>
            <a:r>
              <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rPr>
              <a:t>2</a:t>
            </a:r>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月</a:t>
            </a:r>
            <a:r>
              <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rPr>
              <a:t>3</a:t>
            </a:r>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日</a:t>
            </a:r>
            <a:endPar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交通事故で長男</a:t>
            </a:r>
            <a:endPar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重症⇒</a:t>
            </a:r>
            <a:r>
              <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rPr>
              <a:t>3</a:t>
            </a:r>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日後死亡</a:t>
            </a:r>
          </a:p>
        </p:txBody>
      </p:sp>
      <p:cxnSp>
        <p:nvCxnSpPr>
          <p:cNvPr id="44" name="直線コネクタ 43">
            <a:extLst>
              <a:ext uri="{FF2B5EF4-FFF2-40B4-BE49-F238E27FC236}">
                <a16:creationId xmlns:a16="http://schemas.microsoft.com/office/drawing/2014/main" id="{1268DD44-15D9-4753-DD53-ADB650624E85}"/>
              </a:ext>
            </a:extLst>
          </p:cNvPr>
          <p:cNvCxnSpPr>
            <a:cxnSpLocks/>
          </p:cNvCxnSpPr>
          <p:nvPr/>
        </p:nvCxnSpPr>
        <p:spPr>
          <a:xfrm>
            <a:off x="3392597" y="3729369"/>
            <a:ext cx="0" cy="226091"/>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EF69172E-7547-F314-DA47-6370D2D38C50}"/>
              </a:ext>
            </a:extLst>
          </p:cNvPr>
          <p:cNvSpPr txBox="1"/>
          <p:nvPr/>
        </p:nvSpPr>
        <p:spPr>
          <a:xfrm>
            <a:off x="4000722" y="4801506"/>
            <a:ext cx="1308857" cy="307777"/>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長男Ｄ</a:t>
            </a:r>
          </a:p>
        </p:txBody>
      </p:sp>
      <p:sp>
        <p:nvSpPr>
          <p:cNvPr id="47" name="テキスト ボックス 46">
            <a:extLst>
              <a:ext uri="{FF2B5EF4-FFF2-40B4-BE49-F238E27FC236}">
                <a16:creationId xmlns:a16="http://schemas.microsoft.com/office/drawing/2014/main" id="{C4DA847B-FDA3-2DA4-4666-1C40A330DE5A}"/>
              </a:ext>
            </a:extLst>
          </p:cNvPr>
          <p:cNvSpPr txBox="1"/>
          <p:nvPr/>
        </p:nvSpPr>
        <p:spPr>
          <a:xfrm>
            <a:off x="3981822" y="6038098"/>
            <a:ext cx="1308857" cy="307777"/>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長女Ｅ</a:t>
            </a:r>
          </a:p>
        </p:txBody>
      </p:sp>
      <p:sp>
        <p:nvSpPr>
          <p:cNvPr id="49" name="テキスト ボックス 48">
            <a:extLst>
              <a:ext uri="{FF2B5EF4-FFF2-40B4-BE49-F238E27FC236}">
                <a16:creationId xmlns:a16="http://schemas.microsoft.com/office/drawing/2014/main" id="{C0BB99DF-A81B-3496-6C6B-FB54860E2C89}"/>
              </a:ext>
            </a:extLst>
          </p:cNvPr>
          <p:cNvSpPr txBox="1"/>
          <p:nvPr/>
        </p:nvSpPr>
        <p:spPr>
          <a:xfrm>
            <a:off x="4727553" y="4090778"/>
            <a:ext cx="5228578" cy="1754326"/>
          </a:xfrm>
          <a:prstGeom prst="rect">
            <a:avLst/>
          </a:prstGeom>
          <a:noFill/>
        </p:spPr>
        <p:txBody>
          <a:bodyPr wrap="square">
            <a:spAutoFit/>
          </a:bodyPr>
          <a:lstStyle/>
          <a:p>
            <a:r>
              <a:rPr kumimoji="1" lang="ja-JP" altLang="en-US" sz="1800" dirty="0">
                <a:latin typeface="UD デジタル 教科書体 N-R" panose="02020400000000000000" pitchFamily="17" charset="-128"/>
                <a:ea typeface="UD デジタル 教科書体 N-R" panose="02020400000000000000" pitchFamily="17" charset="-128"/>
              </a:rPr>
              <a:t>➀　一次相続</a:t>
            </a:r>
            <a:endParaRPr kumimoji="1" lang="en-US" altLang="ja-JP" sz="1800" dirty="0">
              <a:latin typeface="UD デジタル 教科書体 N-R" panose="02020400000000000000" pitchFamily="17" charset="-128"/>
              <a:ea typeface="UD デジタル 教科書体 N-R" panose="02020400000000000000" pitchFamily="17" charset="-128"/>
            </a:endParaRPr>
          </a:p>
          <a:p>
            <a:r>
              <a:rPr kumimoji="1" lang="ja-JP" altLang="en-US" sz="1800" dirty="0">
                <a:latin typeface="UD デジタル 教科書体 N-R" panose="02020400000000000000" pitchFamily="17" charset="-128"/>
                <a:ea typeface="UD デジタル 教科書体 N-R" panose="02020400000000000000" pitchFamily="17" charset="-128"/>
              </a:rPr>
              <a:t>　・父母Ｂ・Ｃ（一次被相続人）</a:t>
            </a:r>
            <a:endParaRPr kumimoji="1" lang="en-US" altLang="ja-JP" sz="1800" dirty="0">
              <a:latin typeface="UD デジタル 教科書体 N-R" panose="02020400000000000000" pitchFamily="17" charset="-128"/>
              <a:ea typeface="UD デジタル 教科書体 N-R" panose="02020400000000000000" pitchFamily="17" charset="-128"/>
            </a:endParaRPr>
          </a:p>
          <a:p>
            <a:r>
              <a:rPr kumimoji="1" lang="ja-JP" altLang="en-US" sz="1800" dirty="0">
                <a:latin typeface="UD デジタル 教科書体 N-R" panose="02020400000000000000" pitchFamily="17" charset="-128"/>
                <a:ea typeface="UD デジタル 教科書体 N-R" panose="02020400000000000000" pitchFamily="17" charset="-128"/>
              </a:rPr>
              <a:t>　　⇒　夫（長男）Ａ（一次相続人）の相続</a:t>
            </a:r>
            <a:endParaRPr kumimoji="1" lang="en-US" altLang="ja-JP" sz="1800" dirty="0">
              <a:latin typeface="UD デジタル 教科書体 N-R" panose="02020400000000000000" pitchFamily="17" charset="-128"/>
              <a:ea typeface="UD デジタル 教科書体 N-R" panose="02020400000000000000" pitchFamily="17" charset="-128"/>
            </a:endParaRPr>
          </a:p>
          <a:p>
            <a:r>
              <a:rPr kumimoji="1" lang="ja-JP" altLang="en-US" sz="1800" dirty="0">
                <a:latin typeface="UD デジタル 教科書体 N-R" panose="02020400000000000000" pitchFamily="17" charset="-128"/>
                <a:ea typeface="UD デジタル 教科書体 N-R" panose="02020400000000000000" pitchFamily="17" charset="-128"/>
              </a:rPr>
              <a:t>②　二次相続</a:t>
            </a:r>
            <a:endParaRPr kumimoji="1" lang="en-US" altLang="ja-JP" sz="1800" dirty="0">
              <a:latin typeface="UD デジタル 教科書体 N-R" panose="02020400000000000000" pitchFamily="17" charset="-128"/>
              <a:ea typeface="UD デジタル 教科書体 N-R" panose="02020400000000000000" pitchFamily="17" charset="-128"/>
            </a:endParaRPr>
          </a:p>
          <a:p>
            <a:r>
              <a:rPr kumimoji="1" lang="ja-JP" altLang="en-US" sz="1800" dirty="0">
                <a:latin typeface="UD デジタル 教科書体 N-R" panose="02020400000000000000" pitchFamily="17" charset="-128"/>
                <a:ea typeface="UD デジタル 教科書体 N-R" panose="02020400000000000000" pitchFamily="17" charset="-128"/>
              </a:rPr>
              <a:t>　　・父Ａ（二次被相続人）</a:t>
            </a:r>
            <a:endParaRPr kumimoji="1" lang="en-US" altLang="ja-JP" sz="1800" dirty="0">
              <a:latin typeface="UD デジタル 教科書体 N-R" panose="02020400000000000000" pitchFamily="17" charset="-128"/>
              <a:ea typeface="UD デジタル 教科書体 N-R" panose="02020400000000000000" pitchFamily="17" charset="-128"/>
            </a:endParaRPr>
          </a:p>
          <a:p>
            <a:r>
              <a:rPr kumimoji="1" lang="ja-JP" altLang="en-US" sz="1800" dirty="0">
                <a:latin typeface="UD デジタル 教科書体 N-R" panose="02020400000000000000" pitchFamily="17" charset="-128"/>
                <a:ea typeface="UD デジタル 教科書体 N-R" panose="02020400000000000000" pitchFamily="17" charset="-128"/>
              </a:rPr>
              <a:t>　　⇒　妻Ｆと子Ｄ・Ｅの相続（二次相続人）</a:t>
            </a:r>
          </a:p>
        </p:txBody>
      </p:sp>
      <p:pic>
        <p:nvPicPr>
          <p:cNvPr id="29" name="録音したサウンド">
            <a:hlinkClick r:id="" action="ppaction://media"/>
            <a:extLst>
              <a:ext uri="{FF2B5EF4-FFF2-40B4-BE49-F238E27FC236}">
                <a16:creationId xmlns:a16="http://schemas.microsoft.com/office/drawing/2014/main" id="{F10FEB48-9A82-C197-F131-28CB4AEF9D0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36422" y="1010942"/>
            <a:ext cx="487363" cy="487363"/>
          </a:xfrm>
          <a:prstGeom prst="rect">
            <a:avLst/>
          </a:prstGeom>
        </p:spPr>
      </p:pic>
    </p:spTree>
    <p:extLst>
      <p:ext uri="{BB962C8B-B14F-4D97-AF65-F5344CB8AC3E}">
        <p14:creationId xmlns:p14="http://schemas.microsoft.com/office/powerpoint/2010/main" val="385133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530"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172361E-9CC2-AD3D-2D32-9E155AB25A74}"/>
              </a:ext>
            </a:extLst>
          </p:cNvPr>
          <p:cNvSpPr txBox="1"/>
          <p:nvPr/>
        </p:nvSpPr>
        <p:spPr>
          <a:xfrm>
            <a:off x="417095" y="304800"/>
            <a:ext cx="9240252" cy="2739211"/>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２．再転相続と相続放棄</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事例１</a:t>
            </a:r>
            <a:r>
              <a:rPr kumimoji="1" lang="en-US" altLang="ja-JP" sz="2400" dirty="0">
                <a:latin typeface="UD デジタル 教科書体 N-R" panose="02020400000000000000" pitchFamily="17" charset="-128"/>
                <a:ea typeface="UD デジタル 教科書体 N-R" panose="02020400000000000000" pitchFamily="17" charset="-128"/>
              </a:rPr>
              <a:t>〉</a:t>
            </a:r>
          </a:p>
          <a:p>
            <a:r>
              <a:rPr kumimoji="1" lang="ja-JP" altLang="en-US" sz="2400" dirty="0">
                <a:latin typeface="UD デジタル 教科書体 N-R" panose="02020400000000000000" pitchFamily="17" charset="-128"/>
                <a:ea typeface="UD デジタル 教科書体 N-R" panose="02020400000000000000" pitchFamily="17" charset="-128"/>
              </a:rPr>
              <a:t>　　祖父が亡くなって父親が相続し、父親が相続放棄するかどう</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か決める前に死亡して、子供が相続する事例。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この場合、祖父が一次被相続人、父親が一次相続人（二次被</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相続人）、子供が二次相続人となります。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p>
        </p:txBody>
      </p:sp>
      <p:pic>
        <p:nvPicPr>
          <p:cNvPr id="3" name="Picture 2" descr="お茶を飲むおじいちゃんのイラスト">
            <a:extLst>
              <a:ext uri="{FF2B5EF4-FFF2-40B4-BE49-F238E27FC236}">
                <a16:creationId xmlns:a16="http://schemas.microsoft.com/office/drawing/2014/main" id="{D27F7AF5-5F8A-89F0-4A03-45429AD1DC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147" y="3327157"/>
            <a:ext cx="973666" cy="973666"/>
          </a:xfrm>
          <a:prstGeom prst="rect">
            <a:avLst/>
          </a:prstGeom>
          <a:noFill/>
          <a:ln w="15875">
            <a:noFill/>
          </a:ln>
          <a:extLst>
            <a:ext uri="{909E8E84-426E-40DD-AFC4-6F175D3DCCD1}">
              <a14:hiddenFill xmlns:a14="http://schemas.microsoft.com/office/drawing/2010/main">
                <a:solidFill>
                  <a:srgbClr val="FFFFFF"/>
                </a:solidFill>
              </a14:hiddenFill>
            </a:ext>
          </a:extLst>
        </p:spPr>
      </p:pic>
      <p:pic>
        <p:nvPicPr>
          <p:cNvPr id="4" name="Picture 6" descr="おばあちゃん２のイラスト">
            <a:extLst>
              <a:ext uri="{FF2B5EF4-FFF2-40B4-BE49-F238E27FC236}">
                <a16:creationId xmlns:a16="http://schemas.microsoft.com/office/drawing/2014/main" id="{EA1BEB94-1327-0897-EC61-185BCBAA3F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5790" y="5095014"/>
            <a:ext cx="868084" cy="8680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灰色のスーツを着た男の人のイラスト">
            <a:extLst>
              <a:ext uri="{FF2B5EF4-FFF2-40B4-BE49-F238E27FC236}">
                <a16:creationId xmlns:a16="http://schemas.microsoft.com/office/drawing/2014/main" id="{6796F756-13A0-3FFB-5D99-729B611FB9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4595" y="3739950"/>
            <a:ext cx="723975" cy="7239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髪の短いお母さんのイラスト">
            <a:extLst>
              <a:ext uri="{FF2B5EF4-FFF2-40B4-BE49-F238E27FC236}">
                <a16:creationId xmlns:a16="http://schemas.microsoft.com/office/drawing/2014/main" id="{9E4EA5E3-D18A-4863-0C3A-E1A274272A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5143" y="4952038"/>
            <a:ext cx="824165" cy="82416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線コネクタ 6">
            <a:extLst>
              <a:ext uri="{FF2B5EF4-FFF2-40B4-BE49-F238E27FC236}">
                <a16:creationId xmlns:a16="http://schemas.microsoft.com/office/drawing/2014/main" id="{EF0E4B4F-09D7-AF49-EF6D-5F4CABA6A6A5}"/>
              </a:ext>
            </a:extLst>
          </p:cNvPr>
          <p:cNvCxnSpPr>
            <a:cxnSpLocks/>
          </p:cNvCxnSpPr>
          <p:nvPr/>
        </p:nvCxnSpPr>
        <p:spPr>
          <a:xfrm>
            <a:off x="1467574" y="3914723"/>
            <a:ext cx="59006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12" descr="おじいちゃん２のイラスト">
            <a:extLst>
              <a:ext uri="{FF2B5EF4-FFF2-40B4-BE49-F238E27FC236}">
                <a16:creationId xmlns:a16="http://schemas.microsoft.com/office/drawing/2014/main" id="{2547F792-B812-F3EA-F867-11F141CB93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69403" y="3532934"/>
            <a:ext cx="730041" cy="730041"/>
          </a:xfrm>
          <a:prstGeom prst="rect">
            <a:avLst/>
          </a:prstGeom>
          <a:noFill/>
          <a:ln w="15875">
            <a:noFill/>
          </a:ln>
          <a:extLst>
            <a:ext uri="{909E8E84-426E-40DD-AFC4-6F175D3DCCD1}">
              <a14:hiddenFill xmlns:a14="http://schemas.microsoft.com/office/drawing/2010/main">
                <a:solidFill>
                  <a:srgbClr val="FFFFFF"/>
                </a:solidFill>
              </a14:hiddenFill>
            </a:ext>
          </a:extLst>
        </p:spPr>
      </p:pic>
      <p:cxnSp>
        <p:nvCxnSpPr>
          <p:cNvPr id="9" name="直線コネクタ 8">
            <a:extLst>
              <a:ext uri="{FF2B5EF4-FFF2-40B4-BE49-F238E27FC236}">
                <a16:creationId xmlns:a16="http://schemas.microsoft.com/office/drawing/2014/main" id="{4310DEAC-4B3C-EB4C-0FB0-D22BEBA6228C}"/>
              </a:ext>
            </a:extLst>
          </p:cNvPr>
          <p:cNvCxnSpPr>
            <a:cxnSpLocks/>
          </p:cNvCxnSpPr>
          <p:nvPr/>
        </p:nvCxnSpPr>
        <p:spPr>
          <a:xfrm flipV="1">
            <a:off x="2326319" y="4718160"/>
            <a:ext cx="736752" cy="97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0F1AC85D-4213-AF5D-9C46-D37417C6BA3E}"/>
              </a:ext>
            </a:extLst>
          </p:cNvPr>
          <p:cNvCxnSpPr>
            <a:cxnSpLocks/>
          </p:cNvCxnSpPr>
          <p:nvPr/>
        </p:nvCxnSpPr>
        <p:spPr>
          <a:xfrm flipH="1">
            <a:off x="2276333" y="4323301"/>
            <a:ext cx="6999" cy="54302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A746DBAB-CA19-8963-BA00-5414EAB7E75A}"/>
              </a:ext>
            </a:extLst>
          </p:cNvPr>
          <p:cNvCxnSpPr>
            <a:cxnSpLocks/>
          </p:cNvCxnSpPr>
          <p:nvPr/>
        </p:nvCxnSpPr>
        <p:spPr>
          <a:xfrm>
            <a:off x="3069730" y="4108154"/>
            <a:ext cx="0" cy="126133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6598C3DE-7CD7-35B3-5EAE-8650EB396F3E}"/>
              </a:ext>
            </a:extLst>
          </p:cNvPr>
          <p:cNvCxnSpPr>
            <a:cxnSpLocks/>
          </p:cNvCxnSpPr>
          <p:nvPr/>
        </p:nvCxnSpPr>
        <p:spPr>
          <a:xfrm flipV="1">
            <a:off x="3069730" y="4093146"/>
            <a:ext cx="218233" cy="879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A2048414-BF52-A0EC-D18B-F27F30B25ADE}"/>
              </a:ext>
            </a:extLst>
          </p:cNvPr>
          <p:cNvSpPr txBox="1"/>
          <p:nvPr/>
        </p:nvSpPr>
        <p:spPr>
          <a:xfrm>
            <a:off x="809127" y="3191994"/>
            <a:ext cx="817686" cy="307777"/>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祖父Ａ</a:t>
            </a:r>
          </a:p>
        </p:txBody>
      </p:sp>
      <p:sp>
        <p:nvSpPr>
          <p:cNvPr id="14" name="テキスト ボックス 13">
            <a:extLst>
              <a:ext uri="{FF2B5EF4-FFF2-40B4-BE49-F238E27FC236}">
                <a16:creationId xmlns:a16="http://schemas.microsoft.com/office/drawing/2014/main" id="{03D227EB-0FB1-4791-280F-B725DB42188E}"/>
              </a:ext>
            </a:extLst>
          </p:cNvPr>
          <p:cNvSpPr txBox="1"/>
          <p:nvPr/>
        </p:nvSpPr>
        <p:spPr>
          <a:xfrm>
            <a:off x="2070335" y="3230093"/>
            <a:ext cx="1308857" cy="307777"/>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（長男）父Ｂ</a:t>
            </a:r>
          </a:p>
        </p:txBody>
      </p:sp>
      <p:sp>
        <p:nvSpPr>
          <p:cNvPr id="15" name="テキスト ボックス 14">
            <a:extLst>
              <a:ext uri="{FF2B5EF4-FFF2-40B4-BE49-F238E27FC236}">
                <a16:creationId xmlns:a16="http://schemas.microsoft.com/office/drawing/2014/main" id="{E344A0FD-9866-9AB0-A9EE-7162D4EFCBD1}"/>
              </a:ext>
            </a:extLst>
          </p:cNvPr>
          <p:cNvSpPr txBox="1"/>
          <p:nvPr/>
        </p:nvSpPr>
        <p:spPr>
          <a:xfrm>
            <a:off x="3444595" y="3365571"/>
            <a:ext cx="1308857" cy="307777"/>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長男Ｃ</a:t>
            </a:r>
          </a:p>
        </p:txBody>
      </p:sp>
      <p:sp>
        <p:nvSpPr>
          <p:cNvPr id="16" name="テキスト ボックス 15">
            <a:extLst>
              <a:ext uri="{FF2B5EF4-FFF2-40B4-BE49-F238E27FC236}">
                <a16:creationId xmlns:a16="http://schemas.microsoft.com/office/drawing/2014/main" id="{685852F0-64C6-B63B-B49B-CDC1AB74C015}"/>
              </a:ext>
            </a:extLst>
          </p:cNvPr>
          <p:cNvSpPr txBox="1"/>
          <p:nvPr/>
        </p:nvSpPr>
        <p:spPr>
          <a:xfrm>
            <a:off x="3533766" y="4642724"/>
            <a:ext cx="1308857" cy="307777"/>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長女Ｄ</a:t>
            </a:r>
          </a:p>
        </p:txBody>
      </p:sp>
      <p:sp>
        <p:nvSpPr>
          <p:cNvPr id="17" name="テキスト ボックス 16">
            <a:extLst>
              <a:ext uri="{FF2B5EF4-FFF2-40B4-BE49-F238E27FC236}">
                <a16:creationId xmlns:a16="http://schemas.microsoft.com/office/drawing/2014/main" id="{DF8436FD-B92B-158A-E806-FC9B6A1BA056}"/>
              </a:ext>
            </a:extLst>
          </p:cNvPr>
          <p:cNvSpPr txBox="1"/>
          <p:nvPr/>
        </p:nvSpPr>
        <p:spPr>
          <a:xfrm>
            <a:off x="2008789" y="4830292"/>
            <a:ext cx="1308857" cy="307777"/>
          </a:xfrm>
          <a:prstGeom prst="rect">
            <a:avLst/>
          </a:prstGeom>
          <a:noFill/>
          <a:ln w="15875">
            <a:noFill/>
          </a:ln>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妻Ｅ</a:t>
            </a:r>
          </a:p>
        </p:txBody>
      </p:sp>
      <p:sp>
        <p:nvSpPr>
          <p:cNvPr id="18" name="テキスト ボックス 17">
            <a:extLst>
              <a:ext uri="{FF2B5EF4-FFF2-40B4-BE49-F238E27FC236}">
                <a16:creationId xmlns:a16="http://schemas.microsoft.com/office/drawing/2014/main" id="{B87D46D2-30D0-2178-4F0E-EA2AB6C14E8C}"/>
              </a:ext>
            </a:extLst>
          </p:cNvPr>
          <p:cNvSpPr txBox="1"/>
          <p:nvPr/>
        </p:nvSpPr>
        <p:spPr>
          <a:xfrm>
            <a:off x="417095" y="3012180"/>
            <a:ext cx="1552601" cy="276999"/>
          </a:xfrm>
          <a:prstGeom prst="rect">
            <a:avLst/>
          </a:prstGeom>
          <a:noFill/>
          <a:ln w="15875">
            <a:noFill/>
          </a:ln>
        </p:spPr>
        <p:txBody>
          <a:bodyPr wrap="square" rtlCol="0">
            <a:spAutoFit/>
          </a:bodyPr>
          <a:lstStyle/>
          <a:p>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令和</a:t>
            </a:r>
            <a:r>
              <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rPr>
              <a:t>4</a:t>
            </a:r>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年</a:t>
            </a:r>
            <a:r>
              <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rPr>
              <a:t>2</a:t>
            </a:r>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月</a:t>
            </a:r>
            <a:r>
              <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rPr>
              <a:t>3</a:t>
            </a:r>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日死亡</a:t>
            </a:r>
          </a:p>
        </p:txBody>
      </p:sp>
      <p:sp>
        <p:nvSpPr>
          <p:cNvPr id="19" name="テキスト ボックス 18">
            <a:extLst>
              <a:ext uri="{FF2B5EF4-FFF2-40B4-BE49-F238E27FC236}">
                <a16:creationId xmlns:a16="http://schemas.microsoft.com/office/drawing/2014/main" id="{0EE29968-5282-B736-19A4-E670870EFC36}"/>
              </a:ext>
            </a:extLst>
          </p:cNvPr>
          <p:cNvSpPr txBox="1"/>
          <p:nvPr/>
        </p:nvSpPr>
        <p:spPr>
          <a:xfrm>
            <a:off x="1897797" y="3033766"/>
            <a:ext cx="1552601" cy="276999"/>
          </a:xfrm>
          <a:prstGeom prst="rect">
            <a:avLst/>
          </a:prstGeom>
          <a:noFill/>
          <a:ln w="15875">
            <a:noFill/>
          </a:ln>
        </p:spPr>
        <p:txBody>
          <a:bodyPr wrap="square" rtlCol="0">
            <a:spAutoFit/>
          </a:bodyPr>
          <a:lstStyle/>
          <a:p>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令和</a:t>
            </a:r>
            <a:r>
              <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rPr>
              <a:t>4</a:t>
            </a:r>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年</a:t>
            </a:r>
            <a:r>
              <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rPr>
              <a:t>3</a:t>
            </a:r>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月</a:t>
            </a:r>
            <a:r>
              <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rPr>
              <a:t>5</a:t>
            </a:r>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日死亡</a:t>
            </a:r>
          </a:p>
        </p:txBody>
      </p:sp>
      <p:cxnSp>
        <p:nvCxnSpPr>
          <p:cNvPr id="20" name="直線コネクタ 19">
            <a:extLst>
              <a:ext uri="{FF2B5EF4-FFF2-40B4-BE49-F238E27FC236}">
                <a16:creationId xmlns:a16="http://schemas.microsoft.com/office/drawing/2014/main" id="{24DFFDF4-2EF7-272A-30AE-528FD4B648F6}"/>
              </a:ext>
            </a:extLst>
          </p:cNvPr>
          <p:cNvCxnSpPr>
            <a:cxnSpLocks/>
          </p:cNvCxnSpPr>
          <p:nvPr/>
        </p:nvCxnSpPr>
        <p:spPr>
          <a:xfrm flipH="1">
            <a:off x="2319320" y="4327211"/>
            <a:ext cx="6999" cy="54302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61F1874E-3FFC-5A1C-5088-8F6AEAF57C27}"/>
              </a:ext>
            </a:extLst>
          </p:cNvPr>
          <p:cNvCxnSpPr>
            <a:cxnSpLocks/>
          </p:cNvCxnSpPr>
          <p:nvPr/>
        </p:nvCxnSpPr>
        <p:spPr>
          <a:xfrm flipV="1">
            <a:off x="3073641" y="5355329"/>
            <a:ext cx="218233" cy="879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03C1BBA9-1F0D-4831-5DD0-EEF21D52875E}"/>
              </a:ext>
            </a:extLst>
          </p:cNvPr>
          <p:cNvSpPr txBox="1"/>
          <p:nvPr/>
        </p:nvSpPr>
        <p:spPr>
          <a:xfrm>
            <a:off x="4395940" y="3125097"/>
            <a:ext cx="5328505" cy="2677656"/>
          </a:xfrm>
          <a:prstGeom prst="rect">
            <a:avLst/>
          </a:prstGeom>
          <a:noFill/>
        </p:spPr>
        <p:txBody>
          <a:bodyPr wrap="square" rtlCol="0">
            <a:spAutoFit/>
          </a:bodyPr>
          <a:lstStyle/>
          <a:p>
            <a:pPr algn="l" fontAlgn="t"/>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再転相続人は、</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2</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つの相続について承認・放棄の選択をすることになりますが、それぞれの相続の放棄ができる場合とできない場合があります。</a:t>
            </a:r>
          </a:p>
          <a:p>
            <a:pPr algn="l" fontAlgn="t"/>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ここでは、再転相続の相続放棄について説明します。</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endParaRPr kumimoji="1" lang="ja-JP" altLang="en-US" sz="2400" dirty="0"/>
          </a:p>
        </p:txBody>
      </p:sp>
      <p:pic>
        <p:nvPicPr>
          <p:cNvPr id="23" name="録音したサウンド">
            <a:hlinkClick r:id="" action="ppaction://media"/>
            <a:extLst>
              <a:ext uri="{FF2B5EF4-FFF2-40B4-BE49-F238E27FC236}">
                <a16:creationId xmlns:a16="http://schemas.microsoft.com/office/drawing/2014/main" id="{706AC20E-26DB-36CC-26B5-13D5DC9A13E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598941" y="303263"/>
            <a:ext cx="487363" cy="487363"/>
          </a:xfrm>
          <a:prstGeom prst="rect">
            <a:avLst/>
          </a:prstGeom>
        </p:spPr>
      </p:pic>
    </p:spTree>
    <p:extLst>
      <p:ext uri="{BB962C8B-B14F-4D97-AF65-F5344CB8AC3E}">
        <p14:creationId xmlns:p14="http://schemas.microsoft.com/office/powerpoint/2010/main" val="179328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18"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846B90E-B87C-9B3C-D189-BF1A5485126C}"/>
              </a:ext>
            </a:extLst>
          </p:cNvPr>
          <p:cNvSpPr txBox="1"/>
          <p:nvPr/>
        </p:nvSpPr>
        <p:spPr>
          <a:xfrm>
            <a:off x="246490" y="246490"/>
            <a:ext cx="9541566" cy="1569660"/>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（１）一次相続と二次相続での相続放棄可否</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事例での祖父Ａ・父Ｂ・子Ｃ・Ｄとする再転相続では、相続人</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の子Ｃ・Ｄが承認・放棄をできる場合の組み合わせは次のとおり</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です。</a:t>
            </a:r>
          </a:p>
        </p:txBody>
      </p:sp>
      <p:graphicFrame>
        <p:nvGraphicFramePr>
          <p:cNvPr id="3" name="表 3">
            <a:extLst>
              <a:ext uri="{FF2B5EF4-FFF2-40B4-BE49-F238E27FC236}">
                <a16:creationId xmlns:a16="http://schemas.microsoft.com/office/drawing/2014/main" id="{1B534AEE-3894-7E35-77F7-BE6E86B208F6}"/>
              </a:ext>
            </a:extLst>
          </p:cNvPr>
          <p:cNvGraphicFramePr>
            <a:graphicFrameLocks noGrp="1"/>
          </p:cNvGraphicFramePr>
          <p:nvPr>
            <p:extLst>
              <p:ext uri="{D42A27DB-BD31-4B8C-83A1-F6EECF244321}">
                <p14:modId xmlns:p14="http://schemas.microsoft.com/office/powerpoint/2010/main" val="3764029443"/>
              </p:ext>
            </p:extLst>
          </p:nvPr>
        </p:nvGraphicFramePr>
        <p:xfrm>
          <a:off x="899126" y="1719520"/>
          <a:ext cx="4859989" cy="2523620"/>
        </p:xfrm>
        <a:graphic>
          <a:graphicData uri="http://schemas.openxmlformats.org/drawingml/2006/table">
            <a:tbl>
              <a:tblPr firstRow="1" bandRow="1">
                <a:tableStyleId>{5940675A-B579-460E-94D1-54222C63F5DA}</a:tableStyleId>
              </a:tblPr>
              <a:tblGrid>
                <a:gridCol w="1251349">
                  <a:extLst>
                    <a:ext uri="{9D8B030D-6E8A-4147-A177-3AD203B41FA5}">
                      <a16:colId xmlns:a16="http://schemas.microsoft.com/office/drawing/2014/main" val="3420431710"/>
                    </a:ext>
                  </a:extLst>
                </a:gridCol>
                <a:gridCol w="390031">
                  <a:extLst>
                    <a:ext uri="{9D8B030D-6E8A-4147-A177-3AD203B41FA5}">
                      <a16:colId xmlns:a16="http://schemas.microsoft.com/office/drawing/2014/main" val="2561436029"/>
                    </a:ext>
                  </a:extLst>
                </a:gridCol>
                <a:gridCol w="1649506">
                  <a:extLst>
                    <a:ext uri="{9D8B030D-6E8A-4147-A177-3AD203B41FA5}">
                      <a16:colId xmlns:a16="http://schemas.microsoft.com/office/drawing/2014/main" val="1621970432"/>
                    </a:ext>
                  </a:extLst>
                </a:gridCol>
                <a:gridCol w="1569103">
                  <a:extLst>
                    <a:ext uri="{9D8B030D-6E8A-4147-A177-3AD203B41FA5}">
                      <a16:colId xmlns:a16="http://schemas.microsoft.com/office/drawing/2014/main" val="1174938354"/>
                    </a:ext>
                  </a:extLst>
                </a:gridCol>
              </a:tblGrid>
              <a:tr h="760708">
                <a:tc gridSpan="2">
                  <a:txBody>
                    <a:bodyPr/>
                    <a:lstStyle/>
                    <a:p>
                      <a:r>
                        <a:rPr kumimoji="1" lang="ja-JP" altLang="en-US" dirty="0">
                          <a:latin typeface="UD デジタル 教科書体 N-R" panose="02020400000000000000" pitchFamily="17" charset="-128"/>
                          <a:ea typeface="UD デジタル 教科書体 N-R" panose="02020400000000000000" pitchFamily="17" charset="-128"/>
                        </a:rPr>
                        <a:t>相続放棄や単純承認の可否</a:t>
                      </a:r>
                    </a:p>
                  </a:txBody>
                  <a:tcPr anchor="ctr"/>
                </a:tc>
                <a:tc hMerge="1">
                  <a:txBody>
                    <a:bodyPr/>
                    <a:lstStyle/>
                    <a:p>
                      <a:endParaRPr kumimoji="1" lang="ja-JP" altLang="en-US" dirty="0">
                        <a:latin typeface="UD デジタル 教科書体 N-R" panose="02020400000000000000" pitchFamily="17" charset="-128"/>
                        <a:ea typeface="UD デジタル 教科書体 N-R" panose="02020400000000000000" pitchFamily="17" charset="-128"/>
                      </a:endParaRPr>
                    </a:p>
                  </a:txBody>
                  <a:tcPr anchor="ctr"/>
                </a:tc>
                <a:tc>
                  <a:txBody>
                    <a:bodyPr/>
                    <a:lstStyle/>
                    <a:p>
                      <a:r>
                        <a:rPr kumimoji="1" lang="ja-JP" altLang="en-US" dirty="0">
                          <a:latin typeface="UD デジタル 教科書体 N-R" panose="02020400000000000000" pitchFamily="17" charset="-128"/>
                          <a:ea typeface="UD デジタル 教科書体 N-R" panose="02020400000000000000" pitchFamily="17" charset="-128"/>
                        </a:rPr>
                        <a:t>祖父の相続　（一次相続）</a:t>
                      </a:r>
                    </a:p>
                  </a:txBody>
                  <a:tcPr anchor="ctr"/>
                </a:tc>
                <a:tc>
                  <a:txBody>
                    <a:bodyPr/>
                    <a:lstStyle/>
                    <a:p>
                      <a:r>
                        <a:rPr kumimoji="1" lang="ja-JP" altLang="en-US" dirty="0">
                          <a:latin typeface="UD デジタル 教科書体 N-R" panose="02020400000000000000" pitchFamily="17" charset="-128"/>
                          <a:ea typeface="UD デジタル 教科書体 N-R" panose="02020400000000000000" pitchFamily="17" charset="-128"/>
                        </a:rPr>
                        <a:t>父親の相続</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（二次相続）</a:t>
                      </a:r>
                    </a:p>
                  </a:txBody>
                  <a:tcPr anchor="ctr"/>
                </a:tc>
                <a:extLst>
                  <a:ext uri="{0D108BD9-81ED-4DB2-BD59-A6C34878D82A}">
                    <a16:rowId xmlns:a16="http://schemas.microsoft.com/office/drawing/2014/main" val="827863485"/>
                  </a:ext>
                </a:extLst>
              </a:tr>
              <a:tr h="440728">
                <a:tc rowSpan="3">
                  <a:txBody>
                    <a:bodyPr/>
                    <a:lstStyle/>
                    <a:p>
                      <a:pPr algn="ctr"/>
                      <a:r>
                        <a:rPr kumimoji="1" lang="ja-JP" altLang="en-US" dirty="0">
                          <a:latin typeface="UD デジタル 教科書体 N-R" panose="02020400000000000000" pitchFamily="17" charset="-128"/>
                          <a:ea typeface="UD デジタル 教科書体 N-R" panose="02020400000000000000" pitchFamily="17" charset="-128"/>
                        </a:rPr>
                        <a:t>できる</a:t>
                      </a:r>
                    </a:p>
                  </a:txBody>
                  <a:tcPr anchor="ctr"/>
                </a:tc>
                <a:tc>
                  <a:txBody>
                    <a:bodyPr/>
                    <a:lstStyle/>
                    <a:p>
                      <a:r>
                        <a:rPr kumimoji="1" lang="ja-JP" altLang="en-US" dirty="0">
                          <a:latin typeface="UD デジタル 教科書体 N-R" panose="02020400000000000000" pitchFamily="17" charset="-128"/>
                          <a:ea typeface="UD デジタル 教科書体 N-R" panose="02020400000000000000" pitchFamily="17" charset="-128"/>
                        </a:rPr>
                        <a:t>➀</a:t>
                      </a:r>
                    </a:p>
                  </a:txBody>
                  <a:tcPr anchor="ctr"/>
                </a:tc>
                <a:tc>
                  <a:txBody>
                    <a:bodyPr/>
                    <a:lstStyle/>
                    <a:p>
                      <a:pPr algn="ctr"/>
                      <a:r>
                        <a:rPr kumimoji="1" lang="ja-JP" altLang="en-US" dirty="0">
                          <a:latin typeface="UD デジタル 教科書体 N-R" panose="02020400000000000000" pitchFamily="17" charset="-128"/>
                          <a:ea typeface="UD デジタル 教科書体 N-R" panose="02020400000000000000" pitchFamily="17" charset="-128"/>
                        </a:rPr>
                        <a:t>放　棄</a:t>
                      </a:r>
                    </a:p>
                  </a:txBody>
                  <a:tcPr anchor="ctr"/>
                </a:tc>
                <a:tc>
                  <a:txBody>
                    <a:bodyPr/>
                    <a:lstStyle/>
                    <a:p>
                      <a:pPr algn="ctr"/>
                      <a:r>
                        <a:rPr kumimoji="1" lang="ja-JP" altLang="en-US" dirty="0">
                          <a:latin typeface="UD デジタル 教科書体 N-R" panose="02020400000000000000" pitchFamily="17" charset="-128"/>
                          <a:ea typeface="UD デジタル 教科書体 N-R" panose="02020400000000000000" pitchFamily="17" charset="-128"/>
                        </a:rPr>
                        <a:t>放　棄</a:t>
                      </a:r>
                    </a:p>
                  </a:txBody>
                  <a:tcPr anchor="ctr"/>
                </a:tc>
                <a:extLst>
                  <a:ext uri="{0D108BD9-81ED-4DB2-BD59-A6C34878D82A}">
                    <a16:rowId xmlns:a16="http://schemas.microsoft.com/office/drawing/2014/main" val="2776317665"/>
                  </a:ext>
                </a:extLst>
              </a:tr>
              <a:tr h="440728">
                <a:tc vMerge="1">
                  <a:txBody>
                    <a:bodyPr/>
                    <a:lstStyle/>
                    <a:p>
                      <a:endParaRPr kumimoji="1" lang="ja-JP" altLang="en-US" dirty="0">
                        <a:latin typeface="UD デジタル 教科書体 N-R" panose="02020400000000000000" pitchFamily="17" charset="-128"/>
                        <a:ea typeface="UD デジタル 教科書体 N-R" panose="02020400000000000000" pitchFamily="17" charset="-128"/>
                      </a:endParaRPr>
                    </a:p>
                  </a:txBody>
                  <a:tcPr anchor="ctr"/>
                </a:tc>
                <a:tc>
                  <a:txBody>
                    <a:bodyPr/>
                    <a:lstStyle/>
                    <a:p>
                      <a:r>
                        <a:rPr kumimoji="1" lang="ja-JP" altLang="en-US" dirty="0">
                          <a:latin typeface="UD デジタル 教科書体 N-R" panose="02020400000000000000" pitchFamily="17" charset="-128"/>
                          <a:ea typeface="UD デジタル 教科書体 N-R" panose="02020400000000000000" pitchFamily="17" charset="-128"/>
                        </a:rPr>
                        <a:t>②</a:t>
                      </a:r>
                    </a:p>
                  </a:txBody>
                  <a:tcPr anchor="ctr"/>
                </a:tc>
                <a:tc>
                  <a:txBody>
                    <a:bodyPr/>
                    <a:lstStyle/>
                    <a:p>
                      <a:pPr algn="ctr"/>
                      <a:r>
                        <a:rPr kumimoji="1" lang="ja-JP" altLang="en-US" dirty="0">
                          <a:latin typeface="UD デジタル 教科書体 N-R" panose="02020400000000000000" pitchFamily="17" charset="-128"/>
                          <a:ea typeface="UD デジタル 教科書体 N-R" panose="02020400000000000000" pitchFamily="17" charset="-128"/>
                        </a:rPr>
                        <a:t>放　棄</a:t>
                      </a:r>
                    </a:p>
                  </a:txBody>
                  <a:tcPr anchor="ctr"/>
                </a:tc>
                <a:tc>
                  <a:txBody>
                    <a:bodyPr/>
                    <a:lstStyle/>
                    <a:p>
                      <a:pPr algn="ctr"/>
                      <a:r>
                        <a:rPr kumimoji="1" lang="ja-JP" altLang="en-US" dirty="0">
                          <a:latin typeface="UD デジタル 教科書体 N-R" panose="02020400000000000000" pitchFamily="17" charset="-128"/>
                          <a:ea typeface="UD デジタル 教科書体 N-R" panose="02020400000000000000" pitchFamily="17" charset="-128"/>
                        </a:rPr>
                        <a:t>承　認</a:t>
                      </a:r>
                    </a:p>
                  </a:txBody>
                  <a:tcPr anchor="ctr"/>
                </a:tc>
                <a:extLst>
                  <a:ext uri="{0D108BD9-81ED-4DB2-BD59-A6C34878D82A}">
                    <a16:rowId xmlns:a16="http://schemas.microsoft.com/office/drawing/2014/main" val="2204275547"/>
                  </a:ext>
                </a:extLst>
              </a:tr>
              <a:tr h="440728">
                <a:tc vMerge="1">
                  <a:txBody>
                    <a:bodyPr/>
                    <a:lstStyle/>
                    <a:p>
                      <a:endParaRPr kumimoji="1" lang="ja-JP" altLang="en-US" dirty="0">
                        <a:latin typeface="UD デジタル 教科書体 N-R" panose="02020400000000000000" pitchFamily="17" charset="-128"/>
                        <a:ea typeface="UD デジタル 教科書体 N-R" panose="02020400000000000000" pitchFamily="17" charset="-128"/>
                      </a:endParaRPr>
                    </a:p>
                  </a:txBody>
                  <a:tcPr anchor="ctr"/>
                </a:tc>
                <a:tc>
                  <a:txBody>
                    <a:bodyPr/>
                    <a:lstStyle/>
                    <a:p>
                      <a:r>
                        <a:rPr kumimoji="1" lang="ja-JP" altLang="en-US" dirty="0">
                          <a:latin typeface="UD デジタル 教科書体 N-R" panose="02020400000000000000" pitchFamily="17" charset="-128"/>
                          <a:ea typeface="UD デジタル 教科書体 N-R" panose="02020400000000000000" pitchFamily="17" charset="-128"/>
                        </a:rPr>
                        <a:t>➂</a:t>
                      </a:r>
                    </a:p>
                  </a:txBody>
                  <a:tcPr anchor="ctr"/>
                </a:tc>
                <a:tc>
                  <a:txBody>
                    <a:bodyPr/>
                    <a:lstStyle/>
                    <a:p>
                      <a:pPr algn="ctr"/>
                      <a:r>
                        <a:rPr kumimoji="1" lang="ja-JP" altLang="en-US" dirty="0">
                          <a:latin typeface="UD デジタル 教科書体 N-R" panose="02020400000000000000" pitchFamily="17" charset="-128"/>
                          <a:ea typeface="UD デジタル 教科書体 N-R" panose="02020400000000000000" pitchFamily="17" charset="-128"/>
                        </a:rPr>
                        <a:t>承　認</a:t>
                      </a:r>
                    </a:p>
                  </a:txBody>
                  <a:tcPr anchor="ctr"/>
                </a:tc>
                <a:tc>
                  <a:txBody>
                    <a:bodyPr/>
                    <a:lstStyle/>
                    <a:p>
                      <a:pPr algn="ctr"/>
                      <a:r>
                        <a:rPr kumimoji="1" lang="ja-JP" altLang="en-US" dirty="0">
                          <a:latin typeface="UD デジタル 教科書体 N-R" panose="02020400000000000000" pitchFamily="17" charset="-128"/>
                          <a:ea typeface="UD デジタル 教科書体 N-R" panose="02020400000000000000" pitchFamily="17" charset="-128"/>
                        </a:rPr>
                        <a:t>承　認</a:t>
                      </a:r>
                    </a:p>
                  </a:txBody>
                  <a:tcPr anchor="ctr"/>
                </a:tc>
                <a:extLst>
                  <a:ext uri="{0D108BD9-81ED-4DB2-BD59-A6C34878D82A}">
                    <a16:rowId xmlns:a16="http://schemas.microsoft.com/office/drawing/2014/main" val="2644466290"/>
                  </a:ext>
                </a:extLst>
              </a:tr>
              <a:tr h="440728">
                <a:tc>
                  <a:txBody>
                    <a:bodyPr/>
                    <a:lstStyle/>
                    <a:p>
                      <a:pPr algn="ctr"/>
                      <a:r>
                        <a:rPr kumimoji="1" lang="ja-JP" altLang="en-US" dirty="0">
                          <a:latin typeface="UD デジタル 教科書体 N-R" panose="02020400000000000000" pitchFamily="17" charset="-128"/>
                          <a:ea typeface="UD デジタル 教科書体 N-R" panose="02020400000000000000" pitchFamily="17" charset="-128"/>
                        </a:rPr>
                        <a:t>できない</a:t>
                      </a:r>
                    </a:p>
                  </a:txBody>
                  <a:tcPr anchor="ctr"/>
                </a:tc>
                <a:tc>
                  <a:txBody>
                    <a:bodyPr/>
                    <a:lstStyle/>
                    <a:p>
                      <a:r>
                        <a:rPr kumimoji="1" lang="ja-JP" altLang="en-US" dirty="0">
                          <a:latin typeface="UD デジタル 教科書体 N-R" panose="02020400000000000000" pitchFamily="17" charset="-128"/>
                          <a:ea typeface="UD デジタル 教科書体 N-R" panose="02020400000000000000" pitchFamily="17" charset="-128"/>
                        </a:rPr>
                        <a:t>④</a:t>
                      </a:r>
                    </a:p>
                  </a:txBody>
                  <a:tcPr anchor="ctr"/>
                </a:tc>
                <a:tc>
                  <a:txBody>
                    <a:bodyPr/>
                    <a:lstStyle/>
                    <a:p>
                      <a:pPr algn="ctr"/>
                      <a:r>
                        <a:rPr kumimoji="1" lang="ja-JP" altLang="en-US" dirty="0">
                          <a:latin typeface="UD デジタル 教科書体 N-R" panose="02020400000000000000" pitchFamily="17" charset="-128"/>
                          <a:ea typeface="UD デジタル 教科書体 N-R" panose="02020400000000000000" pitchFamily="17" charset="-128"/>
                        </a:rPr>
                        <a:t>承　認</a:t>
                      </a:r>
                    </a:p>
                  </a:txBody>
                  <a:tcPr anchor="ctr"/>
                </a:tc>
                <a:tc>
                  <a:txBody>
                    <a:bodyPr/>
                    <a:lstStyle/>
                    <a:p>
                      <a:pPr algn="ctr"/>
                      <a:r>
                        <a:rPr kumimoji="1" lang="ja-JP" altLang="en-US" dirty="0">
                          <a:latin typeface="UD デジタル 教科書体 N-R" panose="02020400000000000000" pitchFamily="17" charset="-128"/>
                          <a:ea typeface="UD デジタル 教科書体 N-R" panose="02020400000000000000" pitchFamily="17" charset="-128"/>
                        </a:rPr>
                        <a:t>放　棄</a:t>
                      </a:r>
                    </a:p>
                  </a:txBody>
                  <a:tcPr anchor="ctr"/>
                </a:tc>
                <a:extLst>
                  <a:ext uri="{0D108BD9-81ED-4DB2-BD59-A6C34878D82A}">
                    <a16:rowId xmlns:a16="http://schemas.microsoft.com/office/drawing/2014/main" val="282520163"/>
                  </a:ext>
                </a:extLst>
              </a:tr>
            </a:tbl>
          </a:graphicData>
        </a:graphic>
      </p:graphicFrame>
      <p:sp>
        <p:nvSpPr>
          <p:cNvPr id="4" name="テキスト ボックス 3">
            <a:extLst>
              <a:ext uri="{FF2B5EF4-FFF2-40B4-BE49-F238E27FC236}">
                <a16:creationId xmlns:a16="http://schemas.microsoft.com/office/drawing/2014/main" id="{275908D4-A975-614B-7C9C-A9E923B10C37}"/>
              </a:ext>
            </a:extLst>
          </p:cNvPr>
          <p:cNvSpPr txBox="1"/>
          <p:nvPr/>
        </p:nvSpPr>
        <p:spPr>
          <a:xfrm>
            <a:off x="5852160" y="1992234"/>
            <a:ext cx="4126727" cy="2122376"/>
          </a:xfrm>
          <a:prstGeom prst="rect">
            <a:avLst/>
          </a:prstGeom>
          <a:noFill/>
        </p:spPr>
        <p:txBody>
          <a:bodyPr wrap="square" rtlCol="0">
            <a:spAutoFit/>
          </a:bodyPr>
          <a:lstStyle/>
          <a:p>
            <a:pPr>
              <a:lnSpc>
                <a:spcPct val="150000"/>
              </a:lnSpc>
            </a:pPr>
            <a:r>
              <a:rPr kumimoji="1" lang="en-US" altLang="ja-JP" dirty="0"/>
              <a:t>《</a:t>
            </a:r>
            <a:r>
              <a:rPr kumimoji="1" lang="ja-JP" altLang="en-US" dirty="0"/>
              <a:t>子に考えられる選択肢</a:t>
            </a:r>
            <a:r>
              <a:rPr kumimoji="1" lang="en-US" altLang="ja-JP" dirty="0"/>
              <a:t>》</a:t>
            </a:r>
          </a:p>
          <a:p>
            <a:pPr>
              <a:lnSpc>
                <a:spcPct val="150000"/>
              </a:lnSpc>
            </a:pPr>
            <a:r>
              <a:rPr kumimoji="1" lang="ja-JP" altLang="en-US" dirty="0"/>
              <a:t>➀　祖父Ａ・父Ｂともに相続放棄する</a:t>
            </a:r>
            <a:endParaRPr kumimoji="1" lang="en-US" altLang="ja-JP" dirty="0"/>
          </a:p>
          <a:p>
            <a:pPr>
              <a:lnSpc>
                <a:spcPct val="150000"/>
              </a:lnSpc>
            </a:pPr>
            <a:r>
              <a:rPr kumimoji="1" lang="ja-JP" altLang="en-US" dirty="0"/>
              <a:t>②　祖父Ａは相続放棄し父Ｂは相続する</a:t>
            </a:r>
            <a:endParaRPr kumimoji="1" lang="en-US" altLang="ja-JP" dirty="0"/>
          </a:p>
          <a:p>
            <a:pPr>
              <a:lnSpc>
                <a:spcPct val="150000"/>
              </a:lnSpc>
            </a:pPr>
            <a:r>
              <a:rPr kumimoji="1" lang="ja-JP" altLang="en-US" dirty="0"/>
              <a:t>➂　祖父</a:t>
            </a:r>
            <a:r>
              <a:rPr kumimoji="1" lang="en-US" altLang="ja-JP" dirty="0"/>
              <a:t>A</a:t>
            </a:r>
            <a:r>
              <a:rPr kumimoji="1" lang="ja-JP" altLang="en-US" dirty="0"/>
              <a:t>・父</a:t>
            </a:r>
            <a:r>
              <a:rPr kumimoji="1" lang="en-US" altLang="ja-JP" dirty="0"/>
              <a:t>B</a:t>
            </a:r>
            <a:r>
              <a:rPr kumimoji="1" lang="ja-JP" altLang="en-US" dirty="0"/>
              <a:t>共に相続放棄する</a:t>
            </a:r>
            <a:endParaRPr kumimoji="1" lang="en-US" altLang="ja-JP" dirty="0"/>
          </a:p>
          <a:p>
            <a:pPr>
              <a:lnSpc>
                <a:spcPct val="150000"/>
              </a:lnSpc>
            </a:pPr>
            <a:r>
              <a:rPr kumimoji="1" lang="ja-JP" altLang="en-US" dirty="0"/>
              <a:t>④　祖父</a:t>
            </a:r>
            <a:r>
              <a:rPr kumimoji="1" lang="en-US" altLang="ja-JP" dirty="0"/>
              <a:t>A</a:t>
            </a:r>
            <a:r>
              <a:rPr kumimoji="1" lang="ja-JP" altLang="en-US" dirty="0"/>
              <a:t>は相続し父Ｂは相続放棄する</a:t>
            </a:r>
          </a:p>
        </p:txBody>
      </p:sp>
      <p:sp>
        <p:nvSpPr>
          <p:cNvPr id="5" name="テキスト ボックス 4">
            <a:extLst>
              <a:ext uri="{FF2B5EF4-FFF2-40B4-BE49-F238E27FC236}">
                <a16:creationId xmlns:a16="http://schemas.microsoft.com/office/drawing/2014/main" id="{A19C1E6A-D7BD-FAFF-55C1-AD0D66E83547}"/>
              </a:ext>
            </a:extLst>
          </p:cNvPr>
          <p:cNvSpPr txBox="1"/>
          <p:nvPr/>
        </p:nvSpPr>
        <p:spPr>
          <a:xfrm>
            <a:off x="665746" y="4355434"/>
            <a:ext cx="9106267" cy="2308324"/>
          </a:xfrm>
          <a:prstGeom prst="rect">
            <a:avLst/>
          </a:prstGeom>
          <a:noFill/>
        </p:spPr>
        <p:txBody>
          <a:bodyPr wrap="square" rtlCol="0">
            <a:spAutoFit/>
          </a:bodyPr>
          <a:lstStyle/>
          <a:p>
            <a:pPr algn="l" fontAlgn="t"/>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　この</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4</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つのケースのうち、祖父</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A</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の相続を承認して父</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B</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の相続を放棄するという④の組み合わせを選択することはできません。なぜなら、子</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C</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D</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は</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A</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の相続を選択する権利を</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B</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から相続することになるため、</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B</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の相続を放棄する選択をした時点で</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A</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の相続をする権利はなくなってしまうからです。</a:t>
            </a:r>
          </a:p>
          <a:p>
            <a:pPr algn="l" fontAlgn="t"/>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    </a:t>
            </a:r>
            <a:endParaRPr kumimoji="1" lang="ja-JP" altLang="en-US" sz="2400" dirty="0"/>
          </a:p>
        </p:txBody>
      </p:sp>
      <p:pic>
        <p:nvPicPr>
          <p:cNvPr id="6" name="録音したサウンド">
            <a:hlinkClick r:id="" action="ppaction://media"/>
            <a:extLst>
              <a:ext uri="{FF2B5EF4-FFF2-40B4-BE49-F238E27FC236}">
                <a16:creationId xmlns:a16="http://schemas.microsoft.com/office/drawing/2014/main" id="{E2479259-F92A-9263-EBB1-6C41D53B34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07663" y="194242"/>
            <a:ext cx="487363" cy="487363"/>
          </a:xfrm>
          <a:prstGeom prst="rect">
            <a:avLst/>
          </a:prstGeom>
        </p:spPr>
      </p:pic>
    </p:spTree>
    <p:extLst>
      <p:ext uri="{BB962C8B-B14F-4D97-AF65-F5344CB8AC3E}">
        <p14:creationId xmlns:p14="http://schemas.microsoft.com/office/powerpoint/2010/main" val="122736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0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E11DA57-EA12-EE76-5BB3-620AA5965493}"/>
              </a:ext>
            </a:extLst>
          </p:cNvPr>
          <p:cNvSpPr txBox="1"/>
          <p:nvPr/>
        </p:nvSpPr>
        <p:spPr>
          <a:xfrm>
            <a:off x="465221" y="184484"/>
            <a:ext cx="9184105" cy="3785652"/>
          </a:xfrm>
          <a:prstGeom prst="rect">
            <a:avLst/>
          </a:prstGeom>
          <a:noFill/>
        </p:spPr>
        <p:txBody>
          <a:bodyPr wrap="square" rtlCol="0">
            <a:spAutoFit/>
          </a:bodyPr>
          <a:lstStyle/>
          <a:p>
            <a:pPr algn="l" fontAlgn="t"/>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　　また②のケースで、祖父については多額の借金が明らかで</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t"/>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あったためすぐに相続放棄をしたものの、父の財産は相続する</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t"/>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つもりで手続きをしないでいたら父の借金が発覚したというよ</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t"/>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うな場合は、熟慮期間内であれば父についての相続放棄をする</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t"/>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ことはできます。</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t"/>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    手続きとしては、②、③の場合はそれぞれの相続について意</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t"/>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思表示が必要ですが、➀の場合に</a:t>
            </a:r>
            <a:r>
              <a:rPr lang="en-US" altLang="ja-JP"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限り、父</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B</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の相続放棄手続き</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t"/>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をすれば自動的に祖父</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A</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の相続も放棄したことになるため、改め</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t"/>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て</a:t>
            </a:r>
            <a:r>
              <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rPr>
              <a:t>A</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の相続放棄手続きをする必要はありません。</a:t>
            </a:r>
          </a:p>
          <a:p>
            <a:endParaRPr kumimoji="1" lang="ja-JP" altLang="en-US" sz="2400" dirty="0"/>
          </a:p>
        </p:txBody>
      </p:sp>
      <p:pic>
        <p:nvPicPr>
          <p:cNvPr id="3" name="録音したサウンド">
            <a:hlinkClick r:id="" action="ppaction://media"/>
            <a:extLst>
              <a:ext uri="{FF2B5EF4-FFF2-40B4-BE49-F238E27FC236}">
                <a16:creationId xmlns:a16="http://schemas.microsoft.com/office/drawing/2014/main" id="{6A50C350-B8FF-2587-F92B-9AD093DC1F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28402" y="1589947"/>
            <a:ext cx="487363" cy="487363"/>
          </a:xfrm>
          <a:prstGeom prst="rect">
            <a:avLst/>
          </a:prstGeom>
        </p:spPr>
      </p:pic>
    </p:spTree>
    <p:extLst>
      <p:ext uri="{BB962C8B-B14F-4D97-AF65-F5344CB8AC3E}">
        <p14:creationId xmlns:p14="http://schemas.microsoft.com/office/powerpoint/2010/main" val="347058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685</TotalTime>
  <Words>2203</Words>
  <Application>Microsoft Office PowerPoint</Application>
  <PresentationFormat>A4 210 x 297 mm</PresentationFormat>
  <Paragraphs>208</Paragraphs>
  <Slides>12</Slides>
  <Notes>0</Notes>
  <HiddenSlides>0</HiddenSlides>
  <MMClips>12</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12</vt:i4>
      </vt:variant>
    </vt:vector>
  </HeadingPairs>
  <TitlesOfParts>
    <vt:vector size="16" baseType="lpstr">
      <vt:lpstr>UD デジタル 教科書体 N-R</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基文</dc:creator>
  <cp:lastModifiedBy>基文</cp:lastModifiedBy>
  <cp:revision>13</cp:revision>
  <dcterms:created xsi:type="dcterms:W3CDTF">2022-11-28T02:29:19Z</dcterms:created>
  <dcterms:modified xsi:type="dcterms:W3CDTF">2022-12-27T03:15:29Z</dcterms:modified>
</cp:coreProperties>
</file>