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8" r:id="rId2"/>
    <p:sldId id="257" r:id="rId3"/>
    <p:sldId id="262" r:id="rId4"/>
    <p:sldId id="259" r:id="rId5"/>
    <p:sldId id="289" r:id="rId6"/>
    <p:sldId id="261" r:id="rId7"/>
    <p:sldId id="260" r:id="rId8"/>
    <p:sldId id="299" r:id="rId9"/>
    <p:sldId id="300" r:id="rId10"/>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CC9900"/>
    <a:srgbClr val="FF66FF"/>
    <a:srgbClr val="CC3300"/>
    <a:srgbClr val="FF9900"/>
    <a:srgbClr val="FF9933"/>
    <a:srgbClr val="0066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650" autoAdjust="0"/>
    <p:restoredTop sz="94660"/>
  </p:normalViewPr>
  <p:slideViewPr>
    <p:cSldViewPr snapToGrid="0">
      <p:cViewPr varScale="1">
        <p:scale>
          <a:sx n="86" d="100"/>
          <a:sy n="86" d="100"/>
        </p:scale>
        <p:origin x="165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cs typeface="+mn-cs"/>
              </a:defRPr>
            </a:pPr>
            <a:r>
              <a:rPr lang="ja-JP" altLang="en-US" sz="1400" dirty="0">
                <a:latin typeface="UD デジタル 教科書体 N-R" panose="02020400000000000000" pitchFamily="17" charset="-128"/>
                <a:ea typeface="UD デジタル 教科書体 N-R" panose="02020400000000000000" pitchFamily="17" charset="-128"/>
              </a:rPr>
              <a:t>参考：総務省統計局　高齢者（</a:t>
            </a:r>
            <a:r>
              <a:rPr lang="en-US" altLang="ja-JP" sz="1400" dirty="0">
                <a:latin typeface="UD デジタル 教科書体 N-R" panose="02020400000000000000" pitchFamily="17" charset="-128"/>
                <a:ea typeface="UD デジタル 教科書体 N-R" panose="02020400000000000000" pitchFamily="17" charset="-128"/>
              </a:rPr>
              <a:t>65</a:t>
            </a:r>
            <a:r>
              <a:rPr lang="ja-JP" altLang="en-US" sz="1400" dirty="0">
                <a:latin typeface="UD デジタル 教科書体 N-R" panose="02020400000000000000" pitchFamily="17" charset="-128"/>
                <a:ea typeface="UD デジタル 教科書体 N-R" panose="02020400000000000000" pitchFamily="17" charset="-128"/>
              </a:rPr>
              <a:t>歳以上）人口及び割合の推移</a:t>
            </a:r>
            <a:endParaRPr lang="en-US" altLang="ja-JP" sz="1400" dirty="0">
              <a:latin typeface="UD デジタル 教科書体 N-R" panose="02020400000000000000" pitchFamily="17" charset="-128"/>
              <a:ea typeface="UD デジタル 教科書体 N-R" panose="02020400000000000000" pitchFamily="17" charset="-128"/>
            </a:endParaRPr>
          </a:p>
        </c:rich>
      </c:tx>
      <c:layout>
        <c:manualLayout>
          <c:xMode val="edge"/>
          <c:yMode val="edge"/>
          <c:x val="0.2077137129458082"/>
          <c:y val="2.18010804631016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cs typeface="+mn-cs"/>
            </a:defRPr>
          </a:pPr>
          <a:endParaRPr lang="ja-JP"/>
        </a:p>
      </c:txPr>
    </c:title>
    <c:autoTitleDeleted val="0"/>
    <c:plotArea>
      <c:layout>
        <c:manualLayout>
          <c:layoutTarget val="inner"/>
          <c:xMode val="edge"/>
          <c:yMode val="edge"/>
          <c:x val="0.2211647667657779"/>
          <c:y val="0.12408547167849121"/>
          <c:w val="0.7326636061636207"/>
          <c:h val="0.82388967899273691"/>
        </c:manualLayout>
      </c:layout>
      <c:barChart>
        <c:barDir val="bar"/>
        <c:grouping val="clustered"/>
        <c:varyColors val="0"/>
        <c:ser>
          <c:idx val="0"/>
          <c:order val="0"/>
          <c:tx>
            <c:strRef>
              <c:f>Sheet1!$C$3</c:f>
              <c:strCache>
                <c:ptCount val="1"/>
                <c:pt idx="0">
                  <c:v>人口</c:v>
                </c:pt>
              </c:strCache>
            </c:strRef>
          </c:tx>
          <c:spPr>
            <a:solidFill>
              <a:srgbClr val="2A38BA"/>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c:spPr>
          <c:invertIfNegative val="0"/>
          <c:dLbls>
            <c:dLbl>
              <c:idx val="0"/>
              <c:layout>
                <c:manualLayout>
                  <c:x val="1.1094674556213017E-2"/>
                  <c:y val="-1.0670560358020309E-2"/>
                </c:manualLayout>
              </c:layout>
              <c:tx>
                <c:rich>
                  <a:bodyPr/>
                  <a:lstStyle/>
                  <a:p>
                    <a:r>
                      <a:rPr lang="en-US" altLang="ja-JP"/>
                      <a:t>​733</a:t>
                    </a:r>
                    <a:r>
                      <a:rPr lang="ja-JP" altLang="en-US"/>
                      <a:t>（</a:t>
                    </a:r>
                    <a:r>
                      <a:rPr lang="en-US" altLang="ja-JP"/>
                      <a:t>7.1</a:t>
                    </a:r>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E15-4632-B008-734965F90D85}"/>
                </c:ext>
              </c:extLst>
            </c:dLbl>
            <c:dLbl>
              <c:idx val="1"/>
              <c:layout>
                <c:manualLayout>
                  <c:x val="2.6209355783733602E-2"/>
                  <c:y val="-5.2768125187048279E-3"/>
                </c:manualLayout>
              </c:layout>
              <c:tx>
                <c:rich>
                  <a:bodyPr/>
                  <a:lstStyle/>
                  <a:p>
                    <a:r>
                      <a:rPr lang="en-US" altLang="ja-JP"/>
                      <a:t>​1,828</a:t>
                    </a:r>
                    <a:r>
                      <a:rPr lang="ja-JP" altLang="en-US"/>
                      <a:t>（</a:t>
                    </a:r>
                    <a:r>
                      <a:rPr lang="en-US" altLang="ja-JP"/>
                      <a:t>14.6</a:t>
                    </a:r>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0.12267916763161957"/>
                      <c:h val="4.1933703273163279E-2"/>
                    </c:manualLayout>
                  </c15:layout>
                  <c15:showDataLabelsRange val="0"/>
                </c:ext>
                <c:ext xmlns:c16="http://schemas.microsoft.com/office/drawing/2014/chart" uri="{C3380CC4-5D6E-409C-BE32-E72D297353CC}">
                  <c16:uniqueId val="{00000001-6E15-4632-B008-734965F90D85}"/>
                </c:ext>
              </c:extLst>
            </c:dLbl>
            <c:dLbl>
              <c:idx val="2"/>
              <c:layout>
                <c:manualLayout>
                  <c:x val="1.974652656920757E-2"/>
                  <c:y val="1.3451625547531466E-3"/>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r>
                      <a:rPr lang="en-US" altLang="ja-JP" sz="1200"/>
                      <a:t>​2,576</a:t>
                    </a:r>
                    <a:r>
                      <a:rPr lang="ja-JP" altLang="en-US" sz="1200"/>
                      <a:t>（</a:t>
                    </a:r>
                    <a:r>
                      <a:rPr lang="en-US" altLang="ja-JP" sz="1200"/>
                      <a:t>20.2</a:t>
                    </a:r>
                    <a:r>
                      <a:rPr lang="ja-JP" altLang="en-US" sz="1200"/>
                      <a:t>％）</a:t>
                    </a:r>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0.1196154421414235"/>
                      <c:h val="7.6752644777341547E-2"/>
                    </c:manualLayout>
                  </c15:layout>
                  <c15:showDataLabelsRange val="0"/>
                </c:ext>
                <c:ext xmlns:c16="http://schemas.microsoft.com/office/drawing/2014/chart" uri="{C3380CC4-5D6E-409C-BE32-E72D297353CC}">
                  <c16:uniqueId val="{00000002-6E15-4632-B008-734965F90D85}"/>
                </c:ext>
              </c:extLst>
            </c:dLbl>
            <c:dLbl>
              <c:idx val="3"/>
              <c:layout>
                <c:manualLayout>
                  <c:x val="6.1274509803920449E-3"/>
                  <c:y val="-5.2767603213943661E-3"/>
                </c:manualLayout>
              </c:layout>
              <c:tx>
                <c:rich>
                  <a:bodyPr/>
                  <a:lstStyle/>
                  <a:p>
                    <a:r>
                      <a:rPr lang="en-US" altLang="ja-JP"/>
                      <a:t>​3,395</a:t>
                    </a:r>
                    <a:r>
                      <a:rPr lang="ja-JP" altLang="en-US"/>
                      <a:t>（</a:t>
                    </a:r>
                    <a:r>
                      <a:rPr lang="en-US" altLang="ja-JP"/>
                      <a:t>26.7</a:t>
                    </a:r>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6E15-4632-B008-734965F90D85}"/>
                </c:ext>
              </c:extLst>
            </c:dLbl>
            <c:dLbl>
              <c:idx val="4"/>
              <c:layout>
                <c:manualLayout>
                  <c:x val="3.6982248520709155E-3"/>
                  <c:y val="-1.6809806258276431E-3"/>
                </c:manualLayout>
              </c:layout>
              <c:tx>
                <c:rich>
                  <a:bodyPr/>
                  <a:lstStyle/>
                  <a:p>
                    <a:r>
                      <a:rPr lang="en-US" altLang="ja-JP"/>
                      <a:t>​3557</a:t>
                    </a:r>
                    <a:r>
                      <a:rPr lang="ja-JP" altLang="en-US"/>
                      <a:t>（</a:t>
                    </a:r>
                    <a:r>
                      <a:rPr lang="en-US" altLang="ja-JP"/>
                      <a:t>28.1</a:t>
                    </a:r>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6E15-4632-B008-734965F90D85}"/>
                </c:ext>
              </c:extLst>
            </c:dLbl>
            <c:dLbl>
              <c:idx val="5"/>
              <c:layout>
                <c:manualLayout>
                  <c:x val="4.5955882352941178E-3"/>
                  <c:y val="1.1635558090057683E-3"/>
                </c:manualLayout>
              </c:layout>
              <c:tx>
                <c:rich>
                  <a:bodyPr/>
                  <a:lstStyle/>
                  <a:p>
                    <a:r>
                      <a:rPr lang="en-US" altLang="ja-JP" dirty="0"/>
                      <a:t>3,588</a:t>
                    </a:r>
                    <a:r>
                      <a:rPr lang="ja-JP" altLang="en-US" dirty="0"/>
                      <a:t>（</a:t>
                    </a:r>
                    <a:r>
                      <a:rPr lang="en-US" altLang="ja-JP" dirty="0"/>
                      <a:t>28.4</a:t>
                    </a:r>
                    <a:r>
                      <a:rPr lang="ja-JP" altLang="en-US" dirty="0"/>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6E15-4632-B008-734965F90D8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Sheet1!$B$4:$B$9</c:f>
              <c:numCache>
                <c:formatCode>General</c:formatCode>
                <c:ptCount val="6"/>
                <c:pt idx="0">
                  <c:v>1970</c:v>
                </c:pt>
                <c:pt idx="1">
                  <c:v>1995</c:v>
                </c:pt>
                <c:pt idx="2">
                  <c:v>2005</c:v>
                </c:pt>
                <c:pt idx="3">
                  <c:v>2015</c:v>
                </c:pt>
                <c:pt idx="4">
                  <c:v>2018</c:v>
                </c:pt>
                <c:pt idx="5">
                  <c:v>2019</c:v>
                </c:pt>
              </c:numCache>
            </c:numRef>
          </c:cat>
          <c:val>
            <c:numRef>
              <c:f>Sheet1!$C$4:$C$9</c:f>
              <c:numCache>
                <c:formatCode>General</c:formatCode>
                <c:ptCount val="6"/>
                <c:pt idx="0">
                  <c:v>733</c:v>
                </c:pt>
                <c:pt idx="1">
                  <c:v>1828</c:v>
                </c:pt>
                <c:pt idx="2">
                  <c:v>2576</c:v>
                </c:pt>
                <c:pt idx="3">
                  <c:v>3395</c:v>
                </c:pt>
                <c:pt idx="4">
                  <c:v>3557</c:v>
                </c:pt>
                <c:pt idx="5">
                  <c:v>3588</c:v>
                </c:pt>
              </c:numCache>
            </c:numRef>
          </c:val>
          <c:extLst>
            <c:ext xmlns:c16="http://schemas.microsoft.com/office/drawing/2014/chart" uri="{C3380CC4-5D6E-409C-BE32-E72D297353CC}">
              <c16:uniqueId val="{00000006-6E15-4632-B008-734965F90D85}"/>
            </c:ext>
          </c:extLst>
        </c:ser>
        <c:dLbls>
          <c:dLblPos val="inEnd"/>
          <c:showLegendKey val="0"/>
          <c:showVal val="1"/>
          <c:showCatName val="0"/>
          <c:showSerName val="0"/>
          <c:showPercent val="0"/>
          <c:showBubbleSize val="0"/>
        </c:dLbls>
        <c:gapWidth val="100"/>
        <c:axId val="961188176"/>
        <c:axId val="961191376"/>
      </c:barChart>
      <c:catAx>
        <c:axId val="961188176"/>
        <c:scaling>
          <c:orientation val="minMax"/>
        </c:scaling>
        <c:delete val="0"/>
        <c:axPos val="l"/>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cs typeface="+mn-cs"/>
              </a:defRPr>
            </a:pPr>
            <a:endParaRPr lang="ja-JP"/>
          </a:p>
        </c:txPr>
        <c:crossAx val="961191376"/>
        <c:crosses val="autoZero"/>
        <c:auto val="1"/>
        <c:lblAlgn val="ctr"/>
        <c:lblOffset val="100"/>
        <c:noMultiLvlLbl val="0"/>
      </c:catAx>
      <c:valAx>
        <c:axId val="961191376"/>
        <c:scaling>
          <c:orientation val="minMax"/>
        </c:scaling>
        <c:delete val="0"/>
        <c:axPos val="b"/>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ja-JP"/>
          </a:p>
        </c:txPr>
        <c:crossAx val="961188176"/>
        <c:crosses val="autoZero"/>
        <c:crossBetween val="between"/>
      </c:valAx>
      <c:spPr>
        <a:solidFill>
          <a:schemeClr val="tx2">
            <a:lumMod val="20000"/>
            <a:lumOff val="80000"/>
          </a:schemeClr>
        </a:solidFill>
        <a:ln>
          <a:solidFill>
            <a:schemeClr val="tx1"/>
          </a:solid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cs typeface="+mn-cs"/>
              </a:defRPr>
            </a:pPr>
            <a:r>
              <a:rPr lang="ja-JP" sz="2000" dirty="0">
                <a:latin typeface="UD デジタル 教科書体 N-R" panose="02020400000000000000" pitchFamily="17" charset="-128"/>
                <a:ea typeface="UD デジタル 教科書体 N-R" panose="02020400000000000000" pitchFamily="17" charset="-128"/>
              </a:rPr>
              <a:t>主な申立ての動機別件数・割合</a:t>
            </a:r>
            <a:r>
              <a:rPr lang="ja-JP" altLang="en-US" sz="2000" dirty="0">
                <a:latin typeface="UD デジタル 教科書体 N-R" panose="02020400000000000000" pitchFamily="17" charset="-128"/>
                <a:ea typeface="UD デジタル 教科書体 N-R" panose="02020400000000000000" pitchFamily="17" charset="-128"/>
              </a:rPr>
              <a:t>（</a:t>
            </a:r>
            <a:r>
              <a:rPr lang="en-US" altLang="ja-JP" sz="2000" dirty="0">
                <a:latin typeface="UD デジタル 教科書体 N-R" panose="02020400000000000000" pitchFamily="17" charset="-128"/>
                <a:ea typeface="UD デジタル 教科書体 N-R" panose="02020400000000000000" pitchFamily="17" charset="-128"/>
              </a:rPr>
              <a:t>H30.1</a:t>
            </a:r>
            <a:r>
              <a:rPr lang="ja-JP" altLang="en-US" sz="2000" dirty="0">
                <a:latin typeface="UD デジタル 教科書体 N-R" panose="02020400000000000000" pitchFamily="17" charset="-128"/>
                <a:ea typeface="UD デジタル 教科書体 N-R" panose="02020400000000000000" pitchFamily="17" charset="-128"/>
              </a:rPr>
              <a:t>～</a:t>
            </a:r>
            <a:r>
              <a:rPr lang="en-US" altLang="ja-JP" sz="2000" dirty="0">
                <a:latin typeface="UD デジタル 教科書体 N-R" panose="02020400000000000000" pitchFamily="17" charset="-128"/>
                <a:ea typeface="UD デジタル 教科書体 N-R" panose="02020400000000000000" pitchFamily="17" charset="-128"/>
              </a:rPr>
              <a:t>12</a:t>
            </a:r>
            <a:r>
              <a:rPr lang="ja-JP" altLang="en-US" sz="2000" dirty="0">
                <a:latin typeface="UD デジタル 教科書体 N-R" panose="02020400000000000000" pitchFamily="17" charset="-128"/>
                <a:ea typeface="UD デジタル 教科書体 N-R" panose="02020400000000000000" pitchFamily="17" charset="-128"/>
              </a:rPr>
              <a:t>）</a:t>
            </a:r>
            <a:endParaRPr lang="en-US" altLang="ja-JP" sz="2000" dirty="0">
              <a:latin typeface="UD デジタル 教科書体 N-R" panose="02020400000000000000" pitchFamily="17" charset="-128"/>
              <a:ea typeface="UD デジタル 教科書体 N-R" panose="02020400000000000000" pitchFamily="17" charset="-128"/>
            </a:endParaRPr>
          </a:p>
        </c:rich>
      </c:tx>
      <c:layout>
        <c:manualLayout>
          <c:xMode val="edge"/>
          <c:yMode val="edge"/>
          <c:x val="0.3675296030026603"/>
          <c:y val="3.1171617505822067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cs typeface="+mn-cs"/>
            </a:defRPr>
          </a:pPr>
          <a:endParaRPr lang="ja-JP"/>
        </a:p>
      </c:txPr>
    </c:title>
    <c:autoTitleDeleted val="0"/>
    <c:plotArea>
      <c:layout>
        <c:manualLayout>
          <c:layoutTarget val="inner"/>
          <c:xMode val="edge"/>
          <c:yMode val="edge"/>
          <c:x val="0.2211647667657779"/>
          <c:y val="0.12408547167849121"/>
          <c:w val="0.7326636061636207"/>
          <c:h val="0.82388967899273691"/>
        </c:manualLayout>
      </c:layout>
      <c:barChart>
        <c:barDir val="bar"/>
        <c:grouping val="clustered"/>
        <c:varyColors val="0"/>
        <c:ser>
          <c:idx val="0"/>
          <c:order val="0"/>
          <c:tx>
            <c:strRef>
              <c:f>Sheet1!$C$3</c:f>
              <c:strCache>
                <c:ptCount val="1"/>
                <c:pt idx="0">
                  <c:v>件数</c:v>
                </c:pt>
              </c:strCache>
            </c:strRef>
          </c:tx>
          <c:spPr>
            <a:solidFill>
              <a:srgbClr val="2A38BA"/>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c:spPr>
          <c:invertIfNegative val="0"/>
          <c:dLbls>
            <c:dLbl>
              <c:idx val="0"/>
              <c:layout>
                <c:manualLayout>
                  <c:x val="1.1094674556213017E-2"/>
                  <c:y val="-1.0670560358020309E-2"/>
                </c:manualLayout>
              </c:layout>
              <c:tx>
                <c:rich>
                  <a:bodyPr/>
                  <a:lstStyle/>
                  <a:p>
                    <a:fld id="{EA178CCC-0114-4345-95A8-DF589AE9CC38}" type="VALUE">
                      <a:rPr lang="en-US" altLang="ja-JP"/>
                      <a:pPr/>
                      <a:t>[値]</a:t>
                    </a:fld>
                    <a:r>
                      <a:rPr lang="ja-JP" altLang="en-US"/>
                      <a:t>（</a:t>
                    </a:r>
                    <a:r>
                      <a:rPr lang="en-US" altLang="ja-JP"/>
                      <a:t>42.0</a:t>
                    </a:r>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9D8-41D8-B653-4CB5EE14F9D0}"/>
                </c:ext>
              </c:extLst>
            </c:dLbl>
            <c:dLbl>
              <c:idx val="1"/>
              <c:layout>
                <c:manualLayout>
                  <c:x val="2.465483234714004E-3"/>
                  <c:y val="-5.2768125187048279E-3"/>
                </c:manualLayout>
              </c:layout>
              <c:tx>
                <c:rich>
                  <a:bodyPr/>
                  <a:lstStyle/>
                  <a:p>
                    <a:fld id="{DC8E46A9-30C4-41DF-BC4E-BDCD46BEDA92}" type="VALUE">
                      <a:rPr lang="en-US" altLang="ja-JP"/>
                      <a:pPr/>
                      <a:t>[値]</a:t>
                    </a:fld>
                    <a:r>
                      <a:rPr lang="ja-JP" altLang="en-US"/>
                      <a:t>（</a:t>
                    </a:r>
                    <a:r>
                      <a:rPr lang="en-US" altLang="ja-JP"/>
                      <a:t>20.5</a:t>
                    </a:r>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9D8-41D8-B653-4CB5EE14F9D0}"/>
                </c:ext>
              </c:extLst>
            </c:dLbl>
            <c:dLbl>
              <c:idx val="2"/>
              <c:layout>
                <c:manualLayout>
                  <c:x val="-2.465483234714004E-3"/>
                  <c:y val="-1.6064308197335987E-2"/>
                </c:manualLayout>
              </c:layout>
              <c:tx>
                <c:rich>
                  <a:bodyPr/>
                  <a:lstStyle/>
                  <a:p>
                    <a:fld id="{6B7B3B3A-6B91-42E8-A127-40E211B6ADAF}" type="VALUE">
                      <a:rPr lang="en-US" altLang="ja-JP"/>
                      <a:pPr/>
                      <a:t>[値]</a:t>
                    </a:fld>
                    <a:r>
                      <a:rPr lang="ja-JP" altLang="en-US"/>
                      <a:t>（</a:t>
                    </a:r>
                    <a:r>
                      <a:rPr lang="en-US" altLang="ja-JP"/>
                      <a:t>9.8</a:t>
                    </a:r>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9D8-41D8-B653-4CB5EE14F9D0}"/>
                </c:ext>
              </c:extLst>
            </c:dLbl>
            <c:dLbl>
              <c:idx val="3"/>
              <c:layout>
                <c:manualLayout>
                  <c:x val="0"/>
                  <c:y val="-5.276812518704696E-3"/>
                </c:manualLayout>
              </c:layout>
              <c:tx>
                <c:rich>
                  <a:bodyPr/>
                  <a:lstStyle/>
                  <a:p>
                    <a:fld id="{588BE16D-4A52-4E12-84D8-ED7AF2F486FF}" type="VALUE">
                      <a:rPr lang="en-US" altLang="ja-JP"/>
                      <a:pPr/>
                      <a:t>[値]</a:t>
                    </a:fld>
                    <a:r>
                      <a:rPr lang="ja-JP" altLang="en-US"/>
                      <a:t>（</a:t>
                    </a:r>
                    <a:r>
                      <a:rPr lang="en-US" altLang="ja-JP"/>
                      <a:t>9.3</a:t>
                    </a:r>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9D8-41D8-B653-4CB5EE14F9D0}"/>
                </c:ext>
              </c:extLst>
            </c:dLbl>
            <c:dLbl>
              <c:idx val="4"/>
              <c:layout>
                <c:manualLayout>
                  <c:x val="3.6982248520709155E-3"/>
                  <c:y val="-1.6809806258276431E-3"/>
                </c:manualLayout>
              </c:layout>
              <c:tx>
                <c:rich>
                  <a:bodyPr/>
                  <a:lstStyle/>
                  <a:p>
                    <a:fld id="{C72E0C36-8FDE-4B9E-9230-3AC34B630F27}" type="VALUE">
                      <a:rPr lang="en-US" altLang="ja-JP"/>
                      <a:pPr/>
                      <a:t>[値]</a:t>
                    </a:fld>
                    <a:r>
                      <a:rPr lang="ja-JP" altLang="en-US"/>
                      <a:t>（</a:t>
                    </a:r>
                    <a:r>
                      <a:rPr lang="en-US" altLang="ja-JP"/>
                      <a:t>8.4</a:t>
                    </a:r>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9D8-41D8-B653-4CB5EE14F9D0}"/>
                </c:ext>
              </c:extLst>
            </c:dLbl>
            <c:dLbl>
              <c:idx val="5"/>
              <c:layout>
                <c:manualLayout>
                  <c:x val="-9.0400007630911194E-17"/>
                  <c:y val="-3.4788965722661698E-3"/>
                </c:manualLayout>
              </c:layout>
              <c:tx>
                <c:rich>
                  <a:bodyPr/>
                  <a:lstStyle/>
                  <a:p>
                    <a:fld id="{C26859E6-1D41-4D65-B0D0-A27FE466094F}" type="VALUE">
                      <a:rPr lang="en-US" altLang="ja-JP"/>
                      <a:pPr/>
                      <a:t>[値]</a:t>
                    </a:fld>
                    <a:r>
                      <a:rPr lang="ja-JP" altLang="en-US"/>
                      <a:t>（</a:t>
                    </a:r>
                    <a:r>
                      <a:rPr lang="en-US" altLang="ja-JP"/>
                      <a:t>4.0</a:t>
                    </a:r>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9D8-41D8-B653-4CB5EE14F9D0}"/>
                </c:ext>
              </c:extLst>
            </c:dLbl>
            <c:dLbl>
              <c:idx val="6"/>
              <c:layout>
                <c:manualLayout>
                  <c:x val="1.2790129029831046E-2"/>
                  <c:y val="-3.9693140957569699E-3"/>
                </c:manualLayout>
              </c:layout>
              <c:tx>
                <c:rich>
                  <a:bodyPr/>
                  <a:lstStyle/>
                  <a:p>
                    <a:fld id="{C4594D2C-8A0D-4A4E-9B97-3B703B6E6976}" type="VALUE">
                      <a:rPr lang="en-US" altLang="ja-JP"/>
                      <a:pPr/>
                      <a:t>[値]</a:t>
                    </a:fld>
                    <a:r>
                      <a:rPr lang="ja-JP" altLang="en-US"/>
                      <a:t>（</a:t>
                    </a:r>
                    <a:r>
                      <a:rPr lang="en-US"/>
                      <a:t>2.6</a:t>
                    </a:r>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29D8-41D8-B653-4CB5EE14F9D0}"/>
                </c:ext>
              </c:extLst>
            </c:dLbl>
            <c:dLbl>
              <c:idx val="7"/>
              <c:layout>
                <c:manualLayout>
                  <c:x val="-2.0186574815102137E-3"/>
                  <c:y val="3.7711139693022929E-3"/>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fld id="{55BBEA84-7CFC-42DC-8FE1-C07B0149BA06}" type="VALUE">
                      <a:rPr lang="en-US" altLang="ja-JP" sz="1400" b="1"/>
                      <a:pPr>
                        <a:defRPr sz="1400" b="1"/>
                      </a:pPr>
                      <a:t>[値]</a:t>
                    </a:fld>
                    <a:r>
                      <a:rPr lang="ja-JP" altLang="en-US" sz="1400" b="1"/>
                      <a:t>（</a:t>
                    </a:r>
                    <a:r>
                      <a:rPr lang="en-US" sz="1400" b="1"/>
                      <a:t>3.4</a:t>
                    </a:r>
                    <a:r>
                      <a:rPr lang="ja-JP" altLang="en-US" sz="1400" b="1"/>
                      <a:t>％）</a:t>
                    </a: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0.11630995770356253"/>
                      <c:h val="3.9180673136810611E-2"/>
                    </c:manualLayout>
                  </c15:layout>
                  <c15:dlblFieldTable/>
                  <c15:showDataLabelsRange val="0"/>
                </c:ext>
                <c:ext xmlns:c16="http://schemas.microsoft.com/office/drawing/2014/chart" uri="{C3380CC4-5D6E-409C-BE32-E72D297353CC}">
                  <c16:uniqueId val="{00000007-29D8-41D8-B653-4CB5EE14F9D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Sheet1!$B$4:$B$11</c:f>
              <c:strCache>
                <c:ptCount val="8"/>
                <c:pt idx="0">
                  <c:v>預貯金等の 管理・解約</c:v>
                </c:pt>
                <c:pt idx="1">
                  <c:v>身上監護</c:v>
                </c:pt>
                <c:pt idx="2">
                  <c:v>介護保険契約</c:v>
                </c:pt>
                <c:pt idx="3">
                  <c:v>不動産の処分</c:v>
                </c:pt>
                <c:pt idx="4">
                  <c:v>相続手続</c:v>
                </c:pt>
                <c:pt idx="5">
                  <c:v>保険金受取</c:v>
                </c:pt>
                <c:pt idx="6">
                  <c:v>訴訟手続等</c:v>
                </c:pt>
                <c:pt idx="7">
                  <c:v>その他</c:v>
                </c:pt>
              </c:strCache>
            </c:strRef>
          </c:cat>
          <c:val>
            <c:numRef>
              <c:f>Sheet1!$C$4:$C$11</c:f>
              <c:numCache>
                <c:formatCode>#,##0</c:formatCode>
                <c:ptCount val="8"/>
                <c:pt idx="0">
                  <c:v>30500</c:v>
                </c:pt>
                <c:pt idx="1">
                  <c:v>14906</c:v>
                </c:pt>
                <c:pt idx="2">
                  <c:v>7156</c:v>
                </c:pt>
                <c:pt idx="3">
                  <c:v>6773</c:v>
                </c:pt>
                <c:pt idx="4">
                  <c:v>6077</c:v>
                </c:pt>
                <c:pt idx="5">
                  <c:v>2882</c:v>
                </c:pt>
                <c:pt idx="6">
                  <c:v>1924</c:v>
                </c:pt>
                <c:pt idx="7">
                  <c:v>2480</c:v>
                </c:pt>
              </c:numCache>
            </c:numRef>
          </c:val>
          <c:extLst>
            <c:ext xmlns:c16="http://schemas.microsoft.com/office/drawing/2014/chart" uri="{C3380CC4-5D6E-409C-BE32-E72D297353CC}">
              <c16:uniqueId val="{00000008-29D8-41D8-B653-4CB5EE14F9D0}"/>
            </c:ext>
          </c:extLst>
        </c:ser>
        <c:dLbls>
          <c:dLblPos val="inEnd"/>
          <c:showLegendKey val="0"/>
          <c:showVal val="1"/>
          <c:showCatName val="0"/>
          <c:showSerName val="0"/>
          <c:showPercent val="0"/>
          <c:showBubbleSize val="0"/>
        </c:dLbls>
        <c:gapWidth val="100"/>
        <c:axId val="961188176"/>
        <c:axId val="961191376"/>
      </c:barChart>
      <c:catAx>
        <c:axId val="961188176"/>
        <c:scaling>
          <c:orientation val="minMax"/>
        </c:scaling>
        <c:delete val="0"/>
        <c:axPos val="l"/>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cs typeface="+mn-cs"/>
              </a:defRPr>
            </a:pPr>
            <a:endParaRPr lang="ja-JP"/>
          </a:p>
        </c:txPr>
        <c:crossAx val="961191376"/>
        <c:crosses val="autoZero"/>
        <c:auto val="1"/>
        <c:lblAlgn val="ctr"/>
        <c:lblOffset val="100"/>
        <c:noMultiLvlLbl val="0"/>
      </c:catAx>
      <c:valAx>
        <c:axId val="961191376"/>
        <c:scaling>
          <c:orientation val="minMax"/>
        </c:scaling>
        <c:delete val="0"/>
        <c:axPos val="b"/>
        <c:majorGridlines>
          <c:spPr>
            <a:ln w="9525" cap="flat" cmpd="sng" algn="ctr">
              <a:solidFill>
                <a:schemeClr val="tx1"/>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61188176"/>
        <c:crosses val="autoZero"/>
        <c:crossBetween val="between"/>
      </c:valAx>
      <c:spPr>
        <a:solidFill>
          <a:schemeClr val="tx2">
            <a:lumMod val="20000"/>
            <a:lumOff val="80000"/>
          </a:schemeClr>
        </a:solidFill>
        <a:ln>
          <a:solidFill>
            <a:schemeClr val="tx1"/>
          </a:solid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20" baseline="0">
                <a:solidFill>
                  <a:schemeClr val="tx1"/>
                </a:solidFill>
                <a:latin typeface="+mn-lt"/>
                <a:ea typeface="+mn-ea"/>
                <a:cs typeface="+mn-cs"/>
              </a:defRPr>
            </a:pPr>
            <a:r>
              <a:rPr lang="ja-JP" sz="1600">
                <a:solidFill>
                  <a:schemeClr val="tx1"/>
                </a:solidFill>
              </a:rPr>
              <a:t>鑑定実施割合の推移</a:t>
            </a:r>
            <a:endParaRPr lang="en-US" sz="1600">
              <a:solidFill>
                <a:schemeClr val="tx1"/>
              </a:solidFill>
            </a:endParaRPr>
          </a:p>
        </c:rich>
      </c:tx>
      <c:layout>
        <c:manualLayout>
          <c:xMode val="edge"/>
          <c:yMode val="edge"/>
          <c:x val="0.4630793904608102"/>
          <c:y val="2.6174810347561382E-2"/>
        </c:manualLayout>
      </c:layout>
      <c:overlay val="0"/>
      <c:spPr>
        <a:noFill/>
        <a:ln>
          <a:noFill/>
        </a:ln>
        <a:effectLst/>
      </c:spPr>
      <c:txPr>
        <a:bodyPr rot="0" spcFirstLastPara="1" vertOverflow="ellipsis" vert="horz" wrap="square" anchor="ctr" anchorCtr="1"/>
        <a:lstStyle/>
        <a:p>
          <a:pPr>
            <a:defRPr sz="1600" b="1" i="0" u="none" strike="noStrike" kern="1200" cap="none" spc="20" baseline="0">
              <a:solidFill>
                <a:schemeClr val="tx1"/>
              </a:solidFill>
              <a:latin typeface="+mn-lt"/>
              <a:ea typeface="+mn-ea"/>
              <a:cs typeface="+mn-cs"/>
            </a:defRPr>
          </a:pPr>
          <a:endParaRPr lang="ja-JP"/>
        </a:p>
      </c:txPr>
    </c:title>
    <c:autoTitleDeleted val="0"/>
    <c:plotArea>
      <c:layout>
        <c:manualLayout>
          <c:layoutTarget val="inner"/>
          <c:xMode val="edge"/>
          <c:yMode val="edge"/>
          <c:x val="9.9363674942618954E-2"/>
          <c:y val="7.2701377651306978E-2"/>
          <c:w val="0.88333736407649588"/>
          <c:h val="0.82388967899273691"/>
        </c:manualLayout>
      </c:layout>
      <c:lineChart>
        <c:grouping val="standard"/>
        <c:varyColors val="0"/>
        <c:ser>
          <c:idx val="0"/>
          <c:order val="0"/>
          <c:tx>
            <c:strRef>
              <c:f>Sheet1!$C$3</c:f>
              <c:strCache>
                <c:ptCount val="1"/>
              </c:strCache>
            </c:strRef>
          </c:tx>
          <c:spPr>
            <a:ln w="22225" cap="rnd" cmpd="sng" algn="ctr">
              <a:solidFill>
                <a:schemeClr val="accent1"/>
              </a:solidFill>
              <a:round/>
            </a:ln>
            <a:effectLst/>
          </c:spPr>
          <c:marker>
            <c:symbol val="none"/>
          </c:marker>
          <c:dLbls>
            <c:dLbl>
              <c:idx val="0"/>
              <c:layout>
                <c:manualLayout>
                  <c:x val="-3.0919156741600767E-2"/>
                  <c:y val="-2.2485632212173111E-2"/>
                </c:manualLayout>
              </c:layout>
              <c:tx>
                <c:rich>
                  <a:bodyPr/>
                  <a:lstStyle/>
                  <a:p>
                    <a:r>
                      <a:rPr lang="en-US" altLang="ja-JP"/>
                      <a:t>​27.30</a:t>
                    </a:r>
                    <a:r>
                      <a:rPr lang="ja-JP" altLang="en-US"/>
                      <a:t>％</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CA8-454C-B09F-ECE40E911058}"/>
                </c:ext>
              </c:extLst>
            </c:dLbl>
            <c:dLbl>
              <c:idx val="1"/>
              <c:layout>
                <c:manualLayout>
                  <c:x val="-1.9432942688671621E-2"/>
                  <c:y val="-3.4977650107824804E-2"/>
                </c:manualLayout>
              </c:layout>
              <c:tx>
                <c:rich>
                  <a:bodyPr/>
                  <a:lstStyle/>
                  <a:p>
                    <a:r>
                      <a:rPr lang="en-US" altLang="ja-JP"/>
                      <a:t>​21.4</a:t>
                    </a:r>
                    <a:r>
                      <a:rPr lang="ja-JP" altLang="en-US"/>
                      <a:t>％</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CA8-454C-B09F-ECE40E911058}"/>
                </c:ext>
              </c:extLst>
            </c:dLbl>
            <c:dLbl>
              <c:idx val="2"/>
              <c:layout>
                <c:manualLayout>
                  <c:x val="-2.6161800960372322E-2"/>
                  <c:y val="-3.7476053686955099E-2"/>
                </c:manualLayout>
              </c:layout>
              <c:tx>
                <c:rich>
                  <a:bodyPr/>
                  <a:lstStyle/>
                  <a:p>
                    <a:r>
                      <a:rPr lang="en-US" altLang="ja-JP"/>
                      <a:t>​17.7</a:t>
                    </a:r>
                    <a:r>
                      <a:rPr lang="ja-JP" altLang="en-US"/>
                      <a:t>％</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CA8-454C-B09F-ECE40E911058}"/>
                </c:ext>
              </c:extLst>
            </c:dLbl>
            <c:dLbl>
              <c:idx val="3"/>
              <c:layout>
                <c:manualLayout>
                  <c:x val="-2.2124485997352002E-2"/>
                  <c:y val="-3.9974457266085582E-2"/>
                </c:manualLayout>
              </c:layout>
              <c:tx>
                <c:rich>
                  <a:bodyPr/>
                  <a:lstStyle/>
                  <a:p>
                    <a:r>
                      <a:rPr lang="en-US" altLang="ja-JP"/>
                      <a:t>​13.1</a:t>
                    </a:r>
                    <a:r>
                      <a:rPr lang="ja-JP" altLang="en-US"/>
                      <a:t>％</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CA8-454C-B09F-ECE40E911058}"/>
                </c:ext>
              </c:extLst>
            </c:dLbl>
            <c:dLbl>
              <c:idx val="4"/>
              <c:layout>
                <c:manualLayout>
                  <c:x val="-2.8853344269052603E-2"/>
                  <c:y val="-3.7476053686955148E-2"/>
                </c:manualLayout>
              </c:layout>
              <c:tx>
                <c:rich>
                  <a:bodyPr/>
                  <a:lstStyle/>
                  <a:p>
                    <a:r>
                      <a:rPr lang="en-US" altLang="ja-JP"/>
                      <a:t>​10.7</a:t>
                    </a:r>
                    <a:r>
                      <a:rPr lang="ja-JP" altLang="en-US"/>
                      <a:t>％</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5CA8-454C-B09F-ECE40E911058}"/>
                </c:ext>
              </c:extLst>
            </c:dLbl>
            <c:dLbl>
              <c:idx val="5"/>
              <c:layout>
                <c:manualLayout>
                  <c:x val="-2.4816029306032182E-2"/>
                  <c:y val="-2.2485632212173087E-2"/>
                </c:manualLayout>
              </c:layout>
              <c:tx>
                <c:rich>
                  <a:bodyPr/>
                  <a:lstStyle/>
                  <a:p>
                    <a:r>
                      <a:rPr lang="en-US" altLang="ja-JP"/>
                      <a:t>​10.9</a:t>
                    </a:r>
                    <a:r>
                      <a:rPr lang="ja-JP" altLang="en-US"/>
                      <a:t>％</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5CA8-454C-B09F-ECE40E911058}"/>
                </c:ext>
              </c:extLst>
            </c:dLbl>
            <c:dLbl>
              <c:idx val="6"/>
              <c:layout>
                <c:manualLayout>
                  <c:x val="-3.0199115923392843E-2"/>
                  <c:y val="-2.7482439370433775E-2"/>
                </c:manualLayout>
              </c:layout>
              <c:tx>
                <c:rich>
                  <a:bodyPr/>
                  <a:lstStyle/>
                  <a:p>
                    <a:r>
                      <a:rPr lang="en-US" altLang="ja-JP"/>
                      <a:t>​10.8</a:t>
                    </a:r>
                    <a:r>
                      <a:rPr lang="ja-JP" altLang="en-US"/>
                      <a:t>％</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5CA8-454C-B09F-ECE40E911058}"/>
                </c:ext>
              </c:extLst>
            </c:dLbl>
            <c:dLbl>
              <c:idx val="7"/>
              <c:layout>
                <c:manualLayout>
                  <c:x val="-2.8853344269052603E-2"/>
                  <c:y val="-3.4977650107824804E-2"/>
                </c:manualLayout>
              </c:layout>
              <c:tx>
                <c:rich>
                  <a:bodyPr/>
                  <a:lstStyle/>
                  <a:p>
                    <a:r>
                      <a:rPr lang="en-US"/>
                      <a:t>​</a:t>
                    </a:r>
                    <a:r>
                      <a:rPr lang="en-US" altLang="ja-JP"/>
                      <a:t>9.6</a:t>
                    </a:r>
                    <a:r>
                      <a:rPr lang="ja-JP" altLang="en-US"/>
                      <a:t>％</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5CA8-454C-B09F-ECE40E911058}"/>
                </c:ext>
              </c:extLst>
            </c:dLbl>
            <c:dLbl>
              <c:idx val="8"/>
              <c:layout>
                <c:manualLayout>
                  <c:x val="-4.1996541166056077E-2"/>
                  <c:y val="-3.8875879562366406E-2"/>
                </c:manualLayout>
              </c:layout>
              <c:tx>
                <c:rich>
                  <a:bodyPr/>
                  <a:lstStyle/>
                  <a:p>
                    <a:r>
                      <a:rPr lang="en-US"/>
                      <a:t>9.2</a:t>
                    </a:r>
                    <a:r>
                      <a:rPr lang="ja-JP" altLang="en-US"/>
                      <a:t>％</a:t>
                    </a:r>
                    <a:endParaRPr lang="en-US"/>
                  </a:p>
                </c:rich>
              </c:tx>
              <c:dLblPos val="r"/>
              <c:showLegendKey val="0"/>
              <c:showVal val="1"/>
              <c:showCatName val="0"/>
              <c:showSerName val="0"/>
              <c:showPercent val="0"/>
              <c:showBubbleSize val="0"/>
              <c:extLst>
                <c:ext xmlns:c15="http://schemas.microsoft.com/office/drawing/2012/chart" uri="{CE6537A1-D6FC-4f65-9D91-7224C49458BB}">
                  <c15:layout>
                    <c:manualLayout>
                      <c:w val="0.10107609434676863"/>
                      <c:h val="6.1496897710983101E-2"/>
                    </c:manualLayout>
                  </c15:layout>
                  <c15:showDataLabelsRange val="0"/>
                </c:ext>
                <c:ext xmlns:c16="http://schemas.microsoft.com/office/drawing/2014/chart" uri="{C3380CC4-5D6E-409C-BE32-E72D297353CC}">
                  <c16:uniqueId val="{00000008-5CA8-454C-B09F-ECE40E911058}"/>
                </c:ext>
              </c:extLst>
            </c:dLbl>
            <c:dLbl>
              <c:idx val="9"/>
              <c:layout>
                <c:manualLayout>
                  <c:x val="-1.9611200598679542E-2"/>
                  <c:y val="-3.351810177430177E-2"/>
                </c:manualLayout>
              </c:layout>
              <c:tx>
                <c:rich>
                  <a:bodyPr/>
                  <a:lstStyle/>
                  <a:p>
                    <a:fld id="{69418AE4-DCDA-4E43-A19A-6F71094EE1F7}" type="VALUE">
                      <a:rPr lang="en-US" altLang="ja-JP"/>
                      <a:pPr/>
                      <a:t>[値]</a:t>
                    </a:fld>
                    <a:r>
                      <a:rPr lang="ja-JP" altLang="en-US"/>
                      <a:t>％</a:t>
                    </a:r>
                  </a:p>
                </c:rich>
              </c:tx>
              <c:dLblPos val="r"/>
              <c:showLegendKey val="0"/>
              <c:showVal val="1"/>
              <c:showCatName val="0"/>
              <c:showSerName val="0"/>
              <c:showPercent val="0"/>
              <c:showBubbleSize val="0"/>
              <c:extLst>
                <c:ext xmlns:c15="http://schemas.microsoft.com/office/drawing/2012/chart" uri="{CE6537A1-D6FC-4f65-9D91-7224C49458BB}">
                  <c15:layout>
                    <c:manualLayout>
                      <c:w val="6.4165248301383995E-2"/>
                      <c:h val="5.6500081891524473E-2"/>
                    </c:manualLayout>
                  </c15:layout>
                  <c15:dlblFieldTable/>
                  <c15:showDataLabelsRange val="0"/>
                </c:ext>
                <c:ext xmlns:c16="http://schemas.microsoft.com/office/drawing/2014/chart" uri="{C3380CC4-5D6E-409C-BE32-E72D297353CC}">
                  <c16:uniqueId val="{00000009-5CA8-454C-B09F-ECE40E911058}"/>
                </c:ext>
              </c:extLst>
            </c:dLbl>
            <c:spPr>
              <a:noFill/>
              <a:ln>
                <a:noFill/>
              </a:ln>
              <a:effectLst/>
            </c:spPr>
            <c:txPr>
              <a:bodyPr rot="0" spcFirstLastPara="1" vertOverflow="ellipsis" vert="horz" wrap="square" anchor="ctr" anchorCtr="1"/>
              <a:lstStyle/>
              <a:p>
                <a:pPr>
                  <a:defRPr sz="1600" b="1" i="0" u="none" strike="noStrike" kern="1200" baseline="0">
                    <a:solidFill>
                      <a:schemeClr val="dk1">
                        <a:lumMod val="65000"/>
                        <a:lumOff val="3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Sheet1!$B$4:$B$13</c:f>
              <c:numCache>
                <c:formatCode>General</c:formatCode>
                <c:ptCount val="10"/>
                <c:pt idx="0">
                  <c:v>20</c:v>
                </c:pt>
                <c:pt idx="1">
                  <c:v>21</c:v>
                </c:pt>
                <c:pt idx="2">
                  <c:v>22</c:v>
                </c:pt>
                <c:pt idx="3">
                  <c:v>23</c:v>
                </c:pt>
                <c:pt idx="4">
                  <c:v>24</c:v>
                </c:pt>
                <c:pt idx="5">
                  <c:v>25</c:v>
                </c:pt>
                <c:pt idx="6">
                  <c:v>26</c:v>
                </c:pt>
                <c:pt idx="7">
                  <c:v>27</c:v>
                </c:pt>
                <c:pt idx="8">
                  <c:v>28</c:v>
                </c:pt>
                <c:pt idx="9">
                  <c:v>29</c:v>
                </c:pt>
              </c:numCache>
            </c:numRef>
          </c:cat>
          <c:val>
            <c:numRef>
              <c:f>Sheet1!$C$4:$C$13</c:f>
              <c:numCache>
                <c:formatCode>General</c:formatCode>
                <c:ptCount val="10"/>
                <c:pt idx="0">
                  <c:v>27.3</c:v>
                </c:pt>
                <c:pt idx="1">
                  <c:v>21.4</c:v>
                </c:pt>
                <c:pt idx="2">
                  <c:v>17.7</c:v>
                </c:pt>
                <c:pt idx="3">
                  <c:v>13.1</c:v>
                </c:pt>
                <c:pt idx="4">
                  <c:v>10.7</c:v>
                </c:pt>
                <c:pt idx="5">
                  <c:v>10.9</c:v>
                </c:pt>
                <c:pt idx="6">
                  <c:v>10.8</c:v>
                </c:pt>
                <c:pt idx="7">
                  <c:v>9.6</c:v>
                </c:pt>
                <c:pt idx="8">
                  <c:v>9.1999999999999993</c:v>
                </c:pt>
                <c:pt idx="9">
                  <c:v>8</c:v>
                </c:pt>
              </c:numCache>
            </c:numRef>
          </c:val>
          <c:smooth val="0"/>
          <c:extLst>
            <c:ext xmlns:c16="http://schemas.microsoft.com/office/drawing/2014/chart" uri="{C3380CC4-5D6E-409C-BE32-E72D297353CC}">
              <c16:uniqueId val="{0000000A-5CA8-454C-B09F-ECE40E911058}"/>
            </c:ext>
          </c:extLst>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961188176"/>
        <c:axId val="961191376"/>
      </c:lineChart>
      <c:catAx>
        <c:axId val="961188176"/>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1" i="0" u="none" strike="noStrike" kern="1200" spc="20" baseline="0">
                <a:solidFill>
                  <a:schemeClr val="dk1">
                    <a:lumMod val="65000"/>
                    <a:lumOff val="35000"/>
                  </a:schemeClr>
                </a:solidFill>
                <a:latin typeface="+mn-lt"/>
                <a:ea typeface="+mn-ea"/>
                <a:cs typeface="+mn-cs"/>
              </a:defRPr>
            </a:pPr>
            <a:endParaRPr lang="ja-JP"/>
          </a:p>
        </c:txPr>
        <c:crossAx val="961191376"/>
        <c:crosses val="autoZero"/>
        <c:auto val="1"/>
        <c:lblAlgn val="ctr"/>
        <c:lblOffset val="100"/>
        <c:noMultiLvlLbl val="0"/>
      </c:catAx>
      <c:valAx>
        <c:axId val="96119137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spc="20" baseline="0">
                <a:solidFill>
                  <a:schemeClr val="dk1">
                    <a:lumMod val="65000"/>
                    <a:lumOff val="35000"/>
                  </a:schemeClr>
                </a:solidFill>
                <a:latin typeface="+mn-lt"/>
                <a:ea typeface="+mn-ea"/>
                <a:cs typeface="+mn-cs"/>
              </a:defRPr>
            </a:pPr>
            <a:endParaRPr lang="ja-JP"/>
          </a:p>
        </c:txPr>
        <c:crossAx val="961188176"/>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showDLblsOverMax val="0"/>
  </c:chart>
  <c:spPr>
    <a:solidFill>
      <a:schemeClr val="lt1"/>
    </a:solidFill>
    <a:ln>
      <a:noFill/>
    </a:ln>
    <a:effectLst/>
  </c:spPr>
  <c:txPr>
    <a:bodyPr/>
    <a:lstStyle/>
    <a:p>
      <a:pPr>
        <a:defRPr b="1"/>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tx>
            <c:strRef>
              <c:f>Sheet1!$B$1</c:f>
              <c:strCache>
                <c:ptCount val="1"/>
              </c:strCache>
            </c:strRef>
          </c:tx>
          <c:dPt>
            <c:idx val="0"/>
            <c:bubble3D val="0"/>
            <c:spPr>
              <a:solidFill>
                <a:srgbClr val="0066FF"/>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AD8A-4D32-B706-127337466EF3}"/>
              </c:ext>
            </c:extLst>
          </c:dPt>
          <c:dPt>
            <c:idx val="1"/>
            <c:bubble3D val="0"/>
            <c:spPr>
              <a:solidFill>
                <a:srgbClr val="FF993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AD8A-4D32-B706-127337466EF3}"/>
              </c:ext>
            </c:extLst>
          </c:dPt>
          <c:dPt>
            <c:idx val="2"/>
            <c:bubble3D val="0"/>
            <c:spPr>
              <a:solidFill>
                <a:srgbClr val="FF66FF"/>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AD8A-4D32-B706-127337466EF3}"/>
              </c:ext>
            </c:extLst>
          </c:dPt>
          <c:dPt>
            <c:idx val="3"/>
            <c:bubble3D val="0"/>
            <c:spPr>
              <a:solidFill>
                <a:srgbClr val="FFFF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AD8A-4D32-B706-127337466EF3}"/>
              </c:ext>
            </c:extLst>
          </c:dPt>
          <c:dPt>
            <c:idx val="4"/>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AD8A-4D32-B706-127337466EF3}"/>
              </c:ext>
            </c:extLst>
          </c:dPt>
          <c:dLbls>
            <c:dLbl>
              <c:idx val="0"/>
              <c:layout>
                <c:manualLayout>
                  <c:x val="4.1459369817578771E-2"/>
                  <c:y val="-1.9094405403652395E-2"/>
                </c:manualLayout>
              </c:layout>
              <c:tx>
                <c:rich>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mn-lt"/>
                        <a:ea typeface="+mn-ea"/>
                        <a:cs typeface="+mn-cs"/>
                      </a:defRPr>
                    </a:pPr>
                    <a:r>
                      <a:rPr lang="en-US" altLang="ja-JP" sz="1600">
                        <a:solidFill>
                          <a:schemeClr val="tx1"/>
                        </a:solidFill>
                      </a:rPr>
                      <a:t>5</a:t>
                    </a:r>
                    <a:r>
                      <a:rPr lang="ja-JP" altLang="en-US" sz="1600">
                        <a:solidFill>
                          <a:schemeClr val="tx1"/>
                        </a:solidFill>
                      </a:rPr>
                      <a:t>万円以下</a:t>
                    </a:r>
                    <a:r>
                      <a:rPr lang="ja-JP" altLang="en-US" sz="1600" baseline="0">
                        <a:solidFill>
                          <a:schemeClr val="tx1"/>
                        </a:solidFill>
                      </a:rPr>
                      <a:t>
</a:t>
                    </a:r>
                    <a:r>
                      <a:rPr lang="en-US" altLang="ja-JP" sz="1600" baseline="0">
                        <a:solidFill>
                          <a:schemeClr val="tx1"/>
                        </a:solidFill>
                      </a:rPr>
                      <a:t>55.1</a:t>
                    </a:r>
                    <a:r>
                      <a:rPr lang="ja-JP" altLang="en-US" sz="1600" baseline="0">
                        <a:solidFill>
                          <a:schemeClr val="tx1"/>
                        </a:solidFill>
                      </a:rPr>
                      <a:t>％</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AD8A-4D32-B706-127337466EF3}"/>
                </c:ext>
              </c:extLst>
            </c:dLbl>
            <c:dLbl>
              <c:idx val="1"/>
              <c:layout>
                <c:manualLayout>
                  <c:x val="2.4875556600201094E-2"/>
                  <c:y val="-0.10229145751956586"/>
                </c:manualLayout>
              </c:layout>
              <c:tx>
                <c:rich>
                  <a:bodyPr rot="0" spcFirstLastPara="1" vertOverflow="ellipsis" vert="horz" wrap="square" lIns="38100" tIns="19050" rIns="38100" bIns="19050" anchor="ctr" anchorCtr="1">
                    <a:noAutofit/>
                  </a:bodyPr>
                  <a:lstStyle/>
                  <a:p>
                    <a:pPr>
                      <a:defRPr sz="1600" b="1" i="0" u="none" strike="noStrike" kern="1200" spc="0" baseline="0">
                        <a:solidFill>
                          <a:schemeClr val="tx1"/>
                        </a:solidFill>
                        <a:latin typeface="+mn-lt"/>
                        <a:ea typeface="+mn-ea"/>
                        <a:cs typeface="+mn-cs"/>
                      </a:defRPr>
                    </a:pPr>
                    <a:r>
                      <a:rPr lang="en-US" altLang="ja-JP" sz="1600">
                        <a:solidFill>
                          <a:schemeClr val="tx1"/>
                        </a:solidFill>
                      </a:rPr>
                      <a:t>5</a:t>
                    </a:r>
                    <a:r>
                      <a:rPr lang="ja-JP" altLang="en-US" sz="1600">
                        <a:solidFill>
                          <a:schemeClr val="tx1"/>
                        </a:solidFill>
                      </a:rPr>
                      <a:t>万円超え</a:t>
                    </a:r>
                    <a:r>
                      <a:rPr lang="en-US" altLang="ja-JP" sz="1600">
                        <a:solidFill>
                          <a:schemeClr val="tx1"/>
                        </a:solidFill>
                      </a:rPr>
                      <a:t>10</a:t>
                    </a:r>
                    <a:r>
                      <a:rPr lang="ja-JP" altLang="en-US" sz="1600">
                        <a:solidFill>
                          <a:schemeClr val="tx1"/>
                        </a:solidFill>
                      </a:rPr>
                      <a:t>万円以下</a:t>
                    </a:r>
                    <a:r>
                      <a:rPr lang="ja-JP" altLang="en-US" sz="1600" baseline="0">
                        <a:solidFill>
                          <a:schemeClr val="tx1"/>
                        </a:solidFill>
                      </a:rPr>
                      <a:t>
</a:t>
                    </a:r>
                    <a:r>
                      <a:rPr lang="en-US" altLang="ja-JP" sz="1600" baseline="0">
                        <a:solidFill>
                          <a:schemeClr val="tx1"/>
                        </a:solidFill>
                      </a:rPr>
                      <a:t>40.9</a:t>
                    </a:r>
                    <a:r>
                      <a:rPr lang="ja-JP" altLang="en-US" sz="1600" baseline="0">
                        <a:solidFill>
                          <a:schemeClr val="tx1"/>
                        </a:solidFill>
                      </a:rPr>
                      <a:t>％</a:t>
                    </a: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spc="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6573797678275285"/>
                      <c:h val="0.15861995346034014"/>
                    </c:manualLayout>
                  </c15:layout>
                  <c15:showDataLabelsRange val="0"/>
                </c:ext>
                <c:ext xmlns:c16="http://schemas.microsoft.com/office/drawing/2014/chart" uri="{C3380CC4-5D6E-409C-BE32-E72D297353CC}">
                  <c16:uniqueId val="{00000003-AD8A-4D32-B706-127337466EF3}"/>
                </c:ext>
              </c:extLst>
            </c:dLbl>
            <c:dLbl>
              <c:idx val="2"/>
              <c:layout>
                <c:manualLayout>
                  <c:x val="-0.15362296130894085"/>
                  <c:y val="2.3980661598594789E-2"/>
                </c:manualLayout>
              </c:layout>
              <c:tx>
                <c:rich>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mn-lt"/>
                        <a:ea typeface="+mn-ea"/>
                        <a:cs typeface="+mn-cs"/>
                      </a:defRPr>
                    </a:pPr>
                    <a:r>
                      <a:rPr lang="en-US" altLang="ja-JP" sz="1600">
                        <a:solidFill>
                          <a:schemeClr val="tx1"/>
                        </a:solidFill>
                      </a:rPr>
                      <a:t>10</a:t>
                    </a:r>
                    <a:r>
                      <a:rPr lang="ja-JP" altLang="en-US" sz="1600">
                        <a:solidFill>
                          <a:schemeClr val="tx1"/>
                        </a:solidFill>
                      </a:rPr>
                      <a:t>万円超え</a:t>
                    </a:r>
                    <a:r>
                      <a:rPr lang="en-US" altLang="ja-JP" sz="1600">
                        <a:solidFill>
                          <a:schemeClr val="tx1"/>
                        </a:solidFill>
                      </a:rPr>
                      <a:t>15</a:t>
                    </a:r>
                    <a:r>
                      <a:rPr lang="ja-JP" altLang="en-US" sz="1600">
                        <a:solidFill>
                          <a:schemeClr val="tx1"/>
                        </a:solidFill>
                      </a:rPr>
                      <a:t>万円以下</a:t>
                    </a:r>
                    <a:r>
                      <a:rPr lang="ja-JP" altLang="en-US" sz="1600" baseline="0">
                        <a:solidFill>
                          <a:schemeClr val="tx1"/>
                        </a:solidFill>
                      </a:rPr>
                      <a:t>
</a:t>
                    </a:r>
                    <a:r>
                      <a:rPr lang="en-US" altLang="ja-JP" sz="1600" baseline="0">
                        <a:solidFill>
                          <a:schemeClr val="tx1"/>
                        </a:solidFill>
                      </a:rPr>
                      <a:t>3.3</a:t>
                    </a:r>
                    <a:r>
                      <a:rPr lang="ja-JP" altLang="en-US" sz="1600" baseline="0">
                        <a:solidFill>
                          <a:schemeClr val="tx1"/>
                        </a:solidFill>
                      </a:rPr>
                      <a:t>％</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8179496219688954"/>
                      <c:h val="0.14590853500590872"/>
                    </c:manualLayout>
                  </c15:layout>
                  <c15:showDataLabelsRange val="0"/>
                </c:ext>
                <c:ext xmlns:c16="http://schemas.microsoft.com/office/drawing/2014/chart" uri="{C3380CC4-5D6E-409C-BE32-E72D297353CC}">
                  <c16:uniqueId val="{00000005-AD8A-4D32-B706-127337466EF3}"/>
                </c:ext>
              </c:extLst>
            </c:dLbl>
            <c:dLbl>
              <c:idx val="3"/>
              <c:layout>
                <c:manualLayout>
                  <c:x val="5.2544607930289526E-2"/>
                  <c:y val="-8.9928500036793139E-3"/>
                </c:manualLayout>
              </c:layout>
              <c:tx>
                <c:rich>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mn-lt"/>
                        <a:ea typeface="+mn-ea"/>
                        <a:cs typeface="+mn-cs"/>
                      </a:defRPr>
                    </a:pPr>
                    <a:r>
                      <a:rPr lang="en-US" altLang="ja-JP" sz="1600" dirty="0">
                        <a:solidFill>
                          <a:schemeClr val="tx1"/>
                        </a:solidFill>
                      </a:rPr>
                      <a:t>15</a:t>
                    </a:r>
                    <a:r>
                      <a:rPr lang="ja-JP" altLang="en-US" sz="1600" dirty="0">
                        <a:solidFill>
                          <a:schemeClr val="tx1"/>
                        </a:solidFill>
                      </a:rPr>
                      <a:t>万円超え</a:t>
                    </a:r>
                    <a:r>
                      <a:rPr lang="en-US" altLang="ja-JP" sz="1600" dirty="0">
                        <a:solidFill>
                          <a:schemeClr val="tx1"/>
                        </a:solidFill>
                      </a:rPr>
                      <a:t>20</a:t>
                    </a:r>
                    <a:r>
                      <a:rPr lang="ja-JP" altLang="en-US" sz="1600" dirty="0">
                        <a:solidFill>
                          <a:schemeClr val="tx1"/>
                        </a:solidFill>
                      </a:rPr>
                      <a:t>万円以下</a:t>
                    </a:r>
                    <a:r>
                      <a:rPr lang="ja-JP" altLang="en-US" sz="1600" baseline="0" dirty="0">
                        <a:solidFill>
                          <a:schemeClr val="tx1"/>
                        </a:solidFill>
                      </a:rPr>
                      <a:t>
</a:t>
                    </a:r>
                    <a:r>
                      <a:rPr lang="en-US" altLang="ja-JP" sz="1600" baseline="0" dirty="0">
                        <a:solidFill>
                          <a:schemeClr val="tx1"/>
                        </a:solidFill>
                      </a:rPr>
                      <a:t>0.5</a:t>
                    </a:r>
                    <a:r>
                      <a:rPr lang="ja-JP" altLang="en-US" sz="1600" baseline="0" dirty="0">
                        <a:solidFill>
                          <a:schemeClr val="tx1"/>
                        </a:solidFill>
                      </a:rPr>
                      <a:t>％</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9792481163735129"/>
                      <c:h val="0.14590853500590872"/>
                    </c:manualLayout>
                  </c15:layout>
                  <c15:showDataLabelsRange val="0"/>
                </c:ext>
                <c:ext xmlns:c16="http://schemas.microsoft.com/office/drawing/2014/chart" uri="{C3380CC4-5D6E-409C-BE32-E72D297353CC}">
                  <c16:uniqueId val="{00000007-AD8A-4D32-B706-127337466EF3}"/>
                </c:ext>
              </c:extLst>
            </c:dLbl>
            <c:dLbl>
              <c:idx val="4"/>
              <c:layout>
                <c:manualLayout>
                  <c:x val="0.25153647771640486"/>
                  <c:y val="7.7741507714870053E-2"/>
                </c:manualLayout>
              </c:layout>
              <c:tx>
                <c:rich>
                  <a:bodyPr rot="0" spcFirstLastPara="1" vertOverflow="ellipsis" vert="horz" wrap="square" lIns="38100" tIns="19050" rIns="38100" bIns="19050" anchor="ctr" anchorCtr="1">
                    <a:noAutofit/>
                  </a:bodyPr>
                  <a:lstStyle/>
                  <a:p>
                    <a:pPr>
                      <a:defRPr sz="1600" b="1" i="0" u="none" strike="noStrike" kern="1200" spc="0" baseline="0">
                        <a:solidFill>
                          <a:schemeClr val="tx1"/>
                        </a:solidFill>
                        <a:latin typeface="+mn-lt"/>
                        <a:ea typeface="+mn-ea"/>
                        <a:cs typeface="+mn-cs"/>
                      </a:defRPr>
                    </a:pPr>
                    <a:r>
                      <a:rPr lang="en-US" altLang="ja-JP" sz="1600">
                        <a:solidFill>
                          <a:schemeClr val="tx1"/>
                        </a:solidFill>
                      </a:rPr>
                      <a:t>20</a:t>
                    </a:r>
                    <a:r>
                      <a:rPr lang="ja-JP" altLang="en-US" sz="1600">
                        <a:solidFill>
                          <a:schemeClr val="tx1"/>
                        </a:solidFill>
                      </a:rPr>
                      <a:t>万円超え</a:t>
                    </a:r>
                    <a:r>
                      <a:rPr lang="ja-JP" altLang="en-US" sz="1600" baseline="0">
                        <a:solidFill>
                          <a:schemeClr val="tx1"/>
                        </a:solidFill>
                      </a:rPr>
                      <a:t>
</a:t>
                    </a:r>
                    <a:r>
                      <a:rPr lang="en-US" altLang="ja-JP" sz="1600" baseline="0">
                        <a:solidFill>
                          <a:schemeClr val="tx1"/>
                        </a:solidFill>
                      </a:rPr>
                      <a:t>0.2</a:t>
                    </a:r>
                    <a:r>
                      <a:rPr lang="ja-JP" altLang="en-US" sz="1600" baseline="0">
                        <a:solidFill>
                          <a:schemeClr val="tx1"/>
                        </a:solidFill>
                      </a:rPr>
                      <a:t>％</a:t>
                    </a:r>
                    <a:r>
                      <a:rPr lang="en-US" altLang="ja-JP" sz="1600" baseline="0">
                        <a:solidFill>
                          <a:schemeClr val="tx1"/>
                        </a:solidFill>
                      </a:rPr>
                      <a:t>0%</a:t>
                    </a: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spc="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15280265339966828"/>
                      <c:h val="0.13349717149353474"/>
                    </c:manualLayout>
                  </c15:layout>
                  <c15:showDataLabelsRange val="0"/>
                </c:ext>
                <c:ext xmlns:c16="http://schemas.microsoft.com/office/drawing/2014/chart" uri="{C3380CC4-5D6E-409C-BE32-E72D297353CC}">
                  <c16:uniqueId val="{00000009-AD8A-4D32-B706-127337466EF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mn-lt"/>
                    <a:ea typeface="+mn-ea"/>
                    <a:cs typeface="+mn-cs"/>
                  </a:defRPr>
                </a:pPr>
                <a:endParaRPr lang="ja-JP"/>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5万円以下</c:v>
                </c:pt>
                <c:pt idx="1">
                  <c:v>5万円超え10万円以下</c:v>
                </c:pt>
                <c:pt idx="2">
                  <c:v>10万円超え15万円以下</c:v>
                </c:pt>
                <c:pt idx="3">
                  <c:v>15万円超え20万円以下</c:v>
                </c:pt>
                <c:pt idx="4">
                  <c:v>20万円超え</c:v>
                </c:pt>
              </c:strCache>
            </c:strRef>
          </c:cat>
          <c:val>
            <c:numRef>
              <c:f>Sheet1!$B$2:$B$6</c:f>
              <c:numCache>
                <c:formatCode>General</c:formatCode>
                <c:ptCount val="5"/>
                <c:pt idx="0">
                  <c:v>0.55100000000000005</c:v>
                </c:pt>
                <c:pt idx="1">
                  <c:v>0.40899999999999997</c:v>
                </c:pt>
                <c:pt idx="2">
                  <c:v>3.3000000000000002E-2</c:v>
                </c:pt>
                <c:pt idx="3">
                  <c:v>5.0000000000000001E-3</c:v>
                </c:pt>
                <c:pt idx="4">
                  <c:v>2E-3</c:v>
                </c:pt>
              </c:numCache>
            </c:numRef>
          </c:val>
          <c:extLst>
            <c:ext xmlns:c16="http://schemas.microsoft.com/office/drawing/2014/chart" uri="{C3380CC4-5D6E-409C-BE32-E72D297353CC}">
              <c16:uniqueId val="{0000000A-AD8A-4D32-B706-127337466EF3}"/>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0.02318</cdr:x>
      <cdr:y>0.85851</cdr:y>
    </cdr:from>
    <cdr:to>
      <cdr:x>0.26199</cdr:x>
      <cdr:y>0.91801</cdr:y>
    </cdr:to>
    <cdr:sp macro="" textlink="">
      <cdr:nvSpPr>
        <cdr:cNvPr id="2" name="テキスト ボックス 3">
          <a:extLst xmlns:a="http://schemas.openxmlformats.org/drawingml/2006/main">
            <a:ext uri="{FF2B5EF4-FFF2-40B4-BE49-F238E27FC236}">
              <a16:creationId xmlns:a16="http://schemas.microsoft.com/office/drawing/2014/main" id="{73826A87-07F9-43F4-B276-509DBF839A89}"/>
            </a:ext>
          </a:extLst>
        </cdr:cNvPr>
        <cdr:cNvSpPr txBox="1"/>
      </cdr:nvSpPr>
      <cdr:spPr>
        <a:xfrm xmlns:a="http://schemas.openxmlformats.org/drawingml/2006/main">
          <a:off x="177553" y="3997075"/>
          <a:ext cx="182880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ja-JP" altLang="en-US" sz="1200" b="1" dirty="0"/>
            <a:t>裁判所統計データ</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91540" y="758952"/>
            <a:ext cx="817245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93791" y="4455621"/>
            <a:ext cx="817245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23A5514-FF35-4A7A-8B73-ADB76B26A500}" type="datetimeFigureOut">
              <a:rPr kumimoji="1" lang="ja-JP" altLang="en-US" smtClean="0"/>
              <a:t>2021/2/4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A3430C-5C45-482B-9D29-47937D2C6F3C}" type="slidenum">
              <a:rPr kumimoji="1" lang="ja-JP" altLang="en-US" smtClean="0"/>
              <a:t>‹#›</a:t>
            </a:fld>
            <a:endParaRPr kumimoji="1" lang="ja-JP" altLang="en-US"/>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219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23A5514-FF35-4A7A-8B73-ADB76B26A500}" type="datetimeFigureOut">
              <a:rPr kumimoji="1" lang="ja-JP" altLang="en-US" smtClean="0"/>
              <a:t>2021/2/4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A3430C-5C45-482B-9D29-47937D2C6F3C}" type="slidenum">
              <a:rPr kumimoji="1" lang="ja-JP" altLang="en-US" smtClean="0"/>
              <a:t>‹#›</a:t>
            </a:fld>
            <a:endParaRPr kumimoji="1" lang="ja-JP" altLang="en-US"/>
          </a:p>
        </p:txBody>
      </p:sp>
    </p:spTree>
    <p:extLst>
      <p:ext uri="{BB962C8B-B14F-4D97-AF65-F5344CB8AC3E}">
        <p14:creationId xmlns:p14="http://schemas.microsoft.com/office/powerpoint/2010/main" val="3548852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088982" y="412302"/>
            <a:ext cx="2135981"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412302"/>
            <a:ext cx="6284119"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23A5514-FF35-4A7A-8B73-ADB76B26A500}" type="datetimeFigureOut">
              <a:rPr kumimoji="1" lang="ja-JP" altLang="en-US" smtClean="0"/>
              <a:t>2021/2/4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A3430C-5C45-482B-9D29-47937D2C6F3C}" type="slidenum">
              <a:rPr kumimoji="1" lang="ja-JP" altLang="en-US" smtClean="0"/>
              <a:t>‹#›</a:t>
            </a:fld>
            <a:endParaRPr kumimoji="1" lang="ja-JP" altLang="en-US"/>
          </a:p>
        </p:txBody>
      </p:sp>
    </p:spTree>
    <p:extLst>
      <p:ext uri="{BB962C8B-B14F-4D97-AF65-F5344CB8AC3E}">
        <p14:creationId xmlns:p14="http://schemas.microsoft.com/office/powerpoint/2010/main" val="3127510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23A5514-FF35-4A7A-8B73-ADB76B26A500}" type="datetimeFigureOut">
              <a:rPr kumimoji="1" lang="ja-JP" altLang="en-US" smtClean="0"/>
              <a:t>2021/2/4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A3430C-5C45-482B-9D29-47937D2C6F3C}" type="slidenum">
              <a:rPr kumimoji="1" lang="ja-JP" altLang="en-US" smtClean="0"/>
              <a:t>‹#›</a:t>
            </a:fld>
            <a:endParaRPr kumimoji="1" lang="ja-JP" altLang="en-US"/>
          </a:p>
        </p:txBody>
      </p:sp>
    </p:spTree>
    <p:extLst>
      <p:ext uri="{BB962C8B-B14F-4D97-AF65-F5344CB8AC3E}">
        <p14:creationId xmlns:p14="http://schemas.microsoft.com/office/powerpoint/2010/main" val="3918057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758952"/>
            <a:ext cx="817245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91540" y="4453128"/>
            <a:ext cx="817245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23A5514-FF35-4A7A-8B73-ADB76B26A500}" type="datetimeFigureOut">
              <a:rPr kumimoji="1" lang="ja-JP" altLang="en-US" smtClean="0"/>
              <a:t>2021/2/4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A3430C-5C45-482B-9D29-47937D2C6F3C}" type="slidenum">
              <a:rPr kumimoji="1" lang="ja-JP" altLang="en-US" smtClean="0"/>
              <a:t>‹#›</a:t>
            </a:fld>
            <a:endParaRPr kumimoji="1" lang="ja-JP" altLang="en-US"/>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8721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91540" y="286605"/>
            <a:ext cx="817245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91540" y="1845734"/>
            <a:ext cx="401193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52060" y="1845735"/>
            <a:ext cx="401193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23A5514-FF35-4A7A-8B73-ADB76B26A500}" type="datetimeFigureOut">
              <a:rPr kumimoji="1" lang="ja-JP" altLang="en-US" smtClean="0"/>
              <a:t>2021/2/4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DA3430C-5C45-482B-9D29-47937D2C6F3C}" type="slidenum">
              <a:rPr kumimoji="1" lang="ja-JP" altLang="en-US" smtClean="0"/>
              <a:t>‹#›</a:t>
            </a:fld>
            <a:endParaRPr kumimoji="1" lang="ja-JP" altLang="en-US"/>
          </a:p>
        </p:txBody>
      </p:sp>
    </p:spTree>
    <p:extLst>
      <p:ext uri="{BB962C8B-B14F-4D97-AF65-F5344CB8AC3E}">
        <p14:creationId xmlns:p14="http://schemas.microsoft.com/office/powerpoint/2010/main" val="2874144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91540" y="286605"/>
            <a:ext cx="817245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9154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91540" y="2582334"/>
            <a:ext cx="401193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5206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52060" y="2582334"/>
            <a:ext cx="401193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23A5514-FF35-4A7A-8B73-ADB76B26A500}" type="datetimeFigureOut">
              <a:rPr kumimoji="1" lang="ja-JP" altLang="en-US" smtClean="0"/>
              <a:t>2021/2/4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DA3430C-5C45-482B-9D29-47937D2C6F3C}" type="slidenum">
              <a:rPr kumimoji="1" lang="ja-JP" altLang="en-US" smtClean="0"/>
              <a:t>‹#›</a:t>
            </a:fld>
            <a:endParaRPr kumimoji="1" lang="ja-JP" altLang="en-US"/>
          </a:p>
        </p:txBody>
      </p:sp>
    </p:spTree>
    <p:extLst>
      <p:ext uri="{BB962C8B-B14F-4D97-AF65-F5344CB8AC3E}">
        <p14:creationId xmlns:p14="http://schemas.microsoft.com/office/powerpoint/2010/main" val="2816210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23A5514-FF35-4A7A-8B73-ADB76B26A500}" type="datetimeFigureOut">
              <a:rPr kumimoji="1" lang="ja-JP" altLang="en-US" smtClean="0"/>
              <a:t>2021/2/4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DA3430C-5C45-482B-9D29-47937D2C6F3C}" type="slidenum">
              <a:rPr kumimoji="1" lang="ja-JP" altLang="en-US" smtClean="0"/>
              <a:t>‹#›</a:t>
            </a:fld>
            <a:endParaRPr kumimoji="1" lang="ja-JP" altLang="en-US"/>
          </a:p>
        </p:txBody>
      </p:sp>
    </p:spTree>
    <p:extLst>
      <p:ext uri="{BB962C8B-B14F-4D97-AF65-F5344CB8AC3E}">
        <p14:creationId xmlns:p14="http://schemas.microsoft.com/office/powerpoint/2010/main" val="3278665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23A5514-FF35-4A7A-8B73-ADB76B26A500}" type="datetimeFigureOut">
              <a:rPr kumimoji="1" lang="ja-JP" altLang="en-US" smtClean="0"/>
              <a:t>2021/2/4</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EDA3430C-5C45-482B-9D29-47937D2C6F3C}" type="slidenum">
              <a:rPr kumimoji="1" lang="ja-JP" altLang="en-US" smtClean="0"/>
              <a:t>‹#›</a:t>
            </a:fld>
            <a:endParaRPr kumimoji="1" lang="ja-JP" altLang="en-US"/>
          </a:p>
        </p:txBody>
      </p:sp>
    </p:spTree>
    <p:extLst>
      <p:ext uri="{BB962C8B-B14F-4D97-AF65-F5344CB8AC3E}">
        <p14:creationId xmlns:p14="http://schemas.microsoft.com/office/powerpoint/2010/main" val="2423952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5" y="0"/>
            <a:ext cx="3291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282557" y="0"/>
            <a:ext cx="520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1475" y="594359"/>
            <a:ext cx="2600325"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900488" y="731520"/>
            <a:ext cx="5274945"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71475" y="2926080"/>
            <a:ext cx="2600325"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378229" y="6459787"/>
            <a:ext cx="2127540" cy="365125"/>
          </a:xfrm>
        </p:spPr>
        <p:txBody>
          <a:bodyPr/>
          <a:lstStyle>
            <a:lvl1pPr algn="l">
              <a:defRPr/>
            </a:lvl1pPr>
          </a:lstStyle>
          <a:p>
            <a:fld id="{F23A5514-FF35-4A7A-8B73-ADB76B26A500}" type="datetimeFigureOut">
              <a:rPr kumimoji="1" lang="ja-JP" altLang="en-US" smtClean="0"/>
              <a:t>2021/2/4</a:t>
            </a:fld>
            <a:endParaRPr kumimoji="1" lang="ja-JP" altLang="en-US"/>
          </a:p>
        </p:txBody>
      </p:sp>
      <p:sp>
        <p:nvSpPr>
          <p:cNvPr id="6" name="Footer Placeholder 5"/>
          <p:cNvSpPr>
            <a:spLocks noGrp="1"/>
          </p:cNvSpPr>
          <p:nvPr>
            <p:ph type="ftr" sz="quarter" idx="11"/>
          </p:nvPr>
        </p:nvSpPr>
        <p:spPr>
          <a:xfrm>
            <a:off x="3900487" y="6459787"/>
            <a:ext cx="3776663"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DA3430C-5C45-482B-9D29-47937D2C6F3C}" type="slidenum">
              <a:rPr kumimoji="1" lang="ja-JP" altLang="en-US" smtClean="0"/>
              <a:t>‹#›</a:t>
            </a:fld>
            <a:endParaRPr kumimoji="1" lang="ja-JP" altLang="en-US"/>
          </a:p>
        </p:txBody>
      </p:sp>
    </p:spTree>
    <p:extLst>
      <p:ext uri="{BB962C8B-B14F-4D97-AF65-F5344CB8AC3E}">
        <p14:creationId xmlns:p14="http://schemas.microsoft.com/office/powerpoint/2010/main" val="1966420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903421"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5074920"/>
            <a:ext cx="8217337"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4" y="0"/>
            <a:ext cx="9905988"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91540" y="5907024"/>
            <a:ext cx="822198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23A5514-FF35-4A7A-8B73-ADB76B26A500}" type="datetimeFigureOut">
              <a:rPr kumimoji="1" lang="ja-JP" altLang="en-US" smtClean="0"/>
              <a:t>2021/2/4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DA3430C-5C45-482B-9D29-47937D2C6F3C}" type="slidenum">
              <a:rPr kumimoji="1" lang="ja-JP" altLang="en-US" smtClean="0"/>
              <a:t>‹#›</a:t>
            </a:fld>
            <a:endParaRPr kumimoji="1" lang="ja-JP" altLang="en-US"/>
          </a:p>
        </p:txBody>
      </p:sp>
    </p:spTree>
    <p:extLst>
      <p:ext uri="{BB962C8B-B14F-4D97-AF65-F5344CB8AC3E}">
        <p14:creationId xmlns:p14="http://schemas.microsoft.com/office/powerpoint/2010/main" val="2681468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906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9906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91540" y="286605"/>
            <a:ext cx="817245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91539" y="1845734"/>
            <a:ext cx="8172451"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91542" y="6459787"/>
            <a:ext cx="2008720" cy="365125"/>
          </a:xfrm>
          <a:prstGeom prst="rect">
            <a:avLst/>
          </a:prstGeom>
        </p:spPr>
        <p:txBody>
          <a:bodyPr vert="horz" lIns="91440" tIns="45720" rIns="91440" bIns="45720" rtlCol="0" anchor="ctr"/>
          <a:lstStyle>
            <a:lvl1pPr algn="l">
              <a:defRPr sz="900">
                <a:solidFill>
                  <a:srgbClr val="FFFFFF"/>
                </a:solidFill>
              </a:defRPr>
            </a:lvl1pPr>
          </a:lstStyle>
          <a:p>
            <a:fld id="{F23A5514-FF35-4A7A-8B73-ADB76B26A500}" type="datetimeFigureOut">
              <a:rPr kumimoji="1" lang="ja-JP" altLang="en-US" smtClean="0"/>
              <a:t>2021/2/4</a:t>
            </a:fld>
            <a:endParaRPr kumimoji="1" lang="ja-JP" altLang="en-US"/>
          </a:p>
        </p:txBody>
      </p:sp>
      <p:sp>
        <p:nvSpPr>
          <p:cNvPr id="5" name="Footer Placeholder 4"/>
          <p:cNvSpPr>
            <a:spLocks noGrp="1"/>
          </p:cNvSpPr>
          <p:nvPr>
            <p:ph type="ftr" sz="quarter" idx="3"/>
          </p:nvPr>
        </p:nvSpPr>
        <p:spPr>
          <a:xfrm>
            <a:off x="2995026" y="6459787"/>
            <a:ext cx="3918528"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8044123" y="6459787"/>
            <a:ext cx="1066021" cy="365125"/>
          </a:xfrm>
          <a:prstGeom prst="rect">
            <a:avLst/>
          </a:prstGeom>
        </p:spPr>
        <p:txBody>
          <a:bodyPr vert="horz" lIns="91440" tIns="45720" rIns="91440" bIns="45720" rtlCol="0" anchor="ctr"/>
          <a:lstStyle>
            <a:lvl1pPr algn="r">
              <a:defRPr sz="1050">
                <a:solidFill>
                  <a:srgbClr val="FFFFFF"/>
                </a:solidFill>
              </a:defRPr>
            </a:lvl1pPr>
          </a:lstStyle>
          <a:p>
            <a:fld id="{EDA3430C-5C45-482B-9D29-47937D2C6F3C}" type="slidenum">
              <a:rPr kumimoji="1" lang="ja-JP" altLang="en-US" smtClean="0"/>
              <a:t>‹#›</a:t>
            </a:fld>
            <a:endParaRPr kumimoji="1" lang="ja-JP" altLang="en-US"/>
          </a:p>
        </p:txBody>
      </p:sp>
      <p:cxnSp>
        <p:nvCxnSpPr>
          <p:cNvPr id="10" name="Straight Connector 9"/>
          <p:cNvCxnSpPr/>
          <p:nvPr/>
        </p:nvCxnSpPr>
        <p:spPr>
          <a:xfrm>
            <a:off x="969745" y="1737845"/>
            <a:ext cx="809815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637820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1.png"/><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1.png"/><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D3334F3-01A5-4730-89EA-B8DF1112F20F}"/>
              </a:ext>
            </a:extLst>
          </p:cNvPr>
          <p:cNvSpPr/>
          <p:nvPr/>
        </p:nvSpPr>
        <p:spPr>
          <a:xfrm>
            <a:off x="2115524" y="1540950"/>
            <a:ext cx="5674951" cy="2585323"/>
          </a:xfrm>
          <a:prstGeom prst="rect">
            <a:avLst/>
          </a:prstGeom>
          <a:noFill/>
        </p:spPr>
        <p:txBody>
          <a:bodyPr wrap="none" lIns="91440" tIns="45720" rIns="91440" bIns="45720">
            <a:spAutoFit/>
          </a:bodyPr>
          <a:lstStyle/>
          <a:p>
            <a:pPr algn="ctr"/>
            <a:r>
              <a:rPr lang="ja-JP" altLang="en-US" sz="5400" b="1" cap="none" spc="0" dirty="0">
                <a:ln w="22225">
                  <a:solidFill>
                    <a:schemeClr val="accent2"/>
                  </a:solidFill>
                  <a:prstDash val="solid"/>
                </a:ln>
                <a:solidFill>
                  <a:schemeClr val="accent2">
                    <a:lumMod val="40000"/>
                    <a:lumOff val="60000"/>
                  </a:schemeClr>
                </a:solidFill>
                <a:effectLst/>
                <a:latin typeface="UD デジタル 教科書体 N-R" panose="02020400000000000000" pitchFamily="17" charset="-128"/>
                <a:ea typeface="UD デジタル 教科書体 N-R" panose="02020400000000000000" pitchFamily="17" charset="-128"/>
              </a:rPr>
              <a:t>統計資料から見た</a:t>
            </a:r>
            <a:endParaRPr lang="en-US" altLang="ja-JP" sz="5400" b="1" cap="none" spc="0" dirty="0">
              <a:ln w="22225">
                <a:solidFill>
                  <a:schemeClr val="accent2"/>
                </a:solidFill>
                <a:prstDash val="solid"/>
              </a:ln>
              <a:solidFill>
                <a:schemeClr val="accent2">
                  <a:lumMod val="40000"/>
                  <a:lumOff val="60000"/>
                </a:schemeClr>
              </a:solidFill>
              <a:effectLst/>
              <a:latin typeface="UD デジタル 教科書体 N-R" panose="02020400000000000000" pitchFamily="17" charset="-128"/>
              <a:ea typeface="UD デジタル 教科書体 N-R" panose="02020400000000000000" pitchFamily="17" charset="-128"/>
            </a:endParaRPr>
          </a:p>
          <a:p>
            <a:pPr algn="ctr"/>
            <a:endParaRPr lang="en-US" altLang="ja-JP" sz="5400" b="1" dirty="0">
              <a:ln w="22225">
                <a:solidFill>
                  <a:schemeClr val="accent2"/>
                </a:solidFill>
                <a:prstDash val="solid"/>
              </a:ln>
              <a:solidFill>
                <a:schemeClr val="accent2">
                  <a:lumMod val="40000"/>
                  <a:lumOff val="60000"/>
                </a:schemeClr>
              </a:solidFill>
              <a:latin typeface="UD デジタル 教科書体 N-R" panose="02020400000000000000" pitchFamily="17" charset="-128"/>
              <a:ea typeface="UD デジタル 教科書体 N-R" panose="02020400000000000000" pitchFamily="17" charset="-128"/>
            </a:endParaRPr>
          </a:p>
          <a:p>
            <a:pPr algn="ctr"/>
            <a:r>
              <a:rPr lang="ja-JP" altLang="en-US" sz="5400" b="1" dirty="0">
                <a:ln w="22225">
                  <a:solidFill>
                    <a:schemeClr val="accent2"/>
                  </a:solidFill>
                  <a:prstDash val="solid"/>
                </a:ln>
                <a:solidFill>
                  <a:schemeClr val="accent2">
                    <a:lumMod val="40000"/>
                    <a:lumOff val="60000"/>
                  </a:schemeClr>
                </a:solidFill>
                <a:latin typeface="UD デジタル 教科書体 N-R" panose="02020400000000000000" pitchFamily="17" charset="-128"/>
                <a:ea typeface="UD デジタル 教科書体 N-R" panose="02020400000000000000" pitchFamily="17" charset="-128"/>
              </a:rPr>
              <a:t>成年後見制度</a:t>
            </a:r>
            <a:endParaRPr lang="ja-JP" altLang="en-US" sz="5400" b="1" cap="none" spc="0" dirty="0">
              <a:ln w="22225">
                <a:solidFill>
                  <a:schemeClr val="accent2"/>
                </a:solidFill>
                <a:prstDash val="solid"/>
              </a:ln>
              <a:solidFill>
                <a:schemeClr val="accent2">
                  <a:lumMod val="40000"/>
                  <a:lumOff val="60000"/>
                </a:schemeClr>
              </a:solidFill>
              <a:effectLst/>
              <a:latin typeface="UD デジタル 教科書体 N-R" panose="02020400000000000000" pitchFamily="17" charset="-128"/>
              <a:ea typeface="UD デジタル 教科書体 N-R" panose="02020400000000000000" pitchFamily="17" charset="-128"/>
            </a:endParaRPr>
          </a:p>
        </p:txBody>
      </p:sp>
      <p:sp>
        <p:nvSpPr>
          <p:cNvPr id="4" name="正方形/長方形 3">
            <a:extLst>
              <a:ext uri="{FF2B5EF4-FFF2-40B4-BE49-F238E27FC236}">
                <a16:creationId xmlns:a16="http://schemas.microsoft.com/office/drawing/2014/main" id="{8805EDC0-4FB9-4937-9AAB-C873DAF8A32C}"/>
              </a:ext>
            </a:extLst>
          </p:cNvPr>
          <p:cNvSpPr/>
          <p:nvPr/>
        </p:nvSpPr>
        <p:spPr>
          <a:xfrm>
            <a:off x="278977" y="6462203"/>
            <a:ext cx="9348045" cy="307777"/>
          </a:xfrm>
          <a:prstGeom prst="rect">
            <a:avLst/>
          </a:prstGeom>
          <a:noFill/>
        </p:spPr>
        <p:txBody>
          <a:bodyPr wrap="squar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　　相談は無料ですのでお気軽に：</a:t>
            </a:r>
            <a:r>
              <a:rPr lang="en-US" altLang="ja-JP"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0898-35-1022</a:t>
            </a: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　</a:t>
            </a:r>
            <a:r>
              <a:rPr lang="en-US" altLang="ja-JP"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Mail:</a:t>
            </a: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a:t>
            </a:r>
            <a:r>
              <a:rPr lang="en-US" altLang="ja-JP" sz="1400" b="1" dirty="0" err="1">
                <a:ln w="9525">
                  <a:solidFill>
                    <a:schemeClr val="bg1"/>
                  </a:solidFill>
                  <a:prstDash val="solid"/>
                </a:ln>
                <a:solidFill>
                  <a:srgbClr val="FFFF00"/>
                </a:solidFill>
                <a:effectLst>
                  <a:outerShdw blurRad="12700" dist="38100" dir="2700000" algn="tl" rotWithShape="0">
                    <a:schemeClr val="bg1">
                      <a:lumMod val="50000"/>
                    </a:schemeClr>
                  </a:outerShdw>
                </a:effectLst>
              </a:rPr>
              <a:t>m.tsugamura</a:t>
            </a: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a:t>
            </a:r>
            <a:r>
              <a:rPr lang="en-US" altLang="ja-JP"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tsugaoffice.jp</a:t>
            </a:r>
            <a:endPar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endParaRPr>
          </a:p>
        </p:txBody>
      </p:sp>
      <p:pic>
        <p:nvPicPr>
          <p:cNvPr id="3" name="録音したサウンド">
            <a:hlinkClick r:id="" action="ppaction://media"/>
            <a:extLst>
              <a:ext uri="{FF2B5EF4-FFF2-40B4-BE49-F238E27FC236}">
                <a16:creationId xmlns:a16="http://schemas.microsoft.com/office/drawing/2014/main" id="{1EA1C883-DEE4-4762-A41D-549528903DD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212028" y="3429000"/>
            <a:ext cx="487363" cy="487363"/>
          </a:xfrm>
          <a:prstGeom prst="rect">
            <a:avLst/>
          </a:prstGeom>
        </p:spPr>
      </p:pic>
    </p:spTree>
    <p:extLst>
      <p:ext uri="{BB962C8B-B14F-4D97-AF65-F5344CB8AC3E}">
        <p14:creationId xmlns:p14="http://schemas.microsoft.com/office/powerpoint/2010/main" val="389123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60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a:extLst>
              <a:ext uri="{FF2B5EF4-FFF2-40B4-BE49-F238E27FC236}">
                <a16:creationId xmlns:a16="http://schemas.microsoft.com/office/drawing/2014/main" id="{296C89A6-35AC-4D38-A9CB-8F6752A940A4}"/>
              </a:ext>
            </a:extLst>
          </p:cNvPr>
          <p:cNvGraphicFramePr>
            <a:graphicFrameLocks/>
          </p:cNvGraphicFramePr>
          <p:nvPr>
            <p:extLst>
              <p:ext uri="{D42A27DB-BD31-4B8C-83A1-F6EECF244321}">
                <p14:modId xmlns:p14="http://schemas.microsoft.com/office/powerpoint/2010/main" val="1319126363"/>
              </p:ext>
            </p:extLst>
          </p:nvPr>
        </p:nvGraphicFramePr>
        <p:xfrm>
          <a:off x="807720" y="1979719"/>
          <a:ext cx="8290560" cy="4372031"/>
        </p:xfrm>
        <a:graphic>
          <a:graphicData uri="http://schemas.openxmlformats.org/drawingml/2006/chart">
            <c:chart xmlns:c="http://schemas.openxmlformats.org/drawingml/2006/chart" xmlns:r="http://schemas.openxmlformats.org/officeDocument/2006/relationships" r:id="rId4"/>
          </a:graphicData>
        </a:graphic>
      </p:graphicFrame>
      <p:sp>
        <p:nvSpPr>
          <p:cNvPr id="3" name="テキスト ボックス 2">
            <a:extLst>
              <a:ext uri="{FF2B5EF4-FFF2-40B4-BE49-F238E27FC236}">
                <a16:creationId xmlns:a16="http://schemas.microsoft.com/office/drawing/2014/main" id="{22F1622A-6F57-44E4-B629-40C5FB7AA129}"/>
              </a:ext>
            </a:extLst>
          </p:cNvPr>
          <p:cNvSpPr txBox="1"/>
          <p:nvPr/>
        </p:nvSpPr>
        <p:spPr>
          <a:xfrm>
            <a:off x="205740" y="118150"/>
            <a:ext cx="9616440" cy="2277547"/>
          </a:xfrm>
          <a:prstGeom prst="rect">
            <a:avLst/>
          </a:prstGeom>
          <a:noFill/>
        </p:spPr>
        <p:txBody>
          <a:bodyPr wrap="square" rtlCol="0">
            <a:spAutoFit/>
          </a:bodyPr>
          <a:lstStyle/>
          <a:p>
            <a:r>
              <a:rPr kumimoji="1" lang="ja-JP" altLang="en-US" sz="2400" b="1" dirty="0">
                <a:latin typeface="UD デジタル 教科書体 N-R" panose="02020400000000000000" pitchFamily="17" charset="-128"/>
                <a:ea typeface="UD デジタル 教科書体 N-R" panose="02020400000000000000" pitchFamily="17" charset="-128"/>
              </a:rPr>
              <a:t>１．　高齢者の人口</a:t>
            </a:r>
            <a:endParaRPr kumimoji="1"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1050" b="1" dirty="0">
                <a:latin typeface="UD デジタル 教科書体 N-R" panose="02020400000000000000" pitchFamily="17" charset="-128"/>
                <a:ea typeface="UD デジタル 教科書体 N-R" panose="02020400000000000000" pitchFamily="17" charset="-128"/>
              </a:rPr>
              <a:t>　　</a:t>
            </a:r>
            <a:r>
              <a:rPr lang="ja-JP" altLang="en-US" sz="2000" b="1" dirty="0">
                <a:latin typeface="UD デジタル 教科書体 N-R" panose="02020400000000000000" pitchFamily="17" charset="-128"/>
                <a:ea typeface="UD デジタル 教科書体 N-R" panose="02020400000000000000" pitchFamily="17" charset="-128"/>
              </a:rPr>
              <a:t>我が国の総人口（</a:t>
            </a:r>
            <a:r>
              <a:rPr lang="en-US" altLang="ja-JP" sz="2000" b="1" dirty="0">
                <a:latin typeface="UD デジタル 教科書体 N-R" panose="02020400000000000000" pitchFamily="17" charset="-128"/>
                <a:ea typeface="UD デジタル 教科書体 N-R" panose="02020400000000000000" pitchFamily="17" charset="-128"/>
              </a:rPr>
              <a:t>2019</a:t>
            </a:r>
            <a:r>
              <a:rPr lang="ja-JP" altLang="en-US" sz="2000" b="1" dirty="0">
                <a:latin typeface="UD デジタル 教科書体 N-R" panose="02020400000000000000" pitchFamily="17" charset="-128"/>
                <a:ea typeface="UD デジタル 教科書体 N-R" panose="02020400000000000000" pitchFamily="17" charset="-128"/>
              </a:rPr>
              <a:t>年</a:t>
            </a:r>
            <a:r>
              <a:rPr lang="en-US" altLang="ja-JP" sz="2000" b="1" dirty="0">
                <a:latin typeface="UD デジタル 教科書体 N-R" panose="02020400000000000000" pitchFamily="17" charset="-128"/>
                <a:ea typeface="UD デジタル 教科書体 N-R" panose="02020400000000000000" pitchFamily="17" charset="-128"/>
              </a:rPr>
              <a:t>9</a:t>
            </a:r>
            <a:r>
              <a:rPr lang="ja-JP" altLang="en-US" sz="2000" b="1" dirty="0">
                <a:latin typeface="UD デジタル 教科書体 N-R" panose="02020400000000000000" pitchFamily="17" charset="-128"/>
                <a:ea typeface="UD デジタル 教科書体 N-R" panose="02020400000000000000" pitchFamily="17" charset="-128"/>
              </a:rPr>
              <a:t>月</a:t>
            </a:r>
            <a:r>
              <a:rPr lang="en-US" altLang="ja-JP" sz="2000" b="1" dirty="0">
                <a:latin typeface="UD デジタル 教科書体 N-R" panose="02020400000000000000" pitchFamily="17" charset="-128"/>
                <a:ea typeface="UD デジタル 教科書体 N-R" panose="02020400000000000000" pitchFamily="17" charset="-128"/>
              </a:rPr>
              <a:t>15</a:t>
            </a:r>
            <a:r>
              <a:rPr lang="ja-JP" altLang="en-US" sz="2000" b="1" dirty="0">
                <a:latin typeface="UD デジタル 教科書体 N-R" panose="02020400000000000000" pitchFamily="17" charset="-128"/>
                <a:ea typeface="UD デジタル 教科書体 N-R" panose="02020400000000000000" pitchFamily="17" charset="-128"/>
              </a:rPr>
              <a:t>日現在推計</a:t>
            </a:r>
            <a:r>
              <a:rPr lang="en-US" altLang="ja-JP" sz="2000" b="1" dirty="0">
                <a:latin typeface="UD デジタル 教科書体 N-R" panose="02020400000000000000" pitchFamily="17" charset="-128"/>
                <a:ea typeface="UD デジタル 教科書体 N-R" panose="02020400000000000000" pitchFamily="17" charset="-128"/>
              </a:rPr>
              <a:t>12,617</a:t>
            </a:r>
            <a:r>
              <a:rPr lang="ja-JP" altLang="en-US" sz="2000" b="1" dirty="0">
                <a:latin typeface="UD デジタル 教科書体 N-R" panose="02020400000000000000" pitchFamily="17" charset="-128"/>
                <a:ea typeface="UD デジタル 教科書体 N-R" panose="02020400000000000000" pitchFamily="17" charset="-128"/>
              </a:rPr>
              <a:t>万人）は、前年に比べ</a:t>
            </a:r>
            <a:r>
              <a:rPr lang="en-US" altLang="ja-JP" sz="2000" b="1" dirty="0">
                <a:latin typeface="UD デジタル 教科書体 N-R" panose="02020400000000000000" pitchFamily="17" charset="-128"/>
                <a:ea typeface="UD デジタル 教科書体 N-R" panose="02020400000000000000" pitchFamily="17" charset="-128"/>
              </a:rPr>
              <a:t>26</a:t>
            </a:r>
            <a:r>
              <a:rPr lang="ja-JP" altLang="en-US" sz="2000" b="1" dirty="0">
                <a:latin typeface="UD デジタル 教科書体 N-R" panose="02020400000000000000" pitchFamily="17" charset="-128"/>
                <a:ea typeface="UD デジタル 教科書体 N-R" panose="02020400000000000000" pitchFamily="17" charset="-128"/>
              </a:rPr>
              <a:t>万人減少している一方、</a:t>
            </a:r>
            <a:r>
              <a:rPr lang="en-US" altLang="ja-JP" sz="2000" b="1" dirty="0">
                <a:latin typeface="UD デジタル 教科書体 N-R" panose="02020400000000000000" pitchFamily="17" charset="-128"/>
                <a:ea typeface="UD デジタル 教科書体 N-R" panose="02020400000000000000" pitchFamily="17" charset="-128"/>
              </a:rPr>
              <a:t>65</a:t>
            </a:r>
            <a:r>
              <a:rPr lang="ja-JP" altLang="en-US" sz="2000" b="1" dirty="0">
                <a:latin typeface="UD デジタル 教科書体 N-R" panose="02020400000000000000" pitchFamily="17" charset="-128"/>
                <a:ea typeface="UD デジタル 教科書体 N-R" panose="02020400000000000000" pitchFamily="17" charset="-128"/>
              </a:rPr>
              <a:t>歳以上の高齢者（以下「高齢者」といいます。人口は、</a:t>
            </a:r>
            <a:r>
              <a:rPr lang="en-US" altLang="ja-JP" sz="2000" b="1" dirty="0">
                <a:latin typeface="UD デジタル 教科書体 N-R" panose="02020400000000000000" pitchFamily="17" charset="-128"/>
                <a:ea typeface="UD デジタル 教科書体 N-R" panose="02020400000000000000" pitchFamily="17" charset="-128"/>
              </a:rPr>
              <a:t>3588</a:t>
            </a:r>
            <a:r>
              <a:rPr lang="ja-JP" altLang="en-US" sz="2000" b="1" dirty="0">
                <a:latin typeface="UD デジタル 教科書体 N-R" panose="02020400000000000000" pitchFamily="17" charset="-128"/>
                <a:ea typeface="UD デジタル 教科書体 N-R" panose="02020400000000000000" pitchFamily="17" charset="-128"/>
              </a:rPr>
              <a:t>万人と、前年（</a:t>
            </a:r>
            <a:r>
              <a:rPr lang="en-US" altLang="ja-JP" sz="2000" b="1" dirty="0">
                <a:latin typeface="UD デジタル 教科書体 N-R" panose="02020400000000000000" pitchFamily="17" charset="-128"/>
                <a:ea typeface="UD デジタル 教科書体 N-R" panose="02020400000000000000" pitchFamily="17" charset="-128"/>
              </a:rPr>
              <a:t>3556</a:t>
            </a:r>
            <a:r>
              <a:rPr lang="ja-JP" altLang="en-US" sz="2000" b="1" dirty="0">
                <a:latin typeface="UD デジタル 教科書体 N-R" panose="02020400000000000000" pitchFamily="17" charset="-128"/>
                <a:ea typeface="UD デジタル 教科書体 N-R" panose="02020400000000000000" pitchFamily="17" charset="-128"/>
              </a:rPr>
              <a:t>万人）に比べ</a:t>
            </a:r>
            <a:r>
              <a:rPr lang="en-US" altLang="ja-JP" sz="2000" b="1" dirty="0">
                <a:latin typeface="UD デジタル 教科書体 N-R" panose="02020400000000000000" pitchFamily="17" charset="-128"/>
                <a:ea typeface="UD デジタル 教科書体 N-R" panose="02020400000000000000" pitchFamily="17" charset="-128"/>
              </a:rPr>
              <a:t>32</a:t>
            </a:r>
            <a:r>
              <a:rPr lang="ja-JP" altLang="en-US" sz="2000" b="1" dirty="0">
                <a:latin typeface="UD デジタル 教科書体 N-R" panose="02020400000000000000" pitchFamily="17" charset="-128"/>
                <a:ea typeface="UD デジタル 教科書体 N-R" panose="02020400000000000000" pitchFamily="17" charset="-128"/>
              </a:rPr>
              <a:t>万人増加し、過去最多となりました。</a:t>
            </a:r>
            <a:endParaRPr lang="en-US" altLang="ja-JP" sz="2000" b="1" dirty="0">
              <a:latin typeface="UD デジタル 教科書体 N-R" panose="02020400000000000000" pitchFamily="17" charset="-128"/>
              <a:ea typeface="UD デジタル 教科書体 N-R" panose="02020400000000000000" pitchFamily="17" charset="-128"/>
            </a:endParaRPr>
          </a:p>
          <a:p>
            <a:r>
              <a:rPr lang="ja-JP" altLang="en-US" sz="2000" b="1" dirty="0">
                <a:latin typeface="UD デジタル 教科書体 N-R" panose="02020400000000000000" pitchFamily="17" charset="-128"/>
                <a:ea typeface="UD デジタル 教科書体 N-R" panose="02020400000000000000" pitchFamily="17" charset="-128"/>
              </a:rPr>
              <a:t>　総人口に占める割合は</a:t>
            </a:r>
            <a:r>
              <a:rPr lang="en-US" altLang="ja-JP" sz="2000" b="1" dirty="0">
                <a:latin typeface="UD デジタル 教科書体 N-R" panose="02020400000000000000" pitchFamily="17" charset="-128"/>
                <a:ea typeface="UD デジタル 教科書体 N-R" panose="02020400000000000000" pitchFamily="17" charset="-128"/>
              </a:rPr>
              <a:t>28.4</a:t>
            </a:r>
            <a:r>
              <a:rPr lang="ja-JP" altLang="en-US" sz="2000" b="1" dirty="0">
                <a:latin typeface="UD デジタル 教科書体 N-R" panose="02020400000000000000" pitchFamily="17" charset="-128"/>
                <a:ea typeface="UD デジタル 教科書体 N-R" panose="02020400000000000000" pitchFamily="17" charset="-128"/>
              </a:rPr>
              <a:t>％と、前年（</a:t>
            </a:r>
            <a:r>
              <a:rPr lang="en-US" altLang="ja-JP" sz="2000" b="1" dirty="0">
                <a:latin typeface="UD デジタル 教科書体 N-R" panose="02020400000000000000" pitchFamily="17" charset="-128"/>
                <a:ea typeface="UD デジタル 教科書体 N-R" panose="02020400000000000000" pitchFamily="17" charset="-128"/>
              </a:rPr>
              <a:t>28.1</a:t>
            </a:r>
            <a:r>
              <a:rPr lang="ja-JP" altLang="en-US" sz="2000" b="1" dirty="0">
                <a:latin typeface="UD デジタル 教科書体 N-R" panose="02020400000000000000" pitchFamily="17" charset="-128"/>
                <a:ea typeface="UD デジタル 教科書体 N-R" panose="02020400000000000000" pitchFamily="17" charset="-128"/>
              </a:rPr>
              <a:t>％）に比べ</a:t>
            </a:r>
            <a:r>
              <a:rPr lang="en-US" altLang="ja-JP" sz="2000" b="1" dirty="0">
                <a:latin typeface="UD デジタル 教科書体 N-R" panose="02020400000000000000" pitchFamily="17" charset="-128"/>
                <a:ea typeface="UD デジタル 教科書体 N-R" panose="02020400000000000000" pitchFamily="17" charset="-128"/>
              </a:rPr>
              <a:t>0.3</a:t>
            </a:r>
            <a:r>
              <a:rPr lang="ja-JP" altLang="en-US" sz="2000" b="1" dirty="0">
                <a:latin typeface="UD デジタル 教科書体 N-R" panose="02020400000000000000" pitchFamily="17" charset="-128"/>
                <a:ea typeface="UD デジタル 教科書体 N-R" panose="02020400000000000000" pitchFamily="17" charset="-128"/>
              </a:rPr>
              <a:t>ポイント上昇し、過去最高となりました。</a:t>
            </a:r>
            <a:br>
              <a:rPr lang="ja-JP" altLang="en-US" sz="2000" b="1" dirty="0">
                <a:latin typeface="UD デジタル 教科書体 N-R" panose="02020400000000000000" pitchFamily="17" charset="-128"/>
                <a:ea typeface="UD デジタル 教科書体 N-R" panose="02020400000000000000" pitchFamily="17" charset="-128"/>
              </a:rPr>
            </a:br>
            <a:r>
              <a:rPr lang="ja-JP" altLang="en-US" b="1" dirty="0">
                <a:latin typeface="UD デジタル 教科書体 N-R" panose="02020400000000000000" pitchFamily="17" charset="-128"/>
                <a:ea typeface="UD デジタル 教科書体 N-R" panose="02020400000000000000" pitchFamily="17" charset="-128"/>
              </a:rPr>
              <a:t>　　</a:t>
            </a:r>
            <a:endParaRPr kumimoji="1" lang="ja-JP" altLang="en-US" b="1" dirty="0">
              <a:latin typeface="UD デジタル 教科書体 N-R" panose="02020400000000000000" pitchFamily="17" charset="-128"/>
              <a:ea typeface="UD デジタル 教科書体 N-R" panose="02020400000000000000" pitchFamily="17" charset="-128"/>
            </a:endParaRPr>
          </a:p>
        </p:txBody>
      </p:sp>
      <p:sp>
        <p:nvSpPr>
          <p:cNvPr id="4" name="テキスト ボックス 3">
            <a:extLst>
              <a:ext uri="{FF2B5EF4-FFF2-40B4-BE49-F238E27FC236}">
                <a16:creationId xmlns:a16="http://schemas.microsoft.com/office/drawing/2014/main" id="{3E5A4561-E798-4EAA-A432-BD8168716DD4}"/>
              </a:ext>
            </a:extLst>
          </p:cNvPr>
          <p:cNvSpPr txBox="1"/>
          <p:nvPr/>
        </p:nvSpPr>
        <p:spPr>
          <a:xfrm>
            <a:off x="8868792" y="6001305"/>
            <a:ext cx="727969" cy="246221"/>
          </a:xfrm>
          <a:prstGeom prst="rect">
            <a:avLst/>
          </a:prstGeom>
          <a:noFill/>
        </p:spPr>
        <p:txBody>
          <a:bodyPr wrap="square" rtlCol="0">
            <a:spAutoFit/>
          </a:bodyPr>
          <a:lstStyle/>
          <a:p>
            <a:r>
              <a:rPr kumimoji="1" lang="ja-JP" altLang="en-US" sz="1000" b="1" dirty="0"/>
              <a:t>万人</a:t>
            </a:r>
          </a:p>
        </p:txBody>
      </p:sp>
      <p:sp>
        <p:nvSpPr>
          <p:cNvPr id="6" name="正方形/長方形 5">
            <a:extLst>
              <a:ext uri="{FF2B5EF4-FFF2-40B4-BE49-F238E27FC236}">
                <a16:creationId xmlns:a16="http://schemas.microsoft.com/office/drawing/2014/main" id="{8805EDC0-4FB9-4937-9AAB-C873DAF8A32C}"/>
              </a:ext>
            </a:extLst>
          </p:cNvPr>
          <p:cNvSpPr/>
          <p:nvPr/>
        </p:nvSpPr>
        <p:spPr>
          <a:xfrm>
            <a:off x="278977" y="6479956"/>
            <a:ext cx="9348045" cy="307777"/>
          </a:xfrm>
          <a:prstGeom prst="rect">
            <a:avLst/>
          </a:prstGeom>
          <a:noFill/>
        </p:spPr>
        <p:txBody>
          <a:bodyPr wrap="squar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　　相談は無料ですのでお気軽に：</a:t>
            </a:r>
            <a:r>
              <a:rPr lang="en-US" altLang="ja-JP"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0898-35-1022</a:t>
            </a: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　</a:t>
            </a:r>
            <a:r>
              <a:rPr lang="en-US" altLang="ja-JP"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Mail:</a:t>
            </a: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a:t>
            </a:r>
            <a:r>
              <a:rPr lang="en-US" altLang="ja-JP" sz="1400" b="1" dirty="0" err="1">
                <a:ln w="9525">
                  <a:solidFill>
                    <a:schemeClr val="bg1"/>
                  </a:solidFill>
                  <a:prstDash val="solid"/>
                </a:ln>
                <a:solidFill>
                  <a:srgbClr val="FFFF00"/>
                </a:solidFill>
                <a:effectLst>
                  <a:outerShdw blurRad="12700" dist="38100" dir="2700000" algn="tl" rotWithShape="0">
                    <a:schemeClr val="bg1">
                      <a:lumMod val="50000"/>
                    </a:schemeClr>
                  </a:outerShdw>
                </a:effectLst>
              </a:rPr>
              <a:t>m.tsugamura</a:t>
            </a: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a:t>
            </a:r>
            <a:r>
              <a:rPr lang="en-US" altLang="ja-JP"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tsugaoffice.jp</a:t>
            </a:r>
            <a:endPar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endParaRPr>
          </a:p>
        </p:txBody>
      </p:sp>
      <p:pic>
        <p:nvPicPr>
          <p:cNvPr id="5" name="録音したサウンド">
            <a:hlinkClick r:id="" action="ppaction://media"/>
            <a:extLst>
              <a:ext uri="{FF2B5EF4-FFF2-40B4-BE49-F238E27FC236}">
                <a16:creationId xmlns:a16="http://schemas.microsoft.com/office/drawing/2014/main" id="{0AA9D9A3-C320-4818-B0CB-16D6A0BB8DF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341364" y="118150"/>
            <a:ext cx="487363" cy="487363"/>
          </a:xfrm>
          <a:prstGeom prst="rect">
            <a:avLst/>
          </a:prstGeom>
        </p:spPr>
      </p:pic>
    </p:spTree>
    <p:extLst>
      <p:ext uri="{BB962C8B-B14F-4D97-AF65-F5344CB8AC3E}">
        <p14:creationId xmlns:p14="http://schemas.microsoft.com/office/powerpoint/2010/main" val="272287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49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D828343-6035-4928-8092-B62F26A2DE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922" y="1757774"/>
            <a:ext cx="8212943" cy="4551751"/>
          </a:xfrm>
          <a:prstGeom prst="rect">
            <a:avLst/>
          </a:prstGeom>
        </p:spPr>
      </p:pic>
      <p:sp>
        <p:nvSpPr>
          <p:cNvPr id="3" name="正方形/長方形 2">
            <a:extLst>
              <a:ext uri="{FF2B5EF4-FFF2-40B4-BE49-F238E27FC236}">
                <a16:creationId xmlns:a16="http://schemas.microsoft.com/office/drawing/2014/main" id="{5147F8CF-D818-447B-83AA-0503C0C90E8F}"/>
              </a:ext>
            </a:extLst>
          </p:cNvPr>
          <p:cNvSpPr/>
          <p:nvPr/>
        </p:nvSpPr>
        <p:spPr>
          <a:xfrm>
            <a:off x="288562" y="50588"/>
            <a:ext cx="6032421" cy="461665"/>
          </a:xfrm>
          <a:prstGeom prst="rect">
            <a:avLst/>
          </a:prstGeom>
        </p:spPr>
        <p:txBody>
          <a:bodyPr wrap="none">
            <a:spAutoFit/>
          </a:bodyPr>
          <a:lstStyle/>
          <a:p>
            <a:r>
              <a:rPr lang="ja-JP" altLang="en-US" sz="2400" b="1" dirty="0">
                <a:latin typeface="UD デジタル 教科書体 N-R" panose="02020400000000000000" pitchFamily="17" charset="-128"/>
                <a:ea typeface="UD デジタル 教科書体 N-R" panose="02020400000000000000" pitchFamily="17" charset="-128"/>
              </a:rPr>
              <a:t>２．　日本における認知症の人の将来推計</a:t>
            </a:r>
            <a:endParaRPr lang="ja-JP" altLang="en-US" sz="2400" dirty="0">
              <a:latin typeface="UD デジタル 教科書体 N-R" panose="02020400000000000000" pitchFamily="17" charset="-128"/>
              <a:ea typeface="UD デジタル 教科書体 N-R" panose="02020400000000000000" pitchFamily="17" charset="-128"/>
            </a:endParaRPr>
          </a:p>
        </p:txBody>
      </p:sp>
      <p:sp>
        <p:nvSpPr>
          <p:cNvPr id="4" name="テキスト ボックス 3">
            <a:extLst>
              <a:ext uri="{FF2B5EF4-FFF2-40B4-BE49-F238E27FC236}">
                <a16:creationId xmlns:a16="http://schemas.microsoft.com/office/drawing/2014/main" id="{ABD5757B-416E-4DE2-A95B-2BE7C7EB3520}"/>
              </a:ext>
            </a:extLst>
          </p:cNvPr>
          <p:cNvSpPr txBox="1"/>
          <p:nvPr/>
        </p:nvSpPr>
        <p:spPr>
          <a:xfrm>
            <a:off x="452761" y="523778"/>
            <a:ext cx="9197266" cy="1200329"/>
          </a:xfrm>
          <a:prstGeom prst="rect">
            <a:avLst/>
          </a:prstGeom>
          <a:noFill/>
        </p:spPr>
        <p:txBody>
          <a:bodyPr wrap="square" rtlCol="0">
            <a:spAutoFit/>
          </a:bodyPr>
          <a:lstStyle/>
          <a:p>
            <a:r>
              <a:rPr lang="ja-JP" altLang="en-US" sz="1300" b="1" dirty="0">
                <a:latin typeface="UD デジタル 教科書体 N-R" panose="02020400000000000000" pitchFamily="17" charset="-128"/>
                <a:ea typeface="UD デジタル 教科書体 N-R" panose="02020400000000000000" pitchFamily="17" charset="-128"/>
              </a:rPr>
              <a:t>　　</a:t>
            </a:r>
            <a:r>
              <a:rPr lang="en-US" altLang="ja-JP" b="1" dirty="0">
                <a:latin typeface="UD デジタル 教科書体 N-R" panose="02020400000000000000" pitchFamily="17" charset="-128"/>
                <a:ea typeface="UD デジタル 教科書体 N-R" panose="02020400000000000000" pitchFamily="17" charset="-128"/>
              </a:rPr>
              <a:t>65</a:t>
            </a:r>
            <a:r>
              <a:rPr lang="ja-JP" altLang="en-US" b="1" dirty="0">
                <a:latin typeface="UD デジタル 教科書体 N-R" panose="02020400000000000000" pitchFamily="17" charset="-128"/>
                <a:ea typeface="UD デジタル 教科書体 N-R" panose="02020400000000000000" pitchFamily="17" charset="-128"/>
              </a:rPr>
              <a:t>歳以上の高齢者のうち認知症を発症している人は推計</a:t>
            </a:r>
            <a:r>
              <a:rPr lang="en-US" altLang="ja-JP" b="1" dirty="0">
                <a:latin typeface="UD デジタル 教科書体 N-R" panose="02020400000000000000" pitchFamily="17" charset="-128"/>
                <a:ea typeface="UD デジタル 教科書体 N-R" panose="02020400000000000000" pitchFamily="17" charset="-128"/>
              </a:rPr>
              <a:t>15</a:t>
            </a:r>
            <a:r>
              <a:rPr lang="ja-JP" altLang="en-US" b="1" dirty="0">
                <a:latin typeface="UD デジタル 教科書体 N-R" panose="02020400000000000000" pitchFamily="17" charset="-128"/>
                <a:ea typeface="UD デジタル 教科書体 N-R" panose="02020400000000000000" pitchFamily="17" charset="-128"/>
              </a:rPr>
              <a:t>％で、</a:t>
            </a:r>
            <a:r>
              <a:rPr lang="en-US" altLang="ja-JP" b="1" dirty="0">
                <a:latin typeface="UD デジタル 教科書体 N-R" panose="02020400000000000000" pitchFamily="17" charset="-128"/>
                <a:ea typeface="UD デジタル 教科書体 N-R" panose="02020400000000000000" pitchFamily="17" charset="-128"/>
              </a:rPr>
              <a:t>2012</a:t>
            </a:r>
            <a:r>
              <a:rPr lang="ja-JP" altLang="en-US" b="1" dirty="0">
                <a:latin typeface="UD デジタル 教科書体 N-R" panose="02020400000000000000" pitchFamily="17" charset="-128"/>
                <a:ea typeface="UD デジタル 教科書体 N-R" panose="02020400000000000000" pitchFamily="17" charset="-128"/>
              </a:rPr>
              <a:t>年時点で約</a:t>
            </a:r>
            <a:r>
              <a:rPr lang="en-US" altLang="ja-JP" b="1" dirty="0">
                <a:latin typeface="UD デジタル 教科書体 N-R" panose="02020400000000000000" pitchFamily="17" charset="-128"/>
                <a:ea typeface="UD デジタル 教科書体 N-R" panose="02020400000000000000" pitchFamily="17" charset="-128"/>
              </a:rPr>
              <a:t>462</a:t>
            </a:r>
          </a:p>
          <a:p>
            <a:r>
              <a:rPr lang="ja-JP" altLang="en-US" b="1" dirty="0">
                <a:latin typeface="UD デジタル 教科書体 N-R" panose="02020400000000000000" pitchFamily="17" charset="-128"/>
                <a:ea typeface="UD デジタル 教科書体 N-R" panose="02020400000000000000" pitchFamily="17" charset="-128"/>
              </a:rPr>
              <a:t>　万人に上ることが厚生労働省研究班の調査で明らかになっています。</a:t>
            </a:r>
            <a:br>
              <a:rPr lang="ja-JP" altLang="en-US" b="1" dirty="0">
                <a:latin typeface="UD デジタル 教科書体 N-R" panose="02020400000000000000" pitchFamily="17" charset="-128"/>
                <a:ea typeface="UD デジタル 教科書体 N-R" panose="02020400000000000000" pitchFamily="17" charset="-128"/>
              </a:rPr>
            </a:br>
            <a:r>
              <a:rPr lang="ja-JP" altLang="en-US" b="1" dirty="0">
                <a:latin typeface="UD デジタル 教科書体 N-R" panose="02020400000000000000" pitchFamily="17" charset="-128"/>
                <a:ea typeface="UD デジタル 教科書体 N-R" panose="02020400000000000000" pitchFamily="17" charset="-128"/>
              </a:rPr>
              <a:t>　　そして、その数が</a:t>
            </a:r>
            <a:r>
              <a:rPr lang="en-US" altLang="ja-JP" b="1" dirty="0">
                <a:latin typeface="UD デジタル 教科書体 N-R" panose="02020400000000000000" pitchFamily="17" charset="-128"/>
                <a:ea typeface="UD デジタル 教科書体 N-R" panose="02020400000000000000" pitchFamily="17" charset="-128"/>
              </a:rPr>
              <a:t>2025</a:t>
            </a:r>
            <a:r>
              <a:rPr lang="ja-JP" altLang="en-US" b="1" dirty="0">
                <a:latin typeface="UD デジタル 教科書体 N-R" panose="02020400000000000000" pitchFamily="17" charset="-128"/>
                <a:ea typeface="UD デジタル 教科書体 N-R" panose="02020400000000000000" pitchFamily="17" charset="-128"/>
              </a:rPr>
              <a:t>年には</a:t>
            </a:r>
            <a:r>
              <a:rPr lang="en-US" altLang="ja-JP" b="1" dirty="0">
                <a:latin typeface="UD デジタル 教科書体 N-R" panose="02020400000000000000" pitchFamily="17" charset="-128"/>
                <a:ea typeface="UD デジタル 教科書体 N-R" panose="02020400000000000000" pitchFamily="17" charset="-128"/>
              </a:rPr>
              <a:t>730</a:t>
            </a:r>
            <a:r>
              <a:rPr lang="ja-JP" altLang="en-US" b="1" dirty="0">
                <a:latin typeface="UD デジタル 教科書体 N-R" panose="02020400000000000000" pitchFamily="17" charset="-128"/>
                <a:ea typeface="UD デジタル 教科書体 N-R" panose="02020400000000000000" pitchFamily="17" charset="-128"/>
              </a:rPr>
              <a:t>万人へ増加し、</a:t>
            </a:r>
            <a:r>
              <a:rPr lang="en-US" altLang="ja-JP" b="1" dirty="0">
                <a:latin typeface="UD デジタル 教科書体 N-R" panose="02020400000000000000" pitchFamily="17" charset="-128"/>
                <a:ea typeface="UD デジタル 教科書体 N-R" panose="02020400000000000000" pitchFamily="17" charset="-128"/>
              </a:rPr>
              <a:t>65</a:t>
            </a:r>
            <a:r>
              <a:rPr lang="ja-JP" altLang="en-US" b="1" dirty="0">
                <a:latin typeface="UD デジタル 教科書体 N-R" panose="02020400000000000000" pitchFamily="17" charset="-128"/>
                <a:ea typeface="UD デジタル 教科書体 N-R" panose="02020400000000000000" pitchFamily="17" charset="-128"/>
              </a:rPr>
              <a:t>歳以上の</a:t>
            </a:r>
            <a:r>
              <a:rPr lang="en-US" altLang="ja-JP" b="1" dirty="0">
                <a:latin typeface="UD デジタル 教科書体 N-R" panose="02020400000000000000" pitchFamily="17" charset="-128"/>
                <a:ea typeface="UD デジタル 教科書体 N-R" panose="02020400000000000000" pitchFamily="17" charset="-128"/>
              </a:rPr>
              <a:t>5</a:t>
            </a:r>
            <a:r>
              <a:rPr lang="ja-JP" altLang="en-US" b="1" dirty="0">
                <a:latin typeface="UD デジタル 教科書体 N-R" panose="02020400000000000000" pitchFamily="17" charset="-128"/>
                <a:ea typeface="UD デジタル 教科書体 N-R" panose="02020400000000000000" pitchFamily="17" charset="-128"/>
              </a:rPr>
              <a:t>人に</a:t>
            </a:r>
            <a:r>
              <a:rPr lang="en-US" altLang="ja-JP" b="1" dirty="0">
                <a:latin typeface="UD デジタル 教科書体 N-R" panose="02020400000000000000" pitchFamily="17" charset="-128"/>
                <a:ea typeface="UD デジタル 教科書体 N-R" panose="02020400000000000000" pitchFamily="17" charset="-128"/>
              </a:rPr>
              <a:t>1</a:t>
            </a:r>
            <a:r>
              <a:rPr lang="ja-JP" altLang="en-US" b="1" dirty="0">
                <a:latin typeface="UD デジタル 教科書体 N-R" panose="02020400000000000000" pitchFamily="17" charset="-128"/>
                <a:ea typeface="UD デジタル 教科書体 N-R" panose="02020400000000000000" pitchFamily="17" charset="-128"/>
              </a:rPr>
              <a:t>人が認知症を発　</a:t>
            </a:r>
            <a:endParaRPr lang="en-US" altLang="ja-JP" b="1" dirty="0">
              <a:latin typeface="UD デジタル 教科書体 N-R" panose="02020400000000000000" pitchFamily="17" charset="-128"/>
              <a:ea typeface="UD デジタル 教科書体 N-R" panose="02020400000000000000" pitchFamily="17" charset="-128"/>
            </a:endParaRPr>
          </a:p>
          <a:p>
            <a:r>
              <a:rPr lang="ja-JP" altLang="en-US" b="1" dirty="0">
                <a:latin typeface="UD デジタル 教科書体 N-R" panose="02020400000000000000" pitchFamily="17" charset="-128"/>
                <a:ea typeface="UD デジタル 教科書体 N-R" panose="02020400000000000000" pitchFamily="17" charset="-128"/>
              </a:rPr>
              <a:t>　症すると推計されています。</a:t>
            </a:r>
            <a:endParaRPr kumimoji="1" lang="ja-JP" altLang="en-US" b="1" dirty="0">
              <a:latin typeface="UD デジタル 教科書体 N-R" panose="02020400000000000000" pitchFamily="17" charset="-128"/>
              <a:ea typeface="UD デジタル 教科書体 N-R" panose="02020400000000000000" pitchFamily="17" charset="-128"/>
            </a:endParaRPr>
          </a:p>
        </p:txBody>
      </p:sp>
      <p:sp>
        <p:nvSpPr>
          <p:cNvPr id="6" name="正方形/長方形 5">
            <a:extLst>
              <a:ext uri="{FF2B5EF4-FFF2-40B4-BE49-F238E27FC236}">
                <a16:creationId xmlns:a16="http://schemas.microsoft.com/office/drawing/2014/main" id="{8805EDC0-4FB9-4937-9AAB-C873DAF8A32C}"/>
              </a:ext>
            </a:extLst>
          </p:cNvPr>
          <p:cNvSpPr/>
          <p:nvPr/>
        </p:nvSpPr>
        <p:spPr>
          <a:xfrm>
            <a:off x="278977" y="6479957"/>
            <a:ext cx="9348045" cy="307777"/>
          </a:xfrm>
          <a:prstGeom prst="rect">
            <a:avLst/>
          </a:prstGeom>
          <a:noFill/>
        </p:spPr>
        <p:txBody>
          <a:bodyPr wrap="squar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　　相談は無料ですのでお気軽に：</a:t>
            </a:r>
            <a:r>
              <a:rPr lang="en-US" altLang="ja-JP"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0898-35-1022</a:t>
            </a: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　</a:t>
            </a:r>
            <a:r>
              <a:rPr lang="en-US" altLang="ja-JP"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Mail:</a:t>
            </a: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a:t>
            </a:r>
            <a:r>
              <a:rPr lang="en-US" altLang="ja-JP" sz="1400" b="1" dirty="0" err="1">
                <a:ln w="9525">
                  <a:solidFill>
                    <a:schemeClr val="bg1"/>
                  </a:solidFill>
                  <a:prstDash val="solid"/>
                </a:ln>
                <a:solidFill>
                  <a:srgbClr val="FFFF00"/>
                </a:solidFill>
                <a:effectLst>
                  <a:outerShdw blurRad="12700" dist="38100" dir="2700000" algn="tl" rotWithShape="0">
                    <a:schemeClr val="bg1">
                      <a:lumMod val="50000"/>
                    </a:schemeClr>
                  </a:outerShdw>
                </a:effectLst>
              </a:rPr>
              <a:t>m.tsugamura</a:t>
            </a: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a:t>
            </a:r>
            <a:r>
              <a:rPr lang="en-US" altLang="ja-JP"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tsugaoffice.jp</a:t>
            </a:r>
            <a:endPar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endParaRPr>
          </a:p>
        </p:txBody>
      </p:sp>
      <p:pic>
        <p:nvPicPr>
          <p:cNvPr id="5" name="録音したサウンド">
            <a:hlinkClick r:id="" action="ppaction://media"/>
            <a:extLst>
              <a:ext uri="{FF2B5EF4-FFF2-40B4-BE49-F238E27FC236}">
                <a16:creationId xmlns:a16="http://schemas.microsoft.com/office/drawing/2014/main" id="{35732C25-94CD-4BD1-9B1B-D00B1454C5F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182218" y="50588"/>
            <a:ext cx="487363" cy="487363"/>
          </a:xfrm>
          <a:prstGeom prst="rect">
            <a:avLst/>
          </a:prstGeom>
        </p:spPr>
      </p:pic>
    </p:spTree>
    <p:extLst>
      <p:ext uri="{BB962C8B-B14F-4D97-AF65-F5344CB8AC3E}">
        <p14:creationId xmlns:p14="http://schemas.microsoft.com/office/powerpoint/2010/main" val="258656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849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87F0D4-C8B8-425A-AA5F-8509FC87C5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552" y="1358281"/>
            <a:ext cx="9210350" cy="4985423"/>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29F94D76-0B5D-40F1-9914-DF978BA658D6}"/>
              </a:ext>
            </a:extLst>
          </p:cNvPr>
          <p:cNvSpPr txBox="1"/>
          <p:nvPr/>
        </p:nvSpPr>
        <p:spPr>
          <a:xfrm>
            <a:off x="285929" y="17120"/>
            <a:ext cx="5802049" cy="461665"/>
          </a:xfrm>
          <a:prstGeom prst="rect">
            <a:avLst/>
          </a:prstGeom>
          <a:noFill/>
        </p:spPr>
        <p:txBody>
          <a:bodyPr wrap="square" rtlCol="0">
            <a:spAutoFit/>
          </a:bodyPr>
          <a:lstStyle/>
          <a:p>
            <a:r>
              <a:rPr kumimoji="1" lang="ja-JP" altLang="en-US" sz="2400" b="1" u="sng" dirty="0">
                <a:latin typeface="UD デジタル 教科書体 N-R" panose="02020400000000000000" pitchFamily="17" charset="-128"/>
                <a:ea typeface="UD デジタル 教科書体 N-R" panose="02020400000000000000" pitchFamily="17" charset="-128"/>
              </a:rPr>
              <a:t>３．　成年後見制度の利用者数の推移</a:t>
            </a:r>
          </a:p>
        </p:txBody>
      </p:sp>
      <p:sp>
        <p:nvSpPr>
          <p:cNvPr id="9" name="テキスト ボックス 8">
            <a:extLst>
              <a:ext uri="{FF2B5EF4-FFF2-40B4-BE49-F238E27FC236}">
                <a16:creationId xmlns:a16="http://schemas.microsoft.com/office/drawing/2014/main" id="{F0F382C3-8E32-4C35-8A6D-AC0C9E2E23BF}"/>
              </a:ext>
            </a:extLst>
          </p:cNvPr>
          <p:cNvSpPr txBox="1"/>
          <p:nvPr/>
        </p:nvSpPr>
        <p:spPr>
          <a:xfrm>
            <a:off x="71024" y="436208"/>
            <a:ext cx="9776292" cy="1015663"/>
          </a:xfrm>
          <a:prstGeom prst="rect">
            <a:avLst/>
          </a:prstGeom>
          <a:noFill/>
        </p:spPr>
        <p:txBody>
          <a:bodyPr wrap="square" rtlCol="0">
            <a:spAutoFit/>
          </a:bodyPr>
          <a:lstStyle/>
          <a:p>
            <a:r>
              <a:rPr kumimoji="1" lang="ja-JP" altLang="en-US" sz="2000" b="1" dirty="0">
                <a:latin typeface="UD デジタル 教科書体 N-R" panose="02020400000000000000" pitchFamily="17" charset="-128"/>
                <a:ea typeface="UD デジタル 教科書体 N-R" panose="02020400000000000000" pitchFamily="17" charset="-128"/>
              </a:rPr>
              <a:t>　　認知症高齢者が５００万人を超える時代に入っているが、成年後見制度の利用</a:t>
            </a:r>
            <a:endParaRPr kumimoji="1" lang="en-US" altLang="ja-JP" sz="2000" b="1" dirty="0">
              <a:latin typeface="UD デジタル 教科書体 N-R" panose="02020400000000000000" pitchFamily="17" charset="-128"/>
              <a:ea typeface="UD デジタル 教科書体 N-R" panose="02020400000000000000" pitchFamily="17" charset="-128"/>
            </a:endParaRPr>
          </a:p>
          <a:p>
            <a:r>
              <a:rPr kumimoji="1" lang="ja-JP" altLang="en-US" sz="2000" b="1" dirty="0">
                <a:latin typeface="UD デジタル 教科書体 N-R" panose="02020400000000000000" pitchFamily="17" charset="-128"/>
                <a:ea typeface="UD デジタル 教科書体 N-R" panose="02020400000000000000" pitchFamily="17" charset="-128"/>
              </a:rPr>
              <a:t>　者は約２１万人にとどまっています。判断能力が衰えて支援が必要な高齢者が急</a:t>
            </a:r>
            <a:endParaRPr kumimoji="1" lang="en-US" altLang="ja-JP" sz="2000" b="1" dirty="0">
              <a:latin typeface="UD デジタル 教科書体 N-R" panose="02020400000000000000" pitchFamily="17" charset="-128"/>
              <a:ea typeface="UD デジタル 教科書体 N-R" panose="02020400000000000000" pitchFamily="17" charset="-128"/>
            </a:endParaRPr>
          </a:p>
          <a:p>
            <a:r>
              <a:rPr kumimoji="1" lang="ja-JP" altLang="en-US" sz="2000" b="1" dirty="0">
                <a:latin typeface="UD デジタル 教科書体 N-R" panose="02020400000000000000" pitchFamily="17" charset="-128"/>
                <a:ea typeface="UD デジタル 教科書体 N-R" panose="02020400000000000000" pitchFamily="17" charset="-128"/>
              </a:rPr>
              <a:t>　増する状況に対応できていないといえます。 </a:t>
            </a:r>
          </a:p>
        </p:txBody>
      </p:sp>
      <p:sp>
        <p:nvSpPr>
          <p:cNvPr id="5" name="正方形/長方形 4">
            <a:extLst>
              <a:ext uri="{FF2B5EF4-FFF2-40B4-BE49-F238E27FC236}">
                <a16:creationId xmlns:a16="http://schemas.microsoft.com/office/drawing/2014/main" id="{64F824AD-B922-44EB-8DB0-4D658AB41A06}"/>
              </a:ext>
            </a:extLst>
          </p:cNvPr>
          <p:cNvSpPr/>
          <p:nvPr/>
        </p:nvSpPr>
        <p:spPr>
          <a:xfrm>
            <a:off x="6908919" y="6471073"/>
            <a:ext cx="2908167" cy="307777"/>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a:t>
            </a:r>
          </a:p>
        </p:txBody>
      </p:sp>
      <p:pic>
        <p:nvPicPr>
          <p:cNvPr id="10" name="録音したサウンド">
            <a:hlinkClick r:id="" action="ppaction://media"/>
            <a:extLst>
              <a:ext uri="{FF2B5EF4-FFF2-40B4-BE49-F238E27FC236}">
                <a16:creationId xmlns:a16="http://schemas.microsoft.com/office/drawing/2014/main" id="{562AD95E-62D8-4BDE-94E6-7089342767F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15520" y="-8578"/>
            <a:ext cx="487363" cy="487363"/>
          </a:xfrm>
          <a:prstGeom prst="rect">
            <a:avLst/>
          </a:prstGeom>
        </p:spPr>
      </p:pic>
    </p:spTree>
    <p:extLst>
      <p:ext uri="{BB962C8B-B14F-4D97-AF65-F5344CB8AC3E}">
        <p14:creationId xmlns:p14="http://schemas.microsoft.com/office/powerpoint/2010/main" val="376885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44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a:extLst>
              <a:ext uri="{FF2B5EF4-FFF2-40B4-BE49-F238E27FC236}">
                <a16:creationId xmlns:a16="http://schemas.microsoft.com/office/drawing/2014/main" id="{9277A52E-2501-4F30-A4EC-AA8C53E5FE59}"/>
              </a:ext>
            </a:extLst>
          </p:cNvPr>
          <p:cNvGraphicFramePr>
            <a:graphicFrameLocks/>
          </p:cNvGraphicFramePr>
          <p:nvPr>
            <p:extLst>
              <p:ext uri="{D42A27DB-BD31-4B8C-83A1-F6EECF244321}">
                <p14:modId xmlns:p14="http://schemas.microsoft.com/office/powerpoint/2010/main" val="3823252404"/>
              </p:ext>
            </p:extLst>
          </p:nvPr>
        </p:nvGraphicFramePr>
        <p:xfrm>
          <a:off x="234517" y="994291"/>
          <a:ext cx="9436965" cy="4692239"/>
        </p:xfrm>
        <a:graphic>
          <a:graphicData uri="http://schemas.openxmlformats.org/drawingml/2006/chart">
            <c:chart xmlns:c="http://schemas.openxmlformats.org/drawingml/2006/chart" xmlns:r="http://schemas.openxmlformats.org/officeDocument/2006/relationships" r:id="rId4"/>
          </a:graphicData>
        </a:graphic>
      </p:graphicFrame>
      <p:sp>
        <p:nvSpPr>
          <p:cNvPr id="3" name="テキスト ボックス 2">
            <a:extLst>
              <a:ext uri="{FF2B5EF4-FFF2-40B4-BE49-F238E27FC236}">
                <a16:creationId xmlns:a16="http://schemas.microsoft.com/office/drawing/2014/main" id="{77F9AC6A-3AE1-41FF-BEFF-B32FB155C4AB}"/>
              </a:ext>
            </a:extLst>
          </p:cNvPr>
          <p:cNvSpPr txBox="1"/>
          <p:nvPr/>
        </p:nvSpPr>
        <p:spPr>
          <a:xfrm>
            <a:off x="328474" y="5655464"/>
            <a:ext cx="9577526" cy="954107"/>
          </a:xfrm>
          <a:prstGeom prst="rect">
            <a:avLst/>
          </a:prstGeom>
          <a:noFill/>
        </p:spPr>
        <p:txBody>
          <a:bodyPr wrap="square" rtlCol="0">
            <a:spAutoFit/>
          </a:bodyPr>
          <a:lstStyle/>
          <a:p>
            <a:r>
              <a:rPr kumimoji="1" lang="ja-JP" altLang="en-US" sz="1400" dirty="0">
                <a:latin typeface="UD デジタル 教科書体 N-R" panose="02020400000000000000" pitchFamily="17" charset="-128"/>
                <a:ea typeface="UD デジタル 教科書体 N-R" panose="02020400000000000000" pitchFamily="17" charset="-128"/>
              </a:rPr>
              <a:t>（注１）　後見開始，保佐開始，補助開始及び任意後見監督人選任事件の終局事件を対象とした。</a:t>
            </a:r>
          </a:p>
          <a:p>
            <a:r>
              <a:rPr kumimoji="1" lang="ja-JP" altLang="en-US" sz="1400" dirty="0">
                <a:latin typeface="UD デジタル 教科書体 N-R" panose="02020400000000000000" pitchFamily="17" charset="-128"/>
                <a:ea typeface="UD デジタル 教科書体 N-R" panose="02020400000000000000" pitchFamily="17" charset="-128"/>
              </a:rPr>
              <a:t>（注２）　１件の終局事件について主な申立ての動機が複数ある場合があるため，総数は，終局事件総数（３６，１</a:t>
            </a:r>
            <a:endParaRPr kumimoji="1" lang="en-US" altLang="ja-JP" sz="1400" dirty="0">
              <a:latin typeface="UD デジタル 教科書体 N-R" panose="02020400000000000000" pitchFamily="17" charset="-128"/>
              <a:ea typeface="UD デジタル 教科書体 N-R" panose="02020400000000000000" pitchFamily="17" charset="-128"/>
            </a:endParaRPr>
          </a:p>
          <a:p>
            <a:r>
              <a:rPr kumimoji="1" lang="ja-JP" altLang="en-US" sz="1400" dirty="0">
                <a:latin typeface="UD デジタル 教科書体 N-R" panose="02020400000000000000" pitchFamily="17" charset="-128"/>
                <a:ea typeface="UD デジタル 教科書体 N-R" panose="02020400000000000000" pitchFamily="17" charset="-128"/>
              </a:rPr>
              <a:t>　　　　　２７件）とは一致しない。</a:t>
            </a:r>
          </a:p>
          <a:p>
            <a:endParaRPr kumimoji="1" lang="ja-JP" altLang="en-US" sz="1400" dirty="0">
              <a:latin typeface="UD デジタル 教科書体 N-R" panose="02020400000000000000" pitchFamily="17" charset="-128"/>
              <a:ea typeface="UD デジタル 教科書体 N-R" panose="02020400000000000000" pitchFamily="17" charset="-128"/>
            </a:endParaRPr>
          </a:p>
        </p:txBody>
      </p:sp>
      <p:sp>
        <p:nvSpPr>
          <p:cNvPr id="4" name="テキスト ボックス 3">
            <a:extLst>
              <a:ext uri="{FF2B5EF4-FFF2-40B4-BE49-F238E27FC236}">
                <a16:creationId xmlns:a16="http://schemas.microsoft.com/office/drawing/2014/main" id="{4538413D-E8F1-4487-9E7A-854BACD1639D}"/>
              </a:ext>
            </a:extLst>
          </p:cNvPr>
          <p:cNvSpPr txBox="1"/>
          <p:nvPr/>
        </p:nvSpPr>
        <p:spPr>
          <a:xfrm>
            <a:off x="328473" y="52502"/>
            <a:ext cx="9223899" cy="1200329"/>
          </a:xfrm>
          <a:prstGeom prst="rect">
            <a:avLst/>
          </a:prstGeom>
          <a:noFill/>
        </p:spPr>
        <p:txBody>
          <a:bodyPr wrap="square" rtlCol="0">
            <a:spAutoFit/>
          </a:bodyPr>
          <a:lstStyle/>
          <a:p>
            <a:r>
              <a:rPr kumimoji="1" lang="ja-JP" altLang="en-US" b="1" dirty="0">
                <a:latin typeface="UD デジタル 教科書体 N-R" panose="02020400000000000000" pitchFamily="17" charset="-128"/>
                <a:ea typeface="UD デジタル 教科書体 N-R" panose="02020400000000000000" pitchFamily="17" charset="-128"/>
              </a:rPr>
              <a:t>　</a:t>
            </a:r>
            <a:r>
              <a:rPr kumimoji="1" lang="ja-JP" altLang="en-US" sz="2800" b="1" dirty="0">
                <a:latin typeface="UD デジタル 教科書体 N-R" panose="02020400000000000000" pitchFamily="17" charset="-128"/>
                <a:ea typeface="UD デジタル 教科書体 N-R" panose="02020400000000000000" pitchFamily="17" charset="-128"/>
              </a:rPr>
              <a:t>４．　申立ての動機について</a:t>
            </a:r>
          </a:p>
          <a:p>
            <a:r>
              <a:rPr kumimoji="1" lang="ja-JP" altLang="en-US" sz="2000" b="1" dirty="0">
                <a:latin typeface="UD デジタル 教科書体 N-R" panose="02020400000000000000" pitchFamily="17" charset="-128"/>
                <a:ea typeface="UD デジタル 教科書体 N-R" panose="02020400000000000000" pitchFamily="17" charset="-128"/>
              </a:rPr>
              <a:t>　　</a:t>
            </a:r>
            <a:r>
              <a:rPr kumimoji="1" lang="ja-JP" altLang="en-US" sz="2200" b="1" dirty="0">
                <a:latin typeface="UD デジタル 教科書体 N-R" panose="02020400000000000000" pitchFamily="17" charset="-128"/>
                <a:ea typeface="UD デジタル 教科書体 N-R" panose="02020400000000000000" pitchFamily="17" charset="-128"/>
              </a:rPr>
              <a:t>主な申立ての動機としては，預貯金等の管理・解約が最も多く，次</a:t>
            </a:r>
            <a:endParaRPr kumimoji="1" lang="en-US" altLang="ja-JP" sz="2200" b="1" dirty="0">
              <a:latin typeface="UD デジタル 教科書体 N-R" panose="02020400000000000000" pitchFamily="17" charset="-128"/>
              <a:ea typeface="UD デジタル 教科書体 N-R" panose="02020400000000000000" pitchFamily="17" charset="-128"/>
            </a:endParaRPr>
          </a:p>
          <a:p>
            <a:r>
              <a:rPr kumimoji="1" lang="ja-JP" altLang="en-US" sz="2200" b="1" dirty="0">
                <a:latin typeface="UD デジタル 教科書体 N-R" panose="02020400000000000000" pitchFamily="17" charset="-128"/>
                <a:ea typeface="UD デジタル 教科書体 N-R" panose="02020400000000000000" pitchFamily="17" charset="-128"/>
              </a:rPr>
              <a:t>　いで，身上監護となっている。</a:t>
            </a:r>
          </a:p>
        </p:txBody>
      </p:sp>
      <p:sp>
        <p:nvSpPr>
          <p:cNvPr id="7" name="正方形/長方形 6">
            <a:extLst>
              <a:ext uri="{FF2B5EF4-FFF2-40B4-BE49-F238E27FC236}">
                <a16:creationId xmlns:a16="http://schemas.microsoft.com/office/drawing/2014/main" id="{D244DD49-0B14-4B0F-A27B-BC6F5E12683B}"/>
              </a:ext>
            </a:extLst>
          </p:cNvPr>
          <p:cNvSpPr/>
          <p:nvPr/>
        </p:nvSpPr>
        <p:spPr>
          <a:xfrm>
            <a:off x="278977" y="6479957"/>
            <a:ext cx="9348045" cy="307777"/>
          </a:xfrm>
          <a:prstGeom prst="rect">
            <a:avLst/>
          </a:prstGeom>
          <a:noFill/>
        </p:spPr>
        <p:txBody>
          <a:bodyPr wrap="squar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　　相談は無料ですのでお気軽に：</a:t>
            </a:r>
            <a:r>
              <a:rPr lang="en-US" altLang="ja-JP"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0898-35-1022</a:t>
            </a: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　</a:t>
            </a:r>
            <a:r>
              <a:rPr lang="en-US" altLang="ja-JP"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Mail:</a:t>
            </a: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a:t>
            </a:r>
            <a:r>
              <a:rPr lang="en-US" altLang="ja-JP" sz="1400" b="1" dirty="0" err="1">
                <a:ln w="9525">
                  <a:solidFill>
                    <a:schemeClr val="bg1"/>
                  </a:solidFill>
                  <a:prstDash val="solid"/>
                </a:ln>
                <a:solidFill>
                  <a:srgbClr val="FFFF00"/>
                </a:solidFill>
                <a:effectLst>
                  <a:outerShdw blurRad="12700" dist="38100" dir="2700000" algn="tl" rotWithShape="0">
                    <a:schemeClr val="bg1">
                      <a:lumMod val="50000"/>
                    </a:schemeClr>
                  </a:outerShdw>
                </a:effectLst>
              </a:rPr>
              <a:t>m.tsugamura</a:t>
            </a: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a:t>
            </a:r>
            <a:r>
              <a:rPr lang="en-US" altLang="ja-JP"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tsugaoffice.jp</a:t>
            </a:r>
            <a:endPar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endParaRPr>
          </a:p>
        </p:txBody>
      </p:sp>
      <p:pic>
        <p:nvPicPr>
          <p:cNvPr id="6" name="録音したサウンド">
            <a:hlinkClick r:id="" action="ppaction://media"/>
            <a:extLst>
              <a:ext uri="{FF2B5EF4-FFF2-40B4-BE49-F238E27FC236}">
                <a16:creationId xmlns:a16="http://schemas.microsoft.com/office/drawing/2014/main" id="{8B3DF8D4-DA29-429A-A8B2-7F920884C40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445371" y="4747"/>
            <a:ext cx="487363" cy="487363"/>
          </a:xfrm>
          <a:prstGeom prst="rect">
            <a:avLst/>
          </a:prstGeom>
        </p:spPr>
      </p:pic>
    </p:spTree>
    <p:extLst>
      <p:ext uri="{BB962C8B-B14F-4D97-AF65-F5344CB8AC3E}">
        <p14:creationId xmlns:p14="http://schemas.microsoft.com/office/powerpoint/2010/main" val="348170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637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6F4B585-CCCE-433A-9C9A-B107832FB0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494" y="1953087"/>
            <a:ext cx="7724590" cy="4050404"/>
          </a:xfrm>
          <a:prstGeom prst="rect">
            <a:avLst/>
          </a:prstGeom>
        </p:spPr>
      </p:pic>
      <p:sp>
        <p:nvSpPr>
          <p:cNvPr id="3" name="テキスト ボックス 2">
            <a:extLst>
              <a:ext uri="{FF2B5EF4-FFF2-40B4-BE49-F238E27FC236}">
                <a16:creationId xmlns:a16="http://schemas.microsoft.com/office/drawing/2014/main" id="{2F0D0EDD-F379-40EF-B51A-205D7213FB4A}"/>
              </a:ext>
            </a:extLst>
          </p:cNvPr>
          <p:cNvSpPr txBox="1"/>
          <p:nvPr/>
        </p:nvSpPr>
        <p:spPr>
          <a:xfrm>
            <a:off x="1825592" y="6014472"/>
            <a:ext cx="7089808" cy="276999"/>
          </a:xfrm>
          <a:prstGeom prst="rect">
            <a:avLst/>
          </a:prstGeom>
          <a:noFill/>
        </p:spPr>
        <p:txBody>
          <a:bodyPr wrap="square" rtlCol="0">
            <a:spAutoFit/>
          </a:bodyPr>
          <a:lstStyle/>
          <a:p>
            <a:r>
              <a:rPr lang="ja-JP" altLang="en-US" sz="1200" dirty="0"/>
              <a:t>最高裁判所事務総局家庭局「成年後見関係事件の概況（平成</a:t>
            </a:r>
            <a:r>
              <a:rPr lang="en-US" altLang="ja-JP" sz="1200" dirty="0"/>
              <a:t>21</a:t>
            </a:r>
            <a:r>
              <a:rPr lang="ja-JP" altLang="en-US" sz="1200" dirty="0"/>
              <a:t>年</a:t>
            </a:r>
            <a:r>
              <a:rPr lang="en-US" altLang="ja-JP" sz="1200" dirty="0"/>
              <a:t>〜</a:t>
            </a:r>
            <a:r>
              <a:rPr lang="ja-JP" altLang="en-US" sz="1200" dirty="0"/>
              <a:t>平成</a:t>
            </a:r>
            <a:r>
              <a:rPr lang="en-US" altLang="ja-JP" sz="1200" dirty="0"/>
              <a:t>29</a:t>
            </a:r>
            <a:r>
              <a:rPr lang="ja-JP" altLang="en-US" sz="1200" dirty="0"/>
              <a:t>年）」のデータより</a:t>
            </a:r>
            <a:endParaRPr kumimoji="1" lang="ja-JP" altLang="en-US" sz="1200" dirty="0"/>
          </a:p>
        </p:txBody>
      </p:sp>
      <p:sp>
        <p:nvSpPr>
          <p:cNvPr id="4" name="テキスト ボックス 3">
            <a:extLst>
              <a:ext uri="{FF2B5EF4-FFF2-40B4-BE49-F238E27FC236}">
                <a16:creationId xmlns:a16="http://schemas.microsoft.com/office/drawing/2014/main" id="{F90A5E8D-F027-452F-88BA-E21A2F47FE49}"/>
              </a:ext>
            </a:extLst>
          </p:cNvPr>
          <p:cNvSpPr txBox="1"/>
          <p:nvPr/>
        </p:nvSpPr>
        <p:spPr>
          <a:xfrm>
            <a:off x="78420" y="36811"/>
            <a:ext cx="10005134" cy="461665"/>
          </a:xfrm>
          <a:prstGeom prst="rect">
            <a:avLst/>
          </a:prstGeom>
          <a:noFill/>
        </p:spPr>
        <p:txBody>
          <a:bodyPr wrap="square" rtlCol="0">
            <a:spAutoFit/>
          </a:bodyPr>
          <a:lstStyle/>
          <a:p>
            <a:r>
              <a:rPr kumimoji="1" lang="ja-JP" altLang="en-US" sz="2400" b="1" dirty="0">
                <a:latin typeface="UD デジタル 教科書体 N-R" panose="02020400000000000000" pitchFamily="17" charset="-128"/>
                <a:ea typeface="UD デジタル 教科書体 N-R" panose="02020400000000000000" pitchFamily="17" charset="-128"/>
              </a:rPr>
              <a:t>５．　本人と後見人の関係（親族と専門職）割合</a:t>
            </a:r>
          </a:p>
        </p:txBody>
      </p:sp>
      <p:sp>
        <p:nvSpPr>
          <p:cNvPr id="5" name="テキスト ボックス 4">
            <a:extLst>
              <a:ext uri="{FF2B5EF4-FFF2-40B4-BE49-F238E27FC236}">
                <a16:creationId xmlns:a16="http://schemas.microsoft.com/office/drawing/2014/main" id="{7FD8D51F-BBAD-4D7E-AD75-B85DCFC7D02A}"/>
              </a:ext>
            </a:extLst>
          </p:cNvPr>
          <p:cNvSpPr txBox="1"/>
          <p:nvPr/>
        </p:nvSpPr>
        <p:spPr>
          <a:xfrm>
            <a:off x="319596" y="470273"/>
            <a:ext cx="9445841" cy="1446550"/>
          </a:xfrm>
          <a:prstGeom prst="rect">
            <a:avLst/>
          </a:prstGeom>
          <a:noFill/>
        </p:spPr>
        <p:txBody>
          <a:bodyPr wrap="square" rtlCol="0">
            <a:spAutoFit/>
          </a:bodyPr>
          <a:lstStyle/>
          <a:p>
            <a:r>
              <a:rPr kumimoji="1" lang="ja-JP" altLang="en-US" sz="2200" b="1" dirty="0">
                <a:latin typeface="UD デジタル 教科書体 N-R" panose="02020400000000000000" pitchFamily="17" charset="-128"/>
                <a:ea typeface="UD デジタル 教科書体 N-R" panose="02020400000000000000" pitchFamily="17" charset="-128"/>
              </a:rPr>
              <a:t>　平成２１年では、親族が</a:t>
            </a:r>
            <a:r>
              <a:rPr kumimoji="1" lang="en-US" altLang="ja-JP" sz="2200" b="1" dirty="0">
                <a:latin typeface="UD デジタル 教科書体 N-R" panose="02020400000000000000" pitchFamily="17" charset="-128"/>
                <a:ea typeface="UD デジタル 教科書体 N-R" panose="02020400000000000000" pitchFamily="17" charset="-128"/>
              </a:rPr>
              <a:t>63.5</a:t>
            </a:r>
            <a:r>
              <a:rPr kumimoji="1" lang="ja-JP" altLang="en-US" sz="2200" b="1" dirty="0">
                <a:latin typeface="UD デジタル 教科書体 N-R" panose="02020400000000000000" pitchFamily="17" charset="-128"/>
                <a:ea typeface="UD デジタル 教科書体 N-R" panose="02020400000000000000" pitchFamily="17" charset="-128"/>
              </a:rPr>
              <a:t>％、専門職が</a:t>
            </a:r>
            <a:r>
              <a:rPr kumimoji="1" lang="en-US" altLang="ja-JP" sz="2200" b="1" dirty="0">
                <a:latin typeface="UD デジタル 教科書体 N-R" panose="02020400000000000000" pitchFamily="17" charset="-128"/>
                <a:ea typeface="UD デジタル 教科書体 N-R" panose="02020400000000000000" pitchFamily="17" charset="-128"/>
              </a:rPr>
              <a:t>30.8</a:t>
            </a:r>
            <a:r>
              <a:rPr kumimoji="1" lang="ja-JP" altLang="en-US" sz="2200" b="1" dirty="0">
                <a:latin typeface="UD デジタル 教科書体 N-R" panose="02020400000000000000" pitchFamily="17" charset="-128"/>
                <a:ea typeface="UD デジタル 教科書体 N-R" panose="02020400000000000000" pitchFamily="17" charset="-128"/>
              </a:rPr>
              <a:t>％であったが、平成３０年では親族が</a:t>
            </a:r>
            <a:r>
              <a:rPr kumimoji="1" lang="en-US" altLang="ja-JP" sz="2200" b="1" dirty="0">
                <a:latin typeface="UD デジタル 教科書体 N-R" panose="02020400000000000000" pitchFamily="17" charset="-128"/>
                <a:ea typeface="UD デジタル 教科書体 N-R" panose="02020400000000000000" pitchFamily="17" charset="-128"/>
              </a:rPr>
              <a:t>23.2</a:t>
            </a:r>
            <a:r>
              <a:rPr kumimoji="1" lang="ja-JP" altLang="en-US" sz="2200" b="1" dirty="0">
                <a:latin typeface="UD デジタル 教科書体 N-R" panose="02020400000000000000" pitchFamily="17" charset="-128"/>
                <a:ea typeface="UD デジタル 教科書体 N-R" panose="02020400000000000000" pitchFamily="17" charset="-128"/>
              </a:rPr>
              <a:t>％、専門職が</a:t>
            </a:r>
            <a:r>
              <a:rPr kumimoji="1" lang="en-US" altLang="ja-JP" sz="2200" b="1" dirty="0">
                <a:latin typeface="UD デジタル 教科書体 N-R" panose="02020400000000000000" pitchFamily="17" charset="-128"/>
                <a:ea typeface="UD デジタル 教科書体 N-R" panose="02020400000000000000" pitchFamily="17" charset="-128"/>
              </a:rPr>
              <a:t>67.6</a:t>
            </a:r>
            <a:r>
              <a:rPr kumimoji="1" lang="ja-JP" altLang="en-US" sz="2200" b="1" dirty="0">
                <a:latin typeface="UD デジタル 教科書体 N-R" panose="02020400000000000000" pitchFamily="17" charset="-128"/>
                <a:ea typeface="UD デジタル 教科書体 N-R" panose="02020400000000000000" pitchFamily="17" charset="-128"/>
              </a:rPr>
              <a:t>％と大きく逆転している。</a:t>
            </a:r>
            <a:endParaRPr kumimoji="1" lang="en-US" altLang="ja-JP" sz="2200" b="1" dirty="0">
              <a:latin typeface="UD デジタル 教科書体 N-R" panose="02020400000000000000" pitchFamily="17" charset="-128"/>
              <a:ea typeface="UD デジタル 教科書体 N-R" panose="02020400000000000000" pitchFamily="17" charset="-128"/>
            </a:endParaRPr>
          </a:p>
          <a:p>
            <a:r>
              <a:rPr kumimoji="1" lang="ja-JP" altLang="en-US" sz="2200" b="1" dirty="0">
                <a:latin typeface="UD デジタル 教科書体 N-R" panose="02020400000000000000" pitchFamily="17" charset="-128"/>
                <a:ea typeface="UD デジタル 教科書体 N-R" panose="02020400000000000000" pitchFamily="17" charset="-128"/>
              </a:rPr>
              <a:t>　これまで家庭裁判所では、親族らの不正を防ぐ観点から専門職の選任を増やしてきた結果である。</a:t>
            </a:r>
          </a:p>
        </p:txBody>
      </p:sp>
      <p:sp>
        <p:nvSpPr>
          <p:cNvPr id="6" name="正方形/長方形 5">
            <a:extLst>
              <a:ext uri="{FF2B5EF4-FFF2-40B4-BE49-F238E27FC236}">
                <a16:creationId xmlns:a16="http://schemas.microsoft.com/office/drawing/2014/main" id="{9865F11B-9861-4174-8D1F-5501E7D86905}"/>
              </a:ext>
            </a:extLst>
          </p:cNvPr>
          <p:cNvSpPr/>
          <p:nvPr/>
        </p:nvSpPr>
        <p:spPr>
          <a:xfrm>
            <a:off x="6908919" y="6471073"/>
            <a:ext cx="2908167" cy="307777"/>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a:t>
            </a:r>
          </a:p>
        </p:txBody>
      </p:sp>
      <p:pic>
        <p:nvPicPr>
          <p:cNvPr id="7" name="録音したサウンド">
            <a:hlinkClick r:id="" action="ppaction://media"/>
            <a:extLst>
              <a:ext uri="{FF2B5EF4-FFF2-40B4-BE49-F238E27FC236}">
                <a16:creationId xmlns:a16="http://schemas.microsoft.com/office/drawing/2014/main" id="{4CD34885-AB4C-4859-8BBC-F5976E13127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052230" y="100914"/>
            <a:ext cx="487363" cy="487363"/>
          </a:xfrm>
          <a:prstGeom prst="rect">
            <a:avLst/>
          </a:prstGeom>
        </p:spPr>
      </p:pic>
    </p:spTree>
    <p:extLst>
      <p:ext uri="{BB962C8B-B14F-4D97-AF65-F5344CB8AC3E}">
        <p14:creationId xmlns:p14="http://schemas.microsoft.com/office/powerpoint/2010/main" val="245597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75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588B49D-C5F3-4A7E-B832-8BDD4197F8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3155" y="2095130"/>
            <a:ext cx="7102135" cy="3949963"/>
          </a:xfrm>
          <a:prstGeom prst="rect">
            <a:avLst/>
          </a:prstGeom>
        </p:spPr>
      </p:pic>
      <p:sp>
        <p:nvSpPr>
          <p:cNvPr id="5" name="テキスト ボックス 4">
            <a:extLst>
              <a:ext uri="{FF2B5EF4-FFF2-40B4-BE49-F238E27FC236}">
                <a16:creationId xmlns:a16="http://schemas.microsoft.com/office/drawing/2014/main" id="{3439B510-38CE-41B9-BBB8-A65B2023DBB4}"/>
              </a:ext>
            </a:extLst>
          </p:cNvPr>
          <p:cNvSpPr txBox="1"/>
          <p:nvPr/>
        </p:nvSpPr>
        <p:spPr>
          <a:xfrm>
            <a:off x="2565647" y="1915662"/>
            <a:ext cx="4144761" cy="307777"/>
          </a:xfrm>
          <a:prstGeom prst="rect">
            <a:avLst/>
          </a:prstGeom>
          <a:noFill/>
        </p:spPr>
        <p:txBody>
          <a:bodyPr wrap="square" rtlCol="0">
            <a:spAutoFit/>
          </a:bodyPr>
          <a:lstStyle/>
          <a:p>
            <a:r>
              <a:rPr lang="ja-JP" altLang="en-US" sz="1400" b="1" dirty="0"/>
              <a:t>平成</a:t>
            </a:r>
            <a:r>
              <a:rPr lang="en-US" altLang="ja-JP" sz="1400" b="1" dirty="0"/>
              <a:t>24</a:t>
            </a:r>
            <a:r>
              <a:rPr lang="ja-JP" altLang="en-US" sz="1400" b="1" dirty="0"/>
              <a:t>年から</a:t>
            </a:r>
            <a:r>
              <a:rPr lang="en-US" altLang="ja-JP" sz="1400" b="1" dirty="0"/>
              <a:t>5</a:t>
            </a:r>
            <a:r>
              <a:rPr lang="ja-JP" altLang="en-US" sz="1400" b="1" dirty="0"/>
              <a:t>年間の後見人の不正事案の件数</a:t>
            </a:r>
            <a:endParaRPr kumimoji="1" lang="ja-JP" altLang="en-US" sz="1400" b="1" dirty="0"/>
          </a:p>
        </p:txBody>
      </p:sp>
      <p:sp>
        <p:nvSpPr>
          <p:cNvPr id="6" name="テキスト ボックス 5">
            <a:extLst>
              <a:ext uri="{FF2B5EF4-FFF2-40B4-BE49-F238E27FC236}">
                <a16:creationId xmlns:a16="http://schemas.microsoft.com/office/drawing/2014/main" id="{BDECD8CF-E715-4C63-8974-686A1B2590EC}"/>
              </a:ext>
            </a:extLst>
          </p:cNvPr>
          <p:cNvSpPr txBox="1"/>
          <p:nvPr/>
        </p:nvSpPr>
        <p:spPr>
          <a:xfrm>
            <a:off x="2131582" y="6045093"/>
            <a:ext cx="4572000" cy="276999"/>
          </a:xfrm>
          <a:prstGeom prst="rect">
            <a:avLst/>
          </a:prstGeom>
          <a:noFill/>
        </p:spPr>
        <p:txBody>
          <a:bodyPr wrap="square" rtlCol="0">
            <a:spAutoFit/>
          </a:bodyPr>
          <a:lstStyle/>
          <a:p>
            <a:r>
              <a:rPr lang="zh-TW" altLang="en-US" sz="1200" b="1" dirty="0"/>
              <a:t>第１回 成年後見制度利用促進専門家会議</a:t>
            </a:r>
            <a:r>
              <a:rPr lang="ja-JP" altLang="en-US" sz="1200" b="1" dirty="0"/>
              <a:t>参考資料</a:t>
            </a:r>
            <a:endParaRPr kumimoji="1" lang="ja-JP" altLang="en-US" sz="1200" dirty="0"/>
          </a:p>
        </p:txBody>
      </p:sp>
      <p:sp>
        <p:nvSpPr>
          <p:cNvPr id="7" name="テキスト ボックス 6">
            <a:extLst>
              <a:ext uri="{FF2B5EF4-FFF2-40B4-BE49-F238E27FC236}">
                <a16:creationId xmlns:a16="http://schemas.microsoft.com/office/drawing/2014/main" id="{0B45C4B5-7126-4ED1-836A-C350E72B0FB0}"/>
              </a:ext>
            </a:extLst>
          </p:cNvPr>
          <p:cNvSpPr txBox="1"/>
          <p:nvPr/>
        </p:nvSpPr>
        <p:spPr>
          <a:xfrm>
            <a:off x="186431" y="192673"/>
            <a:ext cx="9010835" cy="523220"/>
          </a:xfrm>
          <a:prstGeom prst="rect">
            <a:avLst/>
          </a:prstGeom>
          <a:noFill/>
        </p:spPr>
        <p:txBody>
          <a:bodyPr wrap="square" rtlCol="0">
            <a:spAutoFit/>
          </a:bodyPr>
          <a:lstStyle/>
          <a:p>
            <a:r>
              <a:rPr kumimoji="1" lang="ja-JP" altLang="en-US" sz="2800" dirty="0">
                <a:latin typeface="UD デジタル 教科書体 N-R" panose="02020400000000000000" pitchFamily="17" charset="-128"/>
                <a:ea typeface="UD デジタル 教科書体 N-R" panose="02020400000000000000" pitchFamily="17" charset="-128"/>
              </a:rPr>
              <a:t>６．　後見人の不正事案の件数</a:t>
            </a:r>
          </a:p>
        </p:txBody>
      </p:sp>
      <p:sp>
        <p:nvSpPr>
          <p:cNvPr id="8" name="テキスト ボックス 7">
            <a:extLst>
              <a:ext uri="{FF2B5EF4-FFF2-40B4-BE49-F238E27FC236}">
                <a16:creationId xmlns:a16="http://schemas.microsoft.com/office/drawing/2014/main" id="{B5B3DCA2-3470-48BE-82C7-4BB829060E77}"/>
              </a:ext>
            </a:extLst>
          </p:cNvPr>
          <p:cNvSpPr txBox="1"/>
          <p:nvPr/>
        </p:nvSpPr>
        <p:spPr>
          <a:xfrm>
            <a:off x="470517" y="701336"/>
            <a:ext cx="9312675" cy="1107996"/>
          </a:xfrm>
          <a:prstGeom prst="rect">
            <a:avLst/>
          </a:prstGeom>
          <a:noFill/>
        </p:spPr>
        <p:txBody>
          <a:bodyPr wrap="square" rtlCol="0">
            <a:spAutoFit/>
          </a:bodyPr>
          <a:lstStyle/>
          <a:p>
            <a:r>
              <a:rPr kumimoji="1" lang="ja-JP" altLang="en-US" sz="2200" dirty="0">
                <a:latin typeface="UD デジタル 教科書体 N-R" panose="02020400000000000000" pitchFamily="17" charset="-128"/>
                <a:ea typeface="UD デジタル 教科書体 N-R" panose="02020400000000000000" pitchFamily="17" charset="-128"/>
              </a:rPr>
              <a:t>平成２５年以降、後見人の選任は、専門職</a:t>
            </a:r>
            <a:r>
              <a:rPr kumimoji="1" lang="en-US" altLang="ja-JP" sz="2200" dirty="0">
                <a:latin typeface="UD デジタル 教科書体 N-R" panose="02020400000000000000" pitchFamily="17" charset="-128"/>
                <a:ea typeface="UD デジタル 教科書体 N-R" panose="02020400000000000000" pitchFamily="17" charset="-128"/>
              </a:rPr>
              <a:t>(</a:t>
            </a:r>
            <a:r>
              <a:rPr kumimoji="1" lang="ja-JP" altLang="en-US" sz="2200" dirty="0">
                <a:latin typeface="UD デジタル 教科書体 N-R" panose="02020400000000000000" pitchFamily="17" charset="-128"/>
                <a:ea typeface="UD デジタル 教科書体 N-R" panose="02020400000000000000" pitchFamily="17" charset="-128"/>
              </a:rPr>
              <a:t>弁護士・司法書士・行政書士等）が専門職以外（親族等）より上回り、その後不正事案の件数が減少しているが、依然として親族等の不正事案が多い。</a:t>
            </a:r>
          </a:p>
        </p:txBody>
      </p:sp>
      <p:sp>
        <p:nvSpPr>
          <p:cNvPr id="2" name="正方形/長方形 1">
            <a:extLst>
              <a:ext uri="{FF2B5EF4-FFF2-40B4-BE49-F238E27FC236}">
                <a16:creationId xmlns:a16="http://schemas.microsoft.com/office/drawing/2014/main" id="{68E9DD75-CE61-4389-9E9F-BD6D673B4008}"/>
              </a:ext>
            </a:extLst>
          </p:cNvPr>
          <p:cNvSpPr/>
          <p:nvPr/>
        </p:nvSpPr>
        <p:spPr>
          <a:xfrm>
            <a:off x="278977" y="6479957"/>
            <a:ext cx="9348045" cy="307777"/>
          </a:xfrm>
          <a:prstGeom prst="rect">
            <a:avLst/>
          </a:prstGeom>
          <a:noFill/>
        </p:spPr>
        <p:txBody>
          <a:bodyPr wrap="squar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　　相談は無料ですのでお気軽に：</a:t>
            </a:r>
            <a:r>
              <a:rPr lang="en-US" altLang="ja-JP"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0898-35-1022</a:t>
            </a: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　</a:t>
            </a:r>
            <a:r>
              <a:rPr lang="en-US" altLang="ja-JP"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Mail:</a:t>
            </a: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a:t>
            </a:r>
            <a:r>
              <a:rPr lang="en-US" altLang="ja-JP" sz="1400" b="1" dirty="0" err="1">
                <a:ln w="9525">
                  <a:solidFill>
                    <a:schemeClr val="bg1"/>
                  </a:solidFill>
                  <a:prstDash val="solid"/>
                </a:ln>
                <a:solidFill>
                  <a:srgbClr val="FFFF00"/>
                </a:solidFill>
                <a:effectLst>
                  <a:outerShdw blurRad="12700" dist="38100" dir="2700000" algn="tl" rotWithShape="0">
                    <a:schemeClr val="bg1">
                      <a:lumMod val="50000"/>
                    </a:schemeClr>
                  </a:outerShdw>
                </a:effectLst>
              </a:rPr>
              <a:t>m.tsugamura</a:t>
            </a: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a:t>
            </a:r>
            <a:r>
              <a:rPr lang="en-US" altLang="ja-JP"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tsugaoffice.jp</a:t>
            </a:r>
            <a:endPar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endParaRPr>
          </a:p>
        </p:txBody>
      </p:sp>
      <p:pic>
        <p:nvPicPr>
          <p:cNvPr id="3" name="録音したサウンド">
            <a:hlinkClick r:id="" action="ppaction://media"/>
            <a:extLst>
              <a:ext uri="{FF2B5EF4-FFF2-40B4-BE49-F238E27FC236}">
                <a16:creationId xmlns:a16="http://schemas.microsoft.com/office/drawing/2014/main" id="{81099A76-C206-4646-8D83-7F7E163262D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454250" y="161078"/>
            <a:ext cx="487363" cy="487363"/>
          </a:xfrm>
          <a:prstGeom prst="rect">
            <a:avLst/>
          </a:prstGeom>
        </p:spPr>
      </p:pic>
    </p:spTree>
    <p:extLst>
      <p:ext uri="{BB962C8B-B14F-4D97-AF65-F5344CB8AC3E}">
        <p14:creationId xmlns:p14="http://schemas.microsoft.com/office/powerpoint/2010/main" val="311923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47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a:extLst>
              <a:ext uri="{FF2B5EF4-FFF2-40B4-BE49-F238E27FC236}">
                <a16:creationId xmlns:a16="http://schemas.microsoft.com/office/drawing/2014/main" id="{E3943F83-6576-4980-A214-2E354080C715}"/>
              </a:ext>
            </a:extLst>
          </p:cNvPr>
          <p:cNvGraphicFramePr>
            <a:graphicFrameLocks/>
          </p:cNvGraphicFramePr>
          <p:nvPr>
            <p:extLst>
              <p:ext uri="{D42A27DB-BD31-4B8C-83A1-F6EECF244321}">
                <p14:modId xmlns:p14="http://schemas.microsoft.com/office/powerpoint/2010/main" val="593434760"/>
              </p:ext>
            </p:extLst>
          </p:nvPr>
        </p:nvGraphicFramePr>
        <p:xfrm>
          <a:off x="905522" y="1775533"/>
          <a:ext cx="8765960" cy="4536489"/>
        </p:xfrm>
        <a:graphic>
          <a:graphicData uri="http://schemas.openxmlformats.org/drawingml/2006/chart">
            <c:chart xmlns:c="http://schemas.openxmlformats.org/drawingml/2006/chart" xmlns:r="http://schemas.openxmlformats.org/officeDocument/2006/relationships" r:id="rId4"/>
          </a:graphicData>
        </a:graphic>
      </p:graphicFrame>
      <p:sp>
        <p:nvSpPr>
          <p:cNvPr id="3" name="テキスト ボックス 2">
            <a:extLst>
              <a:ext uri="{FF2B5EF4-FFF2-40B4-BE49-F238E27FC236}">
                <a16:creationId xmlns:a16="http://schemas.microsoft.com/office/drawing/2014/main" id="{FF413234-B512-4E9D-B196-DF151C1AA29F}"/>
              </a:ext>
            </a:extLst>
          </p:cNvPr>
          <p:cNvSpPr txBox="1"/>
          <p:nvPr/>
        </p:nvSpPr>
        <p:spPr>
          <a:xfrm>
            <a:off x="0" y="124287"/>
            <a:ext cx="9330431" cy="2062103"/>
          </a:xfrm>
          <a:prstGeom prst="rect">
            <a:avLst/>
          </a:prstGeom>
          <a:noFill/>
        </p:spPr>
        <p:txBody>
          <a:bodyPr wrap="square" rtlCol="0">
            <a:spAutoFit/>
          </a:bodyPr>
          <a:lstStyle/>
          <a:p>
            <a:r>
              <a:rPr kumimoji="1" lang="ja-JP" altLang="en-US" sz="2000" b="1" dirty="0">
                <a:latin typeface="UD デジタル 教科書体 N-R" panose="02020400000000000000" pitchFamily="17" charset="-128"/>
                <a:ea typeface="UD デジタル 教科書体 N-R" panose="02020400000000000000" pitchFamily="17" charset="-128"/>
              </a:rPr>
              <a:t>７．　家庭裁判所の鑑定割合の推移</a:t>
            </a:r>
            <a:endParaRPr kumimoji="1" lang="en-US" altLang="ja-JP" sz="2000" b="1" dirty="0">
              <a:latin typeface="UD デジタル 教科書体 N-R" panose="02020400000000000000" pitchFamily="17" charset="-128"/>
              <a:ea typeface="UD デジタル 教科書体 N-R" panose="02020400000000000000" pitchFamily="17" charset="-128"/>
            </a:endParaRPr>
          </a:p>
          <a:p>
            <a:r>
              <a:rPr kumimoji="1" lang="ja-JP" altLang="en-US" b="1" dirty="0">
                <a:latin typeface="UD デジタル 教科書体 N-R" panose="02020400000000000000" pitchFamily="17" charset="-128"/>
                <a:ea typeface="UD デジタル 教科書体 N-R" panose="02020400000000000000" pitchFamily="17" charset="-128"/>
              </a:rPr>
              <a:t>　　</a:t>
            </a:r>
            <a:r>
              <a:rPr lang="ja-JP" altLang="en-US" b="1" dirty="0">
                <a:latin typeface="UD デジタル 教科書体 N-R" panose="02020400000000000000" pitchFamily="17" charset="-128"/>
                <a:ea typeface="UD デジタル 教科書体 N-R" panose="02020400000000000000" pitchFamily="17" charset="-128"/>
              </a:rPr>
              <a:t>鑑定は、申立時に提出した</a:t>
            </a:r>
            <a:r>
              <a:rPr lang="en-US" altLang="ja-JP" b="1" dirty="0">
                <a:latin typeface="UD デジタル 教科書体 N-R" panose="02020400000000000000" pitchFamily="17" charset="-128"/>
                <a:ea typeface="UD デジタル 教科書体 N-R" panose="02020400000000000000" pitchFamily="17" charset="-128"/>
              </a:rPr>
              <a:t>『</a:t>
            </a:r>
            <a:r>
              <a:rPr lang="ja-JP" altLang="en-US" b="1" dirty="0">
                <a:latin typeface="UD デジタル 教科書体 N-R" panose="02020400000000000000" pitchFamily="17" charset="-128"/>
                <a:ea typeface="UD デジタル 教科書体 N-R" panose="02020400000000000000" pitchFamily="17" charset="-128"/>
              </a:rPr>
              <a:t>診断書</a:t>
            </a:r>
            <a:r>
              <a:rPr lang="en-US" altLang="ja-JP" b="1" dirty="0">
                <a:latin typeface="UD デジタル 教科書体 N-R" panose="02020400000000000000" pitchFamily="17" charset="-128"/>
                <a:ea typeface="UD デジタル 教科書体 N-R" panose="02020400000000000000" pitchFamily="17" charset="-128"/>
              </a:rPr>
              <a:t>』</a:t>
            </a:r>
            <a:r>
              <a:rPr lang="ja-JP" altLang="en-US" b="1" dirty="0">
                <a:latin typeface="UD デジタル 教科書体 N-R" panose="02020400000000000000" pitchFamily="17" charset="-128"/>
                <a:ea typeface="UD デジタル 教科書体 N-R" panose="02020400000000000000" pitchFamily="17" charset="-128"/>
              </a:rPr>
              <a:t>だけでは申立てられた類型（後見、保佐、補</a:t>
            </a:r>
            <a:endParaRPr lang="en-US" altLang="ja-JP" b="1" dirty="0">
              <a:latin typeface="UD デジタル 教科書体 N-R" panose="02020400000000000000" pitchFamily="17" charset="-128"/>
              <a:ea typeface="UD デジタル 教科書体 N-R" panose="02020400000000000000" pitchFamily="17" charset="-128"/>
            </a:endParaRPr>
          </a:p>
          <a:p>
            <a:r>
              <a:rPr lang="ja-JP" altLang="en-US" b="1" dirty="0">
                <a:latin typeface="UD デジタル 教科書体 N-R" panose="02020400000000000000" pitchFamily="17" charset="-128"/>
                <a:ea typeface="UD デジタル 教科書体 N-R" panose="02020400000000000000" pitchFamily="17" charset="-128"/>
              </a:rPr>
              <a:t>　助）の妥当性が判断できなかった場合に、裁判所からの指示をもとに実施されるもので</a:t>
            </a:r>
            <a:endParaRPr lang="en-US" altLang="ja-JP" b="1" dirty="0">
              <a:latin typeface="UD デジタル 教科書体 N-R" panose="02020400000000000000" pitchFamily="17" charset="-128"/>
              <a:ea typeface="UD デジタル 教科書体 N-R" panose="02020400000000000000" pitchFamily="17" charset="-128"/>
            </a:endParaRPr>
          </a:p>
          <a:p>
            <a:r>
              <a:rPr lang="ja-JP" altLang="en-US" b="1" dirty="0">
                <a:latin typeface="UD デジタル 教科書体 N-R" panose="02020400000000000000" pitchFamily="17" charset="-128"/>
                <a:ea typeface="UD デジタル 教科書体 N-R" panose="02020400000000000000" pitchFamily="17" charset="-128"/>
              </a:rPr>
              <a:t>　す。鑑定の結果、申立ての類型と異なる結果が出た場合には，類型を変更する必要があ</a:t>
            </a:r>
            <a:endParaRPr lang="en-US" altLang="ja-JP" b="1" dirty="0">
              <a:latin typeface="UD デジタル 教科書体 N-R" panose="02020400000000000000" pitchFamily="17" charset="-128"/>
              <a:ea typeface="UD デジタル 教科書体 N-R" panose="02020400000000000000" pitchFamily="17" charset="-128"/>
            </a:endParaRPr>
          </a:p>
          <a:p>
            <a:r>
              <a:rPr lang="ja-JP" altLang="en-US" b="1" dirty="0">
                <a:latin typeface="UD デジタル 教科書体 N-R" panose="02020400000000000000" pitchFamily="17" charset="-128"/>
                <a:ea typeface="UD デジタル 教科書体 N-R" panose="02020400000000000000" pitchFamily="17" charset="-128"/>
              </a:rPr>
              <a:t>　ります。鑑定を行い本人の精神状況を正確に評価することで、後見人の業務範囲を適切</a:t>
            </a:r>
            <a:endParaRPr lang="en-US" altLang="ja-JP" b="1" dirty="0">
              <a:latin typeface="UD デジタル 教科書体 N-R" panose="02020400000000000000" pitchFamily="17" charset="-128"/>
              <a:ea typeface="UD デジタル 教科書体 N-R" panose="02020400000000000000" pitchFamily="17" charset="-128"/>
            </a:endParaRPr>
          </a:p>
          <a:p>
            <a:r>
              <a:rPr lang="ja-JP" altLang="en-US" b="1" dirty="0">
                <a:latin typeface="UD デジタル 教科書体 N-R" panose="02020400000000000000" pitchFamily="17" charset="-128"/>
                <a:ea typeface="UD デジタル 教科書体 N-R" panose="02020400000000000000" pitchFamily="17" charset="-128"/>
              </a:rPr>
              <a:t>　に設定し、本人の意志をより優先することができるということです。</a:t>
            </a:r>
          </a:p>
          <a:p>
            <a:endParaRPr kumimoji="1" lang="ja-JP" altLang="en-US" b="1" dirty="0">
              <a:latin typeface="UD デジタル 教科書体 N-R" panose="02020400000000000000" pitchFamily="17" charset="-128"/>
              <a:ea typeface="UD デジタル 教科書体 N-R" panose="02020400000000000000" pitchFamily="17" charset="-128"/>
            </a:endParaRPr>
          </a:p>
        </p:txBody>
      </p:sp>
      <p:sp>
        <p:nvSpPr>
          <p:cNvPr id="4" name="テキスト ボックス 3">
            <a:extLst>
              <a:ext uri="{FF2B5EF4-FFF2-40B4-BE49-F238E27FC236}">
                <a16:creationId xmlns:a16="http://schemas.microsoft.com/office/drawing/2014/main" id="{73826A87-07F9-43F4-B276-509DBF839A89}"/>
              </a:ext>
            </a:extLst>
          </p:cNvPr>
          <p:cNvSpPr txBox="1"/>
          <p:nvPr/>
        </p:nvSpPr>
        <p:spPr>
          <a:xfrm>
            <a:off x="372862" y="5894773"/>
            <a:ext cx="1828800" cy="276999"/>
          </a:xfrm>
          <a:prstGeom prst="rect">
            <a:avLst/>
          </a:prstGeom>
          <a:noFill/>
        </p:spPr>
        <p:txBody>
          <a:bodyPr wrap="square" rtlCol="0">
            <a:spAutoFit/>
          </a:bodyPr>
          <a:lstStyle/>
          <a:p>
            <a:r>
              <a:rPr kumimoji="1" lang="ja-JP" altLang="en-US" sz="1200" b="1" dirty="0"/>
              <a:t>裁判所統計データ</a:t>
            </a:r>
          </a:p>
        </p:txBody>
      </p:sp>
      <p:sp>
        <p:nvSpPr>
          <p:cNvPr id="7" name="正方形/長方形 6">
            <a:extLst>
              <a:ext uri="{FF2B5EF4-FFF2-40B4-BE49-F238E27FC236}">
                <a16:creationId xmlns:a16="http://schemas.microsoft.com/office/drawing/2014/main" id="{51C3A83E-A721-4838-AEB4-F08D8979971F}"/>
              </a:ext>
            </a:extLst>
          </p:cNvPr>
          <p:cNvSpPr/>
          <p:nvPr/>
        </p:nvSpPr>
        <p:spPr>
          <a:xfrm>
            <a:off x="278977" y="6479957"/>
            <a:ext cx="9348045" cy="307777"/>
          </a:xfrm>
          <a:prstGeom prst="rect">
            <a:avLst/>
          </a:prstGeom>
          <a:noFill/>
        </p:spPr>
        <p:txBody>
          <a:bodyPr wrap="squar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　　相談は無料ですのでお気軽に：</a:t>
            </a:r>
            <a:r>
              <a:rPr lang="en-US" altLang="ja-JP"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0898-35-1022</a:t>
            </a: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　</a:t>
            </a:r>
            <a:r>
              <a:rPr lang="en-US" altLang="ja-JP"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Mail:</a:t>
            </a: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a:t>
            </a:r>
            <a:r>
              <a:rPr lang="en-US" altLang="ja-JP" sz="1400" b="1" dirty="0" err="1">
                <a:ln w="9525">
                  <a:solidFill>
                    <a:schemeClr val="bg1"/>
                  </a:solidFill>
                  <a:prstDash val="solid"/>
                </a:ln>
                <a:solidFill>
                  <a:srgbClr val="FFFF00"/>
                </a:solidFill>
                <a:effectLst>
                  <a:outerShdw blurRad="12700" dist="38100" dir="2700000" algn="tl" rotWithShape="0">
                    <a:schemeClr val="bg1">
                      <a:lumMod val="50000"/>
                    </a:schemeClr>
                  </a:outerShdw>
                </a:effectLst>
              </a:rPr>
              <a:t>m.tsugamura</a:t>
            </a: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a:t>
            </a:r>
            <a:r>
              <a:rPr lang="en-US" altLang="ja-JP"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tsugaoffice.jp</a:t>
            </a:r>
            <a:endPar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endParaRPr>
          </a:p>
        </p:txBody>
      </p:sp>
      <p:pic>
        <p:nvPicPr>
          <p:cNvPr id="5" name="録音したサウンド">
            <a:hlinkClick r:id="" action="ppaction://media"/>
            <a:extLst>
              <a:ext uri="{FF2B5EF4-FFF2-40B4-BE49-F238E27FC236}">
                <a16:creationId xmlns:a16="http://schemas.microsoft.com/office/drawing/2014/main" id="{95D442A5-A503-4F35-A306-6A25CBE6C6B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82397" y="0"/>
            <a:ext cx="487363" cy="487363"/>
          </a:xfrm>
          <a:prstGeom prst="rect">
            <a:avLst/>
          </a:prstGeom>
        </p:spPr>
      </p:pic>
    </p:spTree>
    <p:extLst>
      <p:ext uri="{BB962C8B-B14F-4D97-AF65-F5344CB8AC3E}">
        <p14:creationId xmlns:p14="http://schemas.microsoft.com/office/powerpoint/2010/main" val="279451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40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a:extLst>
              <a:ext uri="{FF2B5EF4-FFF2-40B4-BE49-F238E27FC236}">
                <a16:creationId xmlns:a16="http://schemas.microsoft.com/office/drawing/2014/main" id="{EA7D5C36-804C-4326-B784-F6BDA7FD35C8}"/>
              </a:ext>
            </a:extLst>
          </p:cNvPr>
          <p:cNvGraphicFramePr>
            <a:graphicFrameLocks/>
          </p:cNvGraphicFramePr>
          <p:nvPr>
            <p:extLst>
              <p:ext uri="{D42A27DB-BD31-4B8C-83A1-F6EECF244321}">
                <p14:modId xmlns:p14="http://schemas.microsoft.com/office/powerpoint/2010/main" val="4144533034"/>
              </p:ext>
            </p:extLst>
          </p:nvPr>
        </p:nvGraphicFramePr>
        <p:xfrm>
          <a:off x="981908" y="1696161"/>
          <a:ext cx="7658100" cy="4655814"/>
        </p:xfrm>
        <a:graphic>
          <a:graphicData uri="http://schemas.openxmlformats.org/drawingml/2006/chart">
            <c:chart xmlns:c="http://schemas.openxmlformats.org/drawingml/2006/chart" xmlns:r="http://schemas.openxmlformats.org/officeDocument/2006/relationships" r:id="rId4"/>
          </a:graphicData>
        </a:graphic>
      </p:graphicFrame>
      <p:sp>
        <p:nvSpPr>
          <p:cNvPr id="3" name="テキスト ボックス 2">
            <a:extLst>
              <a:ext uri="{FF2B5EF4-FFF2-40B4-BE49-F238E27FC236}">
                <a16:creationId xmlns:a16="http://schemas.microsoft.com/office/drawing/2014/main" id="{181E3C22-ECF6-42E3-90A8-FB1E96EA9D03}"/>
              </a:ext>
            </a:extLst>
          </p:cNvPr>
          <p:cNvSpPr txBox="1"/>
          <p:nvPr/>
        </p:nvSpPr>
        <p:spPr>
          <a:xfrm>
            <a:off x="461639" y="523220"/>
            <a:ext cx="9312675" cy="1446550"/>
          </a:xfrm>
          <a:prstGeom prst="rect">
            <a:avLst/>
          </a:prstGeom>
          <a:noFill/>
        </p:spPr>
        <p:txBody>
          <a:bodyPr wrap="square" rtlCol="0">
            <a:spAutoFit/>
          </a:bodyPr>
          <a:lstStyle/>
          <a:p>
            <a:r>
              <a:rPr kumimoji="1" lang="ja-JP" altLang="en-US" sz="2200" b="1" dirty="0">
                <a:latin typeface="UD デジタル 教科書体 N-R" panose="02020400000000000000" pitchFamily="17" charset="-128"/>
                <a:ea typeface="UD デジタル 教科書体 N-R" panose="02020400000000000000" pitchFamily="17" charset="-128"/>
              </a:rPr>
              <a:t>　鑑定の費用については，５万円以下のものが全体の約５</a:t>
            </a:r>
            <a:r>
              <a:rPr kumimoji="1" lang="en-US" altLang="ja-JP" sz="2200" b="1" dirty="0">
                <a:latin typeface="UD デジタル 教科書体 N-R" panose="02020400000000000000" pitchFamily="17" charset="-128"/>
                <a:ea typeface="UD デジタル 教科書体 N-R" panose="02020400000000000000" pitchFamily="17" charset="-128"/>
              </a:rPr>
              <a:t>5</a:t>
            </a:r>
            <a:r>
              <a:rPr kumimoji="1" lang="ja-JP" altLang="en-US" sz="2200" b="1" dirty="0">
                <a:latin typeface="UD デジタル 教科書体 N-R" panose="02020400000000000000" pitchFamily="17" charset="-128"/>
                <a:ea typeface="UD デジタル 教科書体 N-R" panose="02020400000000000000" pitchFamily="17" charset="-128"/>
              </a:rPr>
              <a:t>．</a:t>
            </a:r>
            <a:r>
              <a:rPr kumimoji="1" lang="en-US" altLang="ja-JP" sz="2200" b="1" dirty="0">
                <a:latin typeface="UD デジタル 教科書体 N-R" panose="02020400000000000000" pitchFamily="17" charset="-128"/>
                <a:ea typeface="UD デジタル 教科書体 N-R" panose="02020400000000000000" pitchFamily="17" charset="-128"/>
              </a:rPr>
              <a:t>1</a:t>
            </a:r>
            <a:r>
              <a:rPr kumimoji="1" lang="ja-JP" altLang="en-US" sz="2200" b="1" dirty="0">
                <a:latin typeface="UD デジタル 教科書体 N-R" panose="02020400000000000000" pitchFamily="17" charset="-128"/>
                <a:ea typeface="UD デジタル 教科書体 N-R" panose="02020400000000000000" pitchFamily="17" charset="-128"/>
              </a:rPr>
              <a:t>％（前年は約５７．８％）を占めており，全体の約９</a:t>
            </a:r>
            <a:r>
              <a:rPr kumimoji="1" lang="en-US" altLang="ja-JP" sz="2200" b="1" dirty="0">
                <a:latin typeface="UD デジタル 教科書体 N-R" panose="02020400000000000000" pitchFamily="17" charset="-128"/>
                <a:ea typeface="UD デジタル 教科書体 N-R" panose="02020400000000000000" pitchFamily="17" charset="-128"/>
              </a:rPr>
              <a:t>6</a:t>
            </a:r>
            <a:r>
              <a:rPr kumimoji="1" lang="ja-JP" altLang="en-US" sz="2200" b="1" dirty="0">
                <a:latin typeface="UD デジタル 教科書体 N-R" panose="02020400000000000000" pitchFamily="17" charset="-128"/>
                <a:ea typeface="UD デジタル 教科書体 N-R" panose="02020400000000000000" pitchFamily="17" charset="-128"/>
              </a:rPr>
              <a:t>．</a:t>
            </a:r>
            <a:r>
              <a:rPr kumimoji="1" lang="en-US" altLang="ja-JP" sz="2200" b="1" dirty="0">
                <a:latin typeface="UD デジタル 教科書体 N-R" panose="02020400000000000000" pitchFamily="17" charset="-128"/>
                <a:ea typeface="UD デジタル 教科書体 N-R" panose="02020400000000000000" pitchFamily="17" charset="-128"/>
              </a:rPr>
              <a:t>0</a:t>
            </a:r>
            <a:r>
              <a:rPr kumimoji="1" lang="ja-JP" altLang="en-US" sz="2200" b="1" dirty="0">
                <a:latin typeface="UD デジタル 教科書体 N-R" panose="02020400000000000000" pitchFamily="17" charset="-128"/>
                <a:ea typeface="UD デジタル 教科書体 N-R" panose="02020400000000000000" pitchFamily="17" charset="-128"/>
              </a:rPr>
              <a:t>％の事件において鑑定費用が１０万円以下であった（前年は約９７．</a:t>
            </a:r>
            <a:r>
              <a:rPr kumimoji="1" lang="en-US" altLang="ja-JP" sz="2200" b="1" dirty="0">
                <a:latin typeface="UD デジタル 教科書体 N-R" panose="02020400000000000000" pitchFamily="17" charset="-128"/>
                <a:ea typeface="UD デジタル 教科書体 N-R" panose="02020400000000000000" pitchFamily="17" charset="-128"/>
              </a:rPr>
              <a:t>5</a:t>
            </a:r>
            <a:r>
              <a:rPr kumimoji="1" lang="ja-JP" altLang="en-US" sz="2200" b="1" dirty="0">
                <a:latin typeface="UD デジタル 教科書体 N-R" panose="02020400000000000000" pitchFamily="17" charset="-128"/>
                <a:ea typeface="UD デジタル 教科書体 N-R" panose="02020400000000000000" pitchFamily="17" charset="-128"/>
              </a:rPr>
              <a:t>％であった。）。</a:t>
            </a:r>
          </a:p>
          <a:p>
            <a:endParaRPr kumimoji="1" lang="ja-JP" altLang="en-US" sz="2200" b="1" dirty="0">
              <a:latin typeface="UD デジタル 教科書体 N-R" panose="02020400000000000000" pitchFamily="17" charset="-128"/>
              <a:ea typeface="UD デジタル 教科書体 N-R" panose="02020400000000000000" pitchFamily="17" charset="-128"/>
            </a:endParaRPr>
          </a:p>
        </p:txBody>
      </p:sp>
      <p:sp>
        <p:nvSpPr>
          <p:cNvPr id="4" name="テキスト ボックス 3">
            <a:extLst>
              <a:ext uri="{FF2B5EF4-FFF2-40B4-BE49-F238E27FC236}">
                <a16:creationId xmlns:a16="http://schemas.microsoft.com/office/drawing/2014/main" id="{187B8150-D4FD-4834-BEF1-B551B74BC84F}"/>
              </a:ext>
            </a:extLst>
          </p:cNvPr>
          <p:cNvSpPr txBox="1"/>
          <p:nvPr/>
        </p:nvSpPr>
        <p:spPr>
          <a:xfrm>
            <a:off x="461639" y="0"/>
            <a:ext cx="4882718" cy="523220"/>
          </a:xfrm>
          <a:prstGeom prst="rect">
            <a:avLst/>
          </a:prstGeom>
          <a:noFill/>
        </p:spPr>
        <p:txBody>
          <a:bodyPr wrap="square" rtlCol="0">
            <a:spAutoFit/>
          </a:bodyPr>
          <a:lstStyle/>
          <a:p>
            <a:r>
              <a:rPr kumimoji="1" lang="ja-JP" altLang="en-US" sz="2800" b="1" dirty="0">
                <a:latin typeface="UD デジタル 教科書体 N-R" panose="02020400000000000000" pitchFamily="17" charset="-128"/>
                <a:ea typeface="UD デジタル 教科書体 N-R" panose="02020400000000000000" pitchFamily="17" charset="-128"/>
              </a:rPr>
              <a:t>８．　鑑定費用（Ｈ３０）</a:t>
            </a:r>
          </a:p>
        </p:txBody>
      </p:sp>
      <p:sp>
        <p:nvSpPr>
          <p:cNvPr id="7" name="正方形/長方形 6">
            <a:extLst>
              <a:ext uri="{FF2B5EF4-FFF2-40B4-BE49-F238E27FC236}">
                <a16:creationId xmlns:a16="http://schemas.microsoft.com/office/drawing/2014/main" id="{44675874-B376-476F-8D60-5B9A875DA3C4}"/>
              </a:ext>
            </a:extLst>
          </p:cNvPr>
          <p:cNvSpPr/>
          <p:nvPr/>
        </p:nvSpPr>
        <p:spPr>
          <a:xfrm>
            <a:off x="278977" y="6479957"/>
            <a:ext cx="9348045" cy="307777"/>
          </a:xfrm>
          <a:prstGeom prst="rect">
            <a:avLst/>
          </a:prstGeom>
          <a:noFill/>
        </p:spPr>
        <p:txBody>
          <a:bodyPr wrap="squar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　　相談は無料ですのでお気軽に：</a:t>
            </a:r>
            <a:r>
              <a:rPr lang="en-US" altLang="ja-JP"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0898-35-1022</a:t>
            </a: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　</a:t>
            </a:r>
            <a:r>
              <a:rPr lang="en-US" altLang="ja-JP"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Mail:</a:t>
            </a: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a:t>
            </a:r>
            <a:r>
              <a:rPr lang="en-US" altLang="ja-JP" sz="1400" b="1" dirty="0" err="1">
                <a:ln w="9525">
                  <a:solidFill>
                    <a:schemeClr val="bg1"/>
                  </a:solidFill>
                  <a:prstDash val="solid"/>
                </a:ln>
                <a:solidFill>
                  <a:srgbClr val="FFFF00"/>
                </a:solidFill>
                <a:effectLst>
                  <a:outerShdw blurRad="12700" dist="38100" dir="2700000" algn="tl" rotWithShape="0">
                    <a:schemeClr val="bg1">
                      <a:lumMod val="50000"/>
                    </a:schemeClr>
                  </a:outerShdw>
                </a:effectLst>
              </a:rPr>
              <a:t>m.tsugamura</a:t>
            </a: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a:t>
            </a:r>
            <a:r>
              <a:rPr lang="en-US" altLang="ja-JP"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tsugaoffice.jp</a:t>
            </a:r>
            <a:endPar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endParaRPr>
          </a:p>
        </p:txBody>
      </p:sp>
      <p:pic>
        <p:nvPicPr>
          <p:cNvPr id="5" name="録音したサウンド">
            <a:hlinkClick r:id="" action="ppaction://media"/>
            <a:extLst>
              <a:ext uri="{FF2B5EF4-FFF2-40B4-BE49-F238E27FC236}">
                <a16:creationId xmlns:a16="http://schemas.microsoft.com/office/drawing/2014/main" id="{F072EE8C-68BE-4C06-8F7D-025D3C75DA1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874294" y="99848"/>
            <a:ext cx="487363" cy="487363"/>
          </a:xfrm>
          <a:prstGeom prst="rect">
            <a:avLst/>
          </a:prstGeom>
        </p:spPr>
      </p:pic>
    </p:spTree>
    <p:extLst>
      <p:ext uri="{BB962C8B-B14F-4D97-AF65-F5344CB8AC3E}">
        <p14:creationId xmlns:p14="http://schemas.microsoft.com/office/powerpoint/2010/main" val="103734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40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レトロスペクト</Template>
  <TotalTime>2002</TotalTime>
  <Words>1136</Words>
  <Application>Microsoft Office PowerPoint</Application>
  <PresentationFormat>A4 210 x 297 mm</PresentationFormat>
  <Paragraphs>80</Paragraphs>
  <Slides>9</Slides>
  <Notes>0</Notes>
  <HiddenSlides>0</HiddenSlides>
  <MMClips>9</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9</vt:i4>
      </vt:variant>
    </vt:vector>
  </HeadingPairs>
  <TitlesOfParts>
    <vt:vector size="13" baseType="lpstr">
      <vt:lpstr>UD デジタル 教科書体 N-R</vt:lpstr>
      <vt:lpstr>Calibri</vt:lpstr>
      <vt:lpstr>Calibri Light</vt:lpstr>
      <vt:lpstr>レトロスペクト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tsugamura-m@outlook.jp</dc:creator>
  <cp:lastModifiedBy>tsugamura-m@outlook.jp</cp:lastModifiedBy>
  <cp:revision>131</cp:revision>
  <dcterms:created xsi:type="dcterms:W3CDTF">2020-02-14T05:04:01Z</dcterms:created>
  <dcterms:modified xsi:type="dcterms:W3CDTF">2021-02-04T01:03:34Z</dcterms:modified>
</cp:coreProperties>
</file>