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601200" cy="12801600" type="A3"/>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81" autoAdjust="0"/>
    <p:restoredTop sz="94660"/>
  </p:normalViewPr>
  <p:slideViewPr>
    <p:cSldViewPr snapToGrid="0">
      <p:cViewPr varScale="1">
        <p:scale>
          <a:sx n="46" d="100"/>
          <a:sy n="46" d="100"/>
        </p:scale>
        <p:origin x="2909" y="4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ja-JP" altLang="en-US"/>
              <a:t>マスター タイトルの書式設定</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832013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51028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953706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2909945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59310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49561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4" name="Content Placeholder 3"/>
          <p:cNvSpPr>
            <a:spLocks noGrp="1"/>
          </p:cNvSpPr>
          <p:nvPr>
            <p:ph sz="half" idx="2"/>
          </p:nvPr>
        </p:nvSpPr>
        <p:spPr>
          <a:xfrm>
            <a:off x="661334" y="4676140"/>
            <a:ext cx="4061757"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ja-JP" altLang="en-US"/>
              <a:t>マスター テキストの書式設定</a:t>
            </a:r>
          </a:p>
        </p:txBody>
      </p:sp>
      <p:sp>
        <p:nvSpPr>
          <p:cNvPr id="6" name="Content Placeholder 5"/>
          <p:cNvSpPr>
            <a:spLocks noGrp="1"/>
          </p:cNvSpPr>
          <p:nvPr>
            <p:ph sz="quarter" idx="4"/>
          </p:nvPr>
        </p:nvSpPr>
        <p:spPr>
          <a:xfrm>
            <a:off x="4860608" y="4676140"/>
            <a:ext cx="4081761" cy="687789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054848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63028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06397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302667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6FC7F5-7C77-471F-BE4B-644D13209F74}" type="datetimeFigureOut">
              <a:rPr kumimoji="1" lang="ja-JP" altLang="en-US" smtClean="0"/>
              <a:t>2025/6/25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1747088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096FC7F5-7C77-471F-BE4B-644D13209F74}" type="datetimeFigureOut">
              <a:rPr kumimoji="1" lang="ja-JP" altLang="en-US" smtClean="0"/>
              <a:t>2025/6/25</a:t>
            </a:fld>
            <a:endParaRPr kumimoji="1" lang="ja-JP" altLang="en-US"/>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4CE7DC72-92A4-4F60-A873-21D269B9520D}" type="slidenum">
              <a:rPr kumimoji="1" lang="ja-JP" altLang="en-US" smtClean="0"/>
              <a:t>‹#›</a:t>
            </a:fld>
            <a:endParaRPr kumimoji="1" lang="ja-JP" altLang="en-US"/>
          </a:p>
        </p:txBody>
      </p:sp>
    </p:spTree>
    <p:extLst>
      <p:ext uri="{BB962C8B-B14F-4D97-AF65-F5344CB8AC3E}">
        <p14:creationId xmlns:p14="http://schemas.microsoft.com/office/powerpoint/2010/main" val="554578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kumimoji="1"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kumimoji="1"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kumimoji="1"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kumimoji="1"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kumimoji="1" sz="1890" kern="1200">
          <a:solidFill>
            <a:schemeClr val="tx1"/>
          </a:solidFill>
          <a:latin typeface="+mn-lt"/>
          <a:ea typeface="+mn-ea"/>
          <a:cs typeface="+mn-cs"/>
        </a:defRPr>
      </a:lvl9pPr>
    </p:bodyStyle>
    <p:otherStyle>
      <a:defPPr>
        <a:defRPr lang="en-US"/>
      </a:defPPr>
      <a:lvl1pPr marL="0" algn="l" defTabSz="960120" rtl="0" eaLnBrk="1" latinLnBrk="0" hangingPunct="1">
        <a:defRPr kumimoji="1" sz="1890" kern="1200">
          <a:solidFill>
            <a:schemeClr val="tx1"/>
          </a:solidFill>
          <a:latin typeface="+mn-lt"/>
          <a:ea typeface="+mn-ea"/>
          <a:cs typeface="+mn-cs"/>
        </a:defRPr>
      </a:lvl1pPr>
      <a:lvl2pPr marL="480060" algn="l" defTabSz="960120" rtl="0" eaLnBrk="1" latinLnBrk="0" hangingPunct="1">
        <a:defRPr kumimoji="1" sz="1890" kern="1200">
          <a:solidFill>
            <a:schemeClr val="tx1"/>
          </a:solidFill>
          <a:latin typeface="+mn-lt"/>
          <a:ea typeface="+mn-ea"/>
          <a:cs typeface="+mn-cs"/>
        </a:defRPr>
      </a:lvl2pPr>
      <a:lvl3pPr marL="960120" algn="l" defTabSz="960120" rtl="0" eaLnBrk="1" latinLnBrk="0" hangingPunct="1">
        <a:defRPr kumimoji="1" sz="1890" kern="1200">
          <a:solidFill>
            <a:schemeClr val="tx1"/>
          </a:solidFill>
          <a:latin typeface="+mn-lt"/>
          <a:ea typeface="+mn-ea"/>
          <a:cs typeface="+mn-cs"/>
        </a:defRPr>
      </a:lvl3pPr>
      <a:lvl4pPr marL="1440180" algn="l" defTabSz="960120" rtl="0" eaLnBrk="1" latinLnBrk="0" hangingPunct="1">
        <a:defRPr kumimoji="1" sz="1890" kern="1200">
          <a:solidFill>
            <a:schemeClr val="tx1"/>
          </a:solidFill>
          <a:latin typeface="+mn-lt"/>
          <a:ea typeface="+mn-ea"/>
          <a:cs typeface="+mn-cs"/>
        </a:defRPr>
      </a:lvl4pPr>
      <a:lvl5pPr marL="1920240" algn="l" defTabSz="960120" rtl="0" eaLnBrk="1" latinLnBrk="0" hangingPunct="1">
        <a:defRPr kumimoji="1" sz="1890" kern="1200">
          <a:solidFill>
            <a:schemeClr val="tx1"/>
          </a:solidFill>
          <a:latin typeface="+mn-lt"/>
          <a:ea typeface="+mn-ea"/>
          <a:cs typeface="+mn-cs"/>
        </a:defRPr>
      </a:lvl5pPr>
      <a:lvl6pPr marL="2400300" algn="l" defTabSz="960120" rtl="0" eaLnBrk="1" latinLnBrk="0" hangingPunct="1">
        <a:defRPr kumimoji="1" sz="1890" kern="1200">
          <a:solidFill>
            <a:schemeClr val="tx1"/>
          </a:solidFill>
          <a:latin typeface="+mn-lt"/>
          <a:ea typeface="+mn-ea"/>
          <a:cs typeface="+mn-cs"/>
        </a:defRPr>
      </a:lvl6pPr>
      <a:lvl7pPr marL="2880360" algn="l" defTabSz="960120" rtl="0" eaLnBrk="1" latinLnBrk="0" hangingPunct="1">
        <a:defRPr kumimoji="1" sz="1890" kern="1200">
          <a:solidFill>
            <a:schemeClr val="tx1"/>
          </a:solidFill>
          <a:latin typeface="+mn-lt"/>
          <a:ea typeface="+mn-ea"/>
          <a:cs typeface="+mn-cs"/>
        </a:defRPr>
      </a:lvl7pPr>
      <a:lvl8pPr marL="3360420" algn="l" defTabSz="960120" rtl="0" eaLnBrk="1" latinLnBrk="0" hangingPunct="1">
        <a:defRPr kumimoji="1" sz="1890" kern="1200">
          <a:solidFill>
            <a:schemeClr val="tx1"/>
          </a:solidFill>
          <a:latin typeface="+mn-lt"/>
          <a:ea typeface="+mn-ea"/>
          <a:cs typeface="+mn-cs"/>
        </a:defRPr>
      </a:lvl8pPr>
      <a:lvl9pPr marL="3840480" algn="l" defTabSz="960120" rtl="0" eaLnBrk="1" latinLnBrk="0" hangingPunct="1">
        <a:defRPr kumimoji="1"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フローチャート: 処理 5">
            <a:extLst>
              <a:ext uri="{FF2B5EF4-FFF2-40B4-BE49-F238E27FC236}">
                <a16:creationId xmlns:a16="http://schemas.microsoft.com/office/drawing/2014/main" id="{B01B48B7-E0BC-4DFB-8DF7-BAA580323439}"/>
              </a:ext>
            </a:extLst>
          </p:cNvPr>
          <p:cNvSpPr/>
          <p:nvPr/>
        </p:nvSpPr>
        <p:spPr>
          <a:xfrm>
            <a:off x="662940" y="1218278"/>
            <a:ext cx="8458200" cy="45719"/>
          </a:xfrm>
          <a:prstGeom prst="flowChartProcess">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12E600B6-E834-4AF5-A750-995DADEF6AC1}"/>
              </a:ext>
            </a:extLst>
          </p:cNvPr>
          <p:cNvSpPr txBox="1"/>
          <p:nvPr/>
        </p:nvSpPr>
        <p:spPr>
          <a:xfrm>
            <a:off x="746760" y="194548"/>
            <a:ext cx="8260080" cy="369332"/>
          </a:xfrm>
          <a:prstGeom prst="rect">
            <a:avLst/>
          </a:prstGeom>
          <a:noFill/>
        </p:spPr>
        <p:txBody>
          <a:bodyPr wrap="square" rtlCol="0">
            <a:spAutoFit/>
          </a:bodyPr>
          <a:lstStyle/>
          <a:p>
            <a:pPr algn="ctr"/>
            <a:r>
              <a:rPr kumimoji="1" lang="ja-JP" altLang="en-US" b="1" dirty="0">
                <a:latin typeface="UD デジタル 教科書体 N-R" panose="02020400000000000000" pitchFamily="17" charset="-128"/>
                <a:ea typeface="UD デジタル 教科書体 N-R" panose="02020400000000000000" pitchFamily="17" charset="-128"/>
              </a:rPr>
              <a:t>２０２５年１月の読書案内：最終回（</a:t>
            </a:r>
            <a:r>
              <a:rPr kumimoji="1" lang="ja-JP" altLang="en-US" sz="1800" b="1" dirty="0">
                <a:latin typeface="UD デジタル 教科書体 N-R" panose="02020400000000000000" pitchFamily="17" charset="-128"/>
                <a:ea typeface="UD デジタル 教科書体 N-R" panose="02020400000000000000" pitchFamily="17" charset="-128"/>
              </a:rPr>
              <a:t>連載その</a:t>
            </a:r>
            <a:r>
              <a:rPr kumimoji="1" lang="en-US" altLang="ja-JP" sz="1800" b="1" dirty="0">
                <a:latin typeface="UD デジタル 教科書体 N-R" panose="02020400000000000000" pitchFamily="17" charset="-128"/>
                <a:ea typeface="UD デジタル 教科書体 N-R" panose="02020400000000000000" pitchFamily="17" charset="-128"/>
              </a:rPr>
              <a:t>13</a:t>
            </a:r>
            <a:r>
              <a:rPr kumimoji="1" lang="ja-JP" altLang="en-US" sz="1800" b="1" dirty="0">
                <a:latin typeface="UD デジタル 教科書体 N-R" panose="02020400000000000000" pitchFamily="17" charset="-128"/>
                <a:ea typeface="UD デジタル 教科書体 N-R" panose="02020400000000000000" pitchFamily="17" charset="-128"/>
              </a:rPr>
              <a:t>）</a:t>
            </a:r>
            <a:endParaRPr kumimoji="1" lang="en-US" altLang="ja-JP" sz="1800" b="1" dirty="0">
              <a:latin typeface="UD デジタル 教科書体 N-R" panose="02020400000000000000" pitchFamily="17" charset="-128"/>
              <a:ea typeface="UD デジタル 教科書体 N-R" panose="02020400000000000000" pitchFamily="17" charset="-128"/>
            </a:endParaRPr>
          </a:p>
        </p:txBody>
      </p:sp>
      <p:cxnSp>
        <p:nvCxnSpPr>
          <p:cNvPr id="11" name="直線コネクタ 10">
            <a:extLst>
              <a:ext uri="{FF2B5EF4-FFF2-40B4-BE49-F238E27FC236}">
                <a16:creationId xmlns:a16="http://schemas.microsoft.com/office/drawing/2014/main" id="{A5F45ED5-BE02-4103-B17A-5638D76B7956}"/>
              </a:ext>
            </a:extLst>
          </p:cNvPr>
          <p:cNvCxnSpPr>
            <a:cxnSpLocks/>
          </p:cNvCxnSpPr>
          <p:nvPr/>
        </p:nvCxnSpPr>
        <p:spPr>
          <a:xfrm>
            <a:off x="670560" y="536304"/>
            <a:ext cx="8458200"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テキスト ボックス 2">
            <a:extLst>
              <a:ext uri="{FF2B5EF4-FFF2-40B4-BE49-F238E27FC236}">
                <a16:creationId xmlns:a16="http://schemas.microsoft.com/office/drawing/2014/main" id="{7C02F0E9-847C-4A92-8468-5EF9BB84F558}"/>
              </a:ext>
            </a:extLst>
          </p:cNvPr>
          <p:cNvSpPr txBox="1"/>
          <p:nvPr/>
        </p:nvSpPr>
        <p:spPr>
          <a:xfrm>
            <a:off x="107372" y="600144"/>
            <a:ext cx="9709266" cy="584775"/>
          </a:xfrm>
          <a:prstGeom prst="rect">
            <a:avLst/>
          </a:prstGeom>
          <a:noFill/>
        </p:spPr>
        <p:txBody>
          <a:bodyPr wrap="square" rtlCol="0">
            <a:spAutoFit/>
          </a:bodyPr>
          <a:lstStyle/>
          <a:p>
            <a:pPr algn="ctr"/>
            <a:r>
              <a:rPr kumimoji="1" lang="ja-JP" altLang="en-US" sz="1600" b="1" dirty="0">
                <a:latin typeface="UD デジタル 教科書体 N-R" panose="02020400000000000000" pitchFamily="17" charset="-128"/>
                <a:ea typeface="UD デジタル 教科書体 N-R" panose="02020400000000000000" pitchFamily="17" charset="-128"/>
              </a:rPr>
              <a:t>「認知症世界の歩き方」：筧　祐介（かけい　ゆうすけ）　</a:t>
            </a:r>
            <a:endParaRPr kumimoji="1" lang="en-US" altLang="ja-JP" sz="1600" b="1" dirty="0">
              <a:latin typeface="UD デジタル 教科書体 N-R" panose="02020400000000000000" pitchFamily="17" charset="-128"/>
              <a:ea typeface="UD デジタル 教科書体 N-R" panose="02020400000000000000" pitchFamily="17" charset="-128"/>
            </a:endParaRPr>
          </a:p>
          <a:p>
            <a:pPr algn="ctr"/>
            <a:r>
              <a:rPr kumimoji="1" lang="ja-JP" altLang="en-US" sz="1600" b="1" u="sng" dirty="0">
                <a:latin typeface="UD デジタル 教科書体 N-R" panose="02020400000000000000" pitchFamily="17" charset="-128"/>
                <a:ea typeface="UD デジタル 教科書体 N-R" panose="02020400000000000000" pitchFamily="17" charset="-128"/>
              </a:rPr>
              <a:t>「レジで支払が終わるまで数々の高い壁がそびえたってる」</a:t>
            </a:r>
            <a:r>
              <a:rPr kumimoji="1" lang="en-US" altLang="ja-JP" sz="1600" b="1" u="sng" dirty="0">
                <a:latin typeface="UD デジタル 教科書体 N-R" panose="02020400000000000000" pitchFamily="17" charset="-128"/>
                <a:ea typeface="UD デジタル 教科書体 N-R" panose="02020400000000000000" pitchFamily="17" charset="-128"/>
              </a:rPr>
              <a:t>【</a:t>
            </a:r>
            <a:r>
              <a:rPr kumimoji="1" lang="ja-JP" altLang="en-US" sz="1600" b="1" u="sng" dirty="0">
                <a:latin typeface="UD デジタル 教科書体 N-R" panose="02020400000000000000" pitchFamily="17" charset="-128"/>
                <a:ea typeface="UD デジタル 教科書体 N-R" panose="02020400000000000000" pitchFamily="17" charset="-128"/>
              </a:rPr>
              <a:t>カイケイの壁</a:t>
            </a:r>
            <a:r>
              <a:rPr kumimoji="1" lang="en-US" altLang="ja-JP" sz="1600" b="1" u="sng" dirty="0">
                <a:latin typeface="UD デジタル 教科書体 N-R" panose="02020400000000000000" pitchFamily="17" charset="-128"/>
                <a:ea typeface="UD デジタル 教科書体 N-R" panose="02020400000000000000" pitchFamily="17" charset="-128"/>
              </a:rPr>
              <a:t>】</a:t>
            </a:r>
            <a:endParaRPr kumimoji="1" lang="en-US" altLang="ja-JP" sz="1600" b="1" dirty="0">
              <a:latin typeface="UD デジタル 教科書体 N-R" panose="02020400000000000000" pitchFamily="17" charset="-128"/>
              <a:ea typeface="UD デジタル 教科書体 N-R" panose="02020400000000000000" pitchFamily="17" charset="-128"/>
            </a:endParaRPr>
          </a:p>
        </p:txBody>
      </p:sp>
      <p:sp>
        <p:nvSpPr>
          <p:cNvPr id="4" name="テキスト ボックス 3">
            <a:extLst>
              <a:ext uri="{FF2B5EF4-FFF2-40B4-BE49-F238E27FC236}">
                <a16:creationId xmlns:a16="http://schemas.microsoft.com/office/drawing/2014/main" id="{A23B83E2-0829-43F2-B7F4-AB2D31CEDF81}"/>
              </a:ext>
            </a:extLst>
          </p:cNvPr>
          <p:cNvSpPr txBox="1"/>
          <p:nvPr/>
        </p:nvSpPr>
        <p:spPr>
          <a:xfrm>
            <a:off x="548640" y="1317337"/>
            <a:ext cx="8702040" cy="11364650"/>
          </a:xfrm>
          <a:prstGeom prst="rect">
            <a:avLst/>
          </a:prstGeom>
          <a:noFill/>
        </p:spPr>
        <p:txBody>
          <a:bodyPr wrap="square" rtlCol="0">
            <a:spAutoFit/>
          </a:bodyPr>
          <a:lstStyle/>
          <a:p>
            <a:r>
              <a:rPr lang="ja-JP" altLang="en-US" sz="1400" b="1" i="0" dirty="0">
                <a:effectLst/>
                <a:latin typeface="UD デジタル 教科書体 N-R" panose="02020400000000000000" pitchFamily="17" charset="-128"/>
                <a:ea typeface="UD デジタル 教科書体 N-R" panose="02020400000000000000" pitchFamily="17" charset="-128"/>
              </a:rPr>
              <a:t>－認知症のある人の頭の中をのぞいてみたら？－</a:t>
            </a:r>
            <a:endParaRPr lang="en-US" altLang="ja-JP" sz="1400" b="1" i="0" dirty="0">
              <a:effectLst/>
              <a:latin typeface="UD デジタル 教科書体 N-R" panose="02020400000000000000" pitchFamily="17" charset="-128"/>
              <a:ea typeface="UD デジタル 教科書体 N-R" panose="02020400000000000000" pitchFamily="17" charset="-128"/>
            </a:endParaRPr>
          </a:p>
          <a:p>
            <a:endParaRPr kumimoji="1" lang="en-US" altLang="ja-JP" sz="1000" b="1" u="sng" dirty="0">
              <a:latin typeface="UD デジタル 教科書体 N-R" panose="02020400000000000000" pitchFamily="17" charset="-128"/>
              <a:ea typeface="UD デジタル 教科書体 N-R" panose="02020400000000000000" pitchFamily="17" charset="-128"/>
            </a:endParaRPr>
          </a:p>
          <a:p>
            <a:r>
              <a:rPr kumimoji="1" lang="ja-JP" altLang="en-US" sz="1300" b="1" dirty="0">
                <a:latin typeface="UD デジタル 教科書体 N-R" panose="02020400000000000000" pitchFamily="17" charset="-128"/>
                <a:ea typeface="UD デジタル 教科書体 N-R" panose="02020400000000000000" pitchFamily="17" charset="-128"/>
              </a:rPr>
              <a:t>　</a:t>
            </a:r>
            <a:r>
              <a:rPr kumimoji="1" lang="en-US" altLang="ja-JP" sz="1300" b="1" dirty="0">
                <a:latin typeface="UD デジタル 教科書体 N-R" panose="02020400000000000000" pitchFamily="17" charset="-128"/>
                <a:ea typeface="UD デジタル 教科書体 N-R" panose="02020400000000000000" pitchFamily="17" charset="-128"/>
              </a:rPr>
              <a:t>《</a:t>
            </a:r>
            <a:r>
              <a:rPr kumimoji="1" lang="ja-JP" altLang="en-US" sz="1300" b="1" dirty="0">
                <a:latin typeface="UD デジタル 教科書体 N-R" panose="02020400000000000000" pitchFamily="17" charset="-128"/>
                <a:ea typeface="UD デジタル 教科書体 N-R" panose="02020400000000000000" pitchFamily="17" charset="-128"/>
              </a:rPr>
              <a:t>この断崖絶壁のアドベンチャーに挑む道のりには、さまざまな難所が待ち受けています。時には記憶の溝には</a:t>
            </a:r>
            <a:endParaRPr kumimoji="1" lang="en-US" altLang="ja-JP" sz="1300" b="1" dirty="0">
              <a:latin typeface="UD デジタル 教科書体 N-R" panose="02020400000000000000" pitchFamily="17" charset="-128"/>
              <a:ea typeface="UD デジタル 教科書体 N-R" panose="02020400000000000000" pitchFamily="17" charset="-128"/>
            </a:endParaRPr>
          </a:p>
          <a:p>
            <a:r>
              <a:rPr kumimoji="1" lang="ja-JP" altLang="en-US" sz="1300" b="1" dirty="0">
                <a:latin typeface="UD デジタル 教科書体 N-R" panose="02020400000000000000" pitchFamily="17" charset="-128"/>
                <a:ea typeface="UD デジタル 教科書体 N-R" panose="02020400000000000000" pitchFamily="17" charset="-128"/>
              </a:rPr>
              <a:t>　　まり、どこに手を伸ばせばいいのか次の動きが分からなくなる。時には巨大な生き物の鳴き声に驚き、注意を</a:t>
            </a:r>
            <a:endParaRPr kumimoji="1" lang="en-US" altLang="ja-JP" sz="1300" b="1" dirty="0">
              <a:latin typeface="UD デジタル 教科書体 N-R" panose="02020400000000000000" pitchFamily="17" charset="-128"/>
              <a:ea typeface="UD デジタル 教科書体 N-R" panose="02020400000000000000" pitchFamily="17" charset="-128"/>
            </a:endParaRPr>
          </a:p>
          <a:p>
            <a:r>
              <a:rPr kumimoji="1" lang="ja-JP" altLang="en-US" sz="1300" b="1" dirty="0">
                <a:latin typeface="UD デジタル 教科書体 N-R" panose="02020400000000000000" pitchFamily="17" charset="-128"/>
                <a:ea typeface="UD デジタル 教科書体 N-R" panose="02020400000000000000" pitchFamily="17" charset="-128"/>
              </a:rPr>
              <a:t>　　奪われる。目の前の空間が歪み、足を滑らせ踏み外す。タイムリミットは数十秒。</a:t>
            </a:r>
            <a:r>
              <a:rPr kumimoji="1" lang="en-US" altLang="ja-JP" sz="1300" b="1" dirty="0">
                <a:latin typeface="UD デジタル 教科書体 N-R" panose="02020400000000000000" pitchFamily="17" charset="-128"/>
                <a:ea typeface="UD デジタル 教科書体 N-R" panose="02020400000000000000" pitchFamily="17" charset="-128"/>
              </a:rPr>
              <a:t>》</a:t>
            </a:r>
            <a:r>
              <a:rPr kumimoji="1" lang="ja-JP" altLang="en-US" sz="1300" b="1" dirty="0">
                <a:latin typeface="UD デジタル 教科書体 N-R" panose="02020400000000000000" pitchFamily="17" charset="-128"/>
                <a:ea typeface="UD デジタル 教科書体 N-R" panose="02020400000000000000" pitchFamily="17" charset="-128"/>
              </a:rPr>
              <a:t>　</a:t>
            </a:r>
            <a:endParaRPr kumimoji="1" lang="en-US" altLang="ja-JP" sz="11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私たちの生活には、色々な「手続き」があふれています。お会計をする、という単純に見える手続きにも、</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実は複数の手続きが隠れているのです。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000" dirty="0">
                <a:latin typeface="UD デジタル 教科書体 N-R" panose="02020400000000000000" pitchFamily="17" charset="-128"/>
                <a:ea typeface="UD デジタル 教科書体 N-R" panose="02020400000000000000" pitchFamily="17" charset="-128"/>
              </a:rPr>
              <a:t>　</a:t>
            </a:r>
            <a:endParaRPr kumimoji="1" lang="en-US" altLang="ja-JP" sz="1000"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次々に襲い来る「手続き」という名の壁</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➀　買い物のレジで、「お会計は３５５円ンです」と言われて、財布を取り出そうとした目線を落とした瞬間に、</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いくらだったか忘れてしまい、何度も聞きなおしてしまします。５３３円と勘違いすることもしばしば。</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金額を忘れるだけでなく、計算することも難しくなっています。１００円が３枚と十円が５枚・・というふ</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うにパット頭に浮かばない。またｼﾙﾊﾞｰと白っぽいｼﾙﾊﾞｰとい微妙な色の違いがわからず、１００円玉と１円</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が区別できない等々。</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000" dirty="0">
                <a:latin typeface="UD デジタル 教科書体 N-R" panose="02020400000000000000" pitchFamily="17" charset="-128"/>
                <a:ea typeface="UD デジタル 教科書体 N-R" panose="02020400000000000000" pitchFamily="17" charset="-128"/>
              </a:rPr>
              <a:t>　</a:t>
            </a:r>
            <a:endParaRPr kumimoji="1" lang="en-US" altLang="ja-JP" sz="1000"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会計にすごく時間がかかる理由</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400" dirty="0">
                <a:latin typeface="UD デジタル 教科書体 N-R" panose="02020400000000000000" pitchFamily="17" charset="-128"/>
                <a:ea typeface="UD デジタル 教科書体 N-R" panose="02020400000000000000" pitchFamily="17" charset="-128"/>
              </a:rPr>
              <a:t>　</a:t>
            </a:r>
            <a:r>
              <a:rPr kumimoji="1" lang="ja-JP" altLang="en-US" sz="1300" dirty="0">
                <a:latin typeface="UD デジタル 教科書体 N-R" panose="02020400000000000000" pitchFamily="17" charset="-128"/>
                <a:ea typeface="UD デジタル 教科書体 N-R" panose="02020400000000000000" pitchFamily="17" charset="-128"/>
              </a:rPr>
              <a:t>①　会計という行為の手順：「金額を聞く」⇒「金額を覚える」⇒「小銭と紙幣の組み合わせを計算する」⇒必</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要なお金を探す」⇒「お金をつかむ」⇒「店員さんにお金を渡す」の</a:t>
            </a:r>
            <a:r>
              <a:rPr kumimoji="1" lang="en-US" altLang="ja-JP" sz="1300" dirty="0">
                <a:latin typeface="UD デジタル 教科書体 N-R" panose="02020400000000000000" pitchFamily="17" charset="-128"/>
                <a:ea typeface="UD デジタル 教科書体 N-R" panose="02020400000000000000" pitchFamily="17" charset="-128"/>
              </a:rPr>
              <a:t>6</a:t>
            </a:r>
            <a:r>
              <a:rPr kumimoji="1" lang="ja-JP" altLang="en-US" sz="1300" dirty="0">
                <a:latin typeface="UD デジタル 教科書体 N-R" panose="02020400000000000000" pitchFamily="17" charset="-128"/>
                <a:ea typeface="UD デジタル 教科書体 N-R" panose="02020400000000000000" pitchFamily="17" charset="-128"/>
              </a:rPr>
              <a:t>つの手順</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手順の壁：</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記憶の壁</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店員さんから聞いた金額を財布からお金を出すまで覚えておくこと、</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計算の壁</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　　　</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小銭と紙幣の最適な組み合わせを計算する、</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錯覚の壁</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色と形を「見分けて必要なお金を見つける、</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注</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意の落とし穴</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店員さんの声掛けや</a:t>
            </a:r>
            <a:r>
              <a:rPr kumimoji="1" lang="en-US" altLang="ja-JP" sz="1300" dirty="0">
                <a:latin typeface="UD デジタル 教科書体 N-R" panose="02020400000000000000" pitchFamily="17" charset="-128"/>
                <a:ea typeface="UD デジタル 教科書体 N-R" panose="02020400000000000000" pitchFamily="17" charset="-128"/>
              </a:rPr>
              <a:t>BGM</a:t>
            </a:r>
            <a:r>
              <a:rPr kumimoji="1" lang="ja-JP" altLang="en-US" sz="1300" dirty="0">
                <a:latin typeface="UD デジタル 教科書体 N-R" panose="02020400000000000000" pitchFamily="17" charset="-128"/>
                <a:ea typeface="UD デジタル 教科書体 N-R" panose="02020400000000000000" pitchFamily="17" charset="-128"/>
              </a:rPr>
              <a:t>、後ろで待つ人を気にするなど複数の情報から意識の取捨選択を迫ら</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れる、</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空間の壁</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財布の中の効果を掴みトレイにお金を落とす。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⇒ちょっとつまずいただけで、途端にこの後、どうすればよいか分からなくなってしまうことがあるようです。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⇒こうした事態を避ける方法は、ゆっくりと店員さんの話を聞き、金額を何度も確認し、財布からじっくりお</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金を出す。つまり時間をたっぷりかけて会計をすればよいのです。（イギリスの「スローレジ」の例）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endParaRPr kumimoji="1" lang="en-US" altLang="ja-JP" sz="1050"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この障害が原因と考えられる生活の困りごと</a:t>
            </a:r>
            <a:endParaRPr kumimoji="1" lang="en-US" altLang="ja-JP" sz="14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①　簡単な数の計算ができない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・適切な分量を量れない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・支払う金額の計算ができない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・注文する弁当の数を間違える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②　小さな環境変化に柔軟に対応できない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・レジで複数のことを言われると混乱する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・出目印がなくなると・変わると途端に道に迷ってしまう</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・家電や文具など新しいものの使い方がわからない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③　慣れ親しんだ手続・習慣を想起・実行できない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・味噌汁を作る工程が分からなくなる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・包丁の使い方・食材の切り方がわからない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・冠婚葬祭の場で適切な行動がとれない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・仕事・公的手続きの手順がわからなくなった</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④　複数のモノ・コトから正解や最適解を選択・判断できない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・気候や場に応じた服や持ち物を選択・判断できない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・靴を間違える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・整理整頓ができない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・スーパーの陳列棚で買うものを取り間違える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000" dirty="0">
                <a:latin typeface="UD デジタル 教科書体 N-R" panose="02020400000000000000" pitchFamily="17" charset="-128"/>
                <a:ea typeface="UD デジタル 教科書体 N-R" panose="02020400000000000000" pitchFamily="17" charset="-128"/>
              </a:rPr>
              <a:t>　　</a:t>
            </a:r>
            <a:endParaRPr kumimoji="1" lang="en-US" altLang="ja-JP" sz="1000" dirty="0">
              <a:latin typeface="UD デジタル 教科書体 N-R" panose="02020400000000000000" pitchFamily="17" charset="-128"/>
              <a:ea typeface="UD デジタル 教科書体 N-R" panose="02020400000000000000" pitchFamily="17" charset="-128"/>
            </a:endParaRPr>
          </a:p>
          <a:p>
            <a:pPr algn="l"/>
            <a:r>
              <a:rPr kumimoji="1" lang="ja-JP" altLang="en-US" sz="1400" b="1" u="sng" dirty="0">
                <a:latin typeface="UD デジタル 教科書体 N-R" panose="02020400000000000000" pitchFamily="17" charset="-128"/>
                <a:ea typeface="UD デジタル 教科書体 N-R" panose="02020400000000000000" pitchFamily="17" charset="-128"/>
              </a:rPr>
              <a:t>◆　読み終えたあなたに（筆者より）</a:t>
            </a:r>
            <a:endParaRPr kumimoji="1" lang="en-US" altLang="ja-JP" sz="1400" b="1" u="sng"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＊認知症のある方が抱える、生活の困りごと。その中には、ご本人でさえ「なぜ？どうして？」と説明が難しい</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ことがたくさんあります。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＊しかし、その困りごとの背景には必ず、原因となる心身機能障害や周囲の環境があります。原因が解れば、解</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決策やじょうずに向き合う方法を見つけることができるはずです。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＊また登場した困りごとの中には、あなた自身、身に覚えがあることも多かったのではないでしょうか？</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＊こうしたできごとは決して特別な「理解しがたいこと」ではなく、認知症かどうかにかかわらず、加齢や心身</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の疲れ・周辺環境によって誰もが日常的に体験することであったりもすることです。</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a:t>
            </a:r>
            <a:r>
              <a:rPr kumimoji="1" lang="en-US" altLang="ja-JP" sz="1300" dirty="0">
                <a:latin typeface="UD デジタル 教科書体 N-R" panose="02020400000000000000" pitchFamily="17" charset="-128"/>
                <a:ea typeface="UD デジタル 教科書体 N-R" panose="02020400000000000000" pitchFamily="17" charset="-128"/>
              </a:rPr>
              <a:t>《</a:t>
            </a:r>
            <a:r>
              <a:rPr kumimoji="1" lang="ja-JP" altLang="en-US" sz="1300" dirty="0">
                <a:latin typeface="UD デジタル 教科書体 N-R" panose="02020400000000000000" pitchFamily="17" charset="-128"/>
                <a:ea typeface="UD デジタル 教科書体 N-R" panose="02020400000000000000" pitchFamily="17" charset="-128"/>
              </a:rPr>
              <a:t>あなたの認知症に対するイメージは、どのように変化したでしょうか？ </a:t>
            </a:r>
            <a:r>
              <a:rPr kumimoji="1" lang="en-US" altLang="ja-JP" sz="1300" dirty="0">
                <a:latin typeface="UD デジタル 教科書体 N-R" panose="02020400000000000000" pitchFamily="17" charset="-128"/>
                <a:ea typeface="UD デジタル 教科書体 N-R" panose="02020400000000000000" pitchFamily="17" charset="-128"/>
              </a:rPr>
              <a:t>》</a:t>
            </a:r>
          </a:p>
          <a:p>
            <a:pPr algn="l"/>
            <a:r>
              <a:rPr kumimoji="1" lang="ja-JP" altLang="en-US" sz="1300" dirty="0">
                <a:latin typeface="UD デジタル 教科書体 N-R" panose="02020400000000000000" pitchFamily="17" charset="-128"/>
                <a:ea typeface="UD デジタル 教科書体 N-R" panose="02020400000000000000" pitchFamily="17" charset="-128"/>
              </a:rPr>
              <a:t>　　本紙のイラスト、ストーリー、具体的な日常の困りごとなど分かりやすく、認知症の方が行動の原因がよくわ</a:t>
            </a:r>
            <a:endParaRPr kumimoji="1" lang="en-US" altLang="ja-JP" sz="1300" dirty="0">
              <a:latin typeface="UD デジタル 教科書体 N-R" panose="02020400000000000000" pitchFamily="17" charset="-128"/>
              <a:ea typeface="UD デジタル 教科書体 N-R" panose="02020400000000000000" pitchFamily="17" charset="-128"/>
            </a:endParaRPr>
          </a:p>
          <a:p>
            <a:pPr algn="l"/>
            <a:r>
              <a:rPr kumimoji="1" lang="ja-JP" altLang="en-US" sz="1300" dirty="0">
                <a:latin typeface="UD デジタル 教科書体 N-R" panose="02020400000000000000" pitchFamily="17" charset="-128"/>
                <a:ea typeface="UD デジタル 教科書体 N-R" panose="02020400000000000000" pitchFamily="17" charset="-128"/>
              </a:rPr>
              <a:t>　かり対応</a:t>
            </a:r>
            <a:r>
              <a:rPr kumimoji="1" lang="ja-JP" altLang="en-US" sz="1300">
                <a:latin typeface="UD デジタル 教科書体 N-R" panose="02020400000000000000" pitchFamily="17" charset="-128"/>
                <a:ea typeface="UD デジタル 教科書体 N-R" panose="02020400000000000000" pitchFamily="17" charset="-128"/>
              </a:rPr>
              <a:t>の仕方など大変</a:t>
            </a:r>
            <a:r>
              <a:rPr kumimoji="1" lang="ja-JP" altLang="en-US" sz="1300" dirty="0">
                <a:latin typeface="UD デジタル 教科書体 N-R" panose="02020400000000000000" pitchFamily="17" charset="-128"/>
                <a:ea typeface="UD デジタル 教科書体 N-R" panose="02020400000000000000" pitchFamily="17" charset="-128"/>
              </a:rPr>
              <a:t>参考になる内容でした。</a:t>
            </a:r>
            <a:endParaRPr kumimoji="1" lang="en-US" altLang="ja-JP" sz="1300" dirty="0">
              <a:latin typeface="UD デジタル 教科書体 N-R" panose="02020400000000000000" pitchFamily="17" charset="-128"/>
              <a:ea typeface="UD デジタル 教科書体 N-R" panose="02020400000000000000" pitchFamily="17" charset="-128"/>
            </a:endParaRPr>
          </a:p>
        </p:txBody>
      </p:sp>
      <p:sp>
        <p:nvSpPr>
          <p:cNvPr id="2" name="テキスト ボックス 1">
            <a:extLst>
              <a:ext uri="{FF2B5EF4-FFF2-40B4-BE49-F238E27FC236}">
                <a16:creationId xmlns:a16="http://schemas.microsoft.com/office/drawing/2014/main" id="{01FAD806-63B6-B0BF-BE71-4E55761C16CB}"/>
              </a:ext>
            </a:extLst>
          </p:cNvPr>
          <p:cNvSpPr txBox="1"/>
          <p:nvPr/>
        </p:nvSpPr>
        <p:spPr>
          <a:xfrm>
            <a:off x="6342611" y="12468552"/>
            <a:ext cx="3258589" cy="276999"/>
          </a:xfrm>
          <a:prstGeom prst="rect">
            <a:avLst/>
          </a:prstGeom>
          <a:noFill/>
        </p:spPr>
        <p:txBody>
          <a:bodyPr wrap="square" rtlCol="0">
            <a:spAutoFit/>
          </a:bodyPr>
          <a:lstStyle/>
          <a:p>
            <a:r>
              <a:rPr kumimoji="1" lang="ja-JP" altLang="en-US" sz="1200" b="1"/>
              <a:t>２０２５年</a:t>
            </a:r>
            <a:r>
              <a:rPr kumimoji="1" lang="ja-JP" altLang="en-US" sz="1200" b="1" dirty="0"/>
              <a:t>２月認知症世界ガイドブック</a:t>
            </a:r>
          </a:p>
        </p:txBody>
      </p:sp>
    </p:spTree>
    <p:extLst>
      <p:ext uri="{BB962C8B-B14F-4D97-AF65-F5344CB8AC3E}">
        <p14:creationId xmlns:p14="http://schemas.microsoft.com/office/powerpoint/2010/main" val="1582097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11475</TotalTime>
  <Words>1004</Words>
  <Application>Microsoft Office PowerPoint</Application>
  <PresentationFormat>A3 297x420 mm</PresentationFormat>
  <Paragraphs>61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UD デジタル 教科書体 N-R</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tsugamura-m@outlook.jp</dc:creator>
  <cp:lastModifiedBy>基文 栂村</cp:lastModifiedBy>
  <cp:revision>769</cp:revision>
  <cp:lastPrinted>2023-09-19T03:03:07Z</cp:lastPrinted>
  <dcterms:created xsi:type="dcterms:W3CDTF">2020-07-17T07:57:07Z</dcterms:created>
  <dcterms:modified xsi:type="dcterms:W3CDTF">2025-06-25T02:03:50Z</dcterms:modified>
</cp:coreProperties>
</file>