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66" r:id="rId4"/>
    <p:sldId id="268" r:id="rId5"/>
    <p:sldId id="269" r:id="rId6"/>
    <p:sldId id="259" r:id="rId7"/>
    <p:sldId id="260" r:id="rId8"/>
    <p:sldId id="267" r:id="rId9"/>
    <p:sldId id="270" r:id="rId10"/>
    <p:sldId id="271" r:id="rId11"/>
    <p:sldId id="272" r:id="rId12"/>
    <p:sldId id="261" r:id="rId13"/>
    <p:sldId id="273" r:id="rId14"/>
    <p:sldId id="262" r:id="rId15"/>
    <p:sldId id="258" r:id="rId16"/>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911" autoAdjust="0"/>
    <p:restoredTop sz="88235" autoAdjust="0"/>
  </p:normalViewPr>
  <p:slideViewPr>
    <p:cSldViewPr snapToGrid="0">
      <p:cViewPr varScale="1">
        <p:scale>
          <a:sx n="87" d="100"/>
          <a:sy n="87" d="100"/>
        </p:scale>
        <p:origin x="1613" y="67"/>
      </p:cViewPr>
      <p:guideLst/>
    </p:cSldViewPr>
  </p:slideViewPr>
  <p:notesTextViewPr>
    <p:cViewPr>
      <p:scale>
        <a:sx n="1" d="1"/>
        <a:sy n="1" d="1"/>
      </p:scale>
      <p:origin x="0" y="0"/>
    </p:cViewPr>
  </p:notesTextViewPr>
  <p:sorterViewPr>
    <p:cViewPr>
      <p:scale>
        <a:sx n="100" d="100"/>
        <a:sy n="100" d="100"/>
      </p:scale>
      <p:origin x="0" y="-685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C09D658-80DF-4395-8FA9-F0D040EFDBBB}" type="datetimeFigureOut">
              <a:rPr kumimoji="1" lang="ja-JP" altLang="en-US" smtClean="0"/>
              <a:t>2021/9/17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B2D4E77-601D-430C-B356-9B8A285B7A4A}"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0410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C09D658-80DF-4395-8FA9-F0D040EFDBBB}" type="datetimeFigureOut">
              <a:rPr kumimoji="1" lang="ja-JP" altLang="en-US" smtClean="0"/>
              <a:t>2021/9/17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B2D4E77-601D-430C-B356-9B8A285B7A4A}" type="slidenum">
              <a:rPr kumimoji="1" lang="ja-JP" altLang="en-US" smtClean="0"/>
              <a:t>‹#›</a:t>
            </a:fld>
            <a:endParaRPr kumimoji="1" lang="ja-JP" altLang="en-US"/>
          </a:p>
        </p:txBody>
      </p:sp>
    </p:spTree>
    <p:extLst>
      <p:ext uri="{BB962C8B-B14F-4D97-AF65-F5344CB8AC3E}">
        <p14:creationId xmlns:p14="http://schemas.microsoft.com/office/powerpoint/2010/main" val="2996070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C09D658-80DF-4395-8FA9-F0D040EFDBBB}" type="datetimeFigureOut">
              <a:rPr kumimoji="1" lang="ja-JP" altLang="en-US" smtClean="0"/>
              <a:t>2021/9/17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B2D4E77-601D-430C-B356-9B8A285B7A4A}" type="slidenum">
              <a:rPr kumimoji="1" lang="ja-JP" altLang="en-US" smtClean="0"/>
              <a:t>‹#›</a:t>
            </a:fld>
            <a:endParaRPr kumimoji="1" lang="ja-JP" altLang="en-US"/>
          </a:p>
        </p:txBody>
      </p:sp>
    </p:spTree>
    <p:extLst>
      <p:ext uri="{BB962C8B-B14F-4D97-AF65-F5344CB8AC3E}">
        <p14:creationId xmlns:p14="http://schemas.microsoft.com/office/powerpoint/2010/main" val="1932726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C09D658-80DF-4395-8FA9-F0D040EFDBBB}" type="datetimeFigureOut">
              <a:rPr kumimoji="1" lang="ja-JP" altLang="en-US" smtClean="0"/>
              <a:t>2021/9/17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B2D4E77-601D-430C-B356-9B8A285B7A4A}" type="slidenum">
              <a:rPr kumimoji="1" lang="ja-JP" altLang="en-US" smtClean="0"/>
              <a:t>‹#›</a:t>
            </a:fld>
            <a:endParaRPr kumimoji="1" lang="ja-JP" altLang="en-US"/>
          </a:p>
        </p:txBody>
      </p:sp>
    </p:spTree>
    <p:extLst>
      <p:ext uri="{BB962C8B-B14F-4D97-AF65-F5344CB8AC3E}">
        <p14:creationId xmlns:p14="http://schemas.microsoft.com/office/powerpoint/2010/main" val="1543718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C09D658-80DF-4395-8FA9-F0D040EFDBBB}" type="datetimeFigureOut">
              <a:rPr kumimoji="1" lang="ja-JP" altLang="en-US" smtClean="0"/>
              <a:t>2021/9/17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B2D4E77-601D-430C-B356-9B8A285B7A4A}"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4754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C09D658-80DF-4395-8FA9-F0D040EFDBBB}" type="datetimeFigureOut">
              <a:rPr kumimoji="1" lang="ja-JP" altLang="en-US" smtClean="0"/>
              <a:t>2021/9/17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B2D4E77-601D-430C-B356-9B8A285B7A4A}" type="slidenum">
              <a:rPr kumimoji="1" lang="ja-JP" altLang="en-US" smtClean="0"/>
              <a:t>‹#›</a:t>
            </a:fld>
            <a:endParaRPr kumimoji="1" lang="ja-JP" altLang="en-US"/>
          </a:p>
        </p:txBody>
      </p:sp>
    </p:spTree>
    <p:extLst>
      <p:ext uri="{BB962C8B-B14F-4D97-AF65-F5344CB8AC3E}">
        <p14:creationId xmlns:p14="http://schemas.microsoft.com/office/powerpoint/2010/main" val="3401945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C09D658-80DF-4395-8FA9-F0D040EFDBBB}" type="datetimeFigureOut">
              <a:rPr kumimoji="1" lang="ja-JP" altLang="en-US" smtClean="0"/>
              <a:t>2021/9/17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B2D4E77-601D-430C-B356-9B8A285B7A4A}" type="slidenum">
              <a:rPr kumimoji="1" lang="ja-JP" altLang="en-US" smtClean="0"/>
              <a:t>‹#›</a:t>
            </a:fld>
            <a:endParaRPr kumimoji="1" lang="ja-JP" altLang="en-US"/>
          </a:p>
        </p:txBody>
      </p:sp>
    </p:spTree>
    <p:extLst>
      <p:ext uri="{BB962C8B-B14F-4D97-AF65-F5344CB8AC3E}">
        <p14:creationId xmlns:p14="http://schemas.microsoft.com/office/powerpoint/2010/main" val="1086387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C09D658-80DF-4395-8FA9-F0D040EFDBBB}" type="datetimeFigureOut">
              <a:rPr kumimoji="1" lang="ja-JP" altLang="en-US" smtClean="0"/>
              <a:t>2021/9/17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B2D4E77-601D-430C-B356-9B8A285B7A4A}" type="slidenum">
              <a:rPr kumimoji="1" lang="ja-JP" altLang="en-US" smtClean="0"/>
              <a:t>‹#›</a:t>
            </a:fld>
            <a:endParaRPr kumimoji="1" lang="ja-JP" altLang="en-US"/>
          </a:p>
        </p:txBody>
      </p:sp>
    </p:spTree>
    <p:extLst>
      <p:ext uri="{BB962C8B-B14F-4D97-AF65-F5344CB8AC3E}">
        <p14:creationId xmlns:p14="http://schemas.microsoft.com/office/powerpoint/2010/main" val="2299408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C09D658-80DF-4395-8FA9-F0D040EFDBBB}" type="datetimeFigureOut">
              <a:rPr kumimoji="1" lang="ja-JP" altLang="en-US" smtClean="0"/>
              <a:t>2021/9/17</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DB2D4E77-601D-430C-B356-9B8A285B7A4A}" type="slidenum">
              <a:rPr kumimoji="1" lang="ja-JP" altLang="en-US" smtClean="0"/>
              <a:t>‹#›</a:t>
            </a:fld>
            <a:endParaRPr kumimoji="1" lang="ja-JP" altLang="en-US"/>
          </a:p>
        </p:txBody>
      </p:sp>
    </p:spTree>
    <p:extLst>
      <p:ext uri="{BB962C8B-B14F-4D97-AF65-F5344CB8AC3E}">
        <p14:creationId xmlns:p14="http://schemas.microsoft.com/office/powerpoint/2010/main" val="1684859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BC09D658-80DF-4395-8FA9-F0D040EFDBBB}" type="datetimeFigureOut">
              <a:rPr kumimoji="1" lang="ja-JP" altLang="en-US" smtClean="0"/>
              <a:t>2021/9/17</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B2D4E77-601D-430C-B356-9B8A285B7A4A}" type="slidenum">
              <a:rPr kumimoji="1" lang="ja-JP" altLang="en-US" smtClean="0"/>
              <a:t>‹#›</a:t>
            </a:fld>
            <a:endParaRPr kumimoji="1" lang="ja-JP" altLang="en-US"/>
          </a:p>
        </p:txBody>
      </p:sp>
    </p:spTree>
    <p:extLst>
      <p:ext uri="{BB962C8B-B14F-4D97-AF65-F5344CB8AC3E}">
        <p14:creationId xmlns:p14="http://schemas.microsoft.com/office/powerpoint/2010/main" val="2395883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C09D658-80DF-4395-8FA9-F0D040EFDBBB}" type="datetimeFigureOut">
              <a:rPr kumimoji="1" lang="ja-JP" altLang="en-US" smtClean="0"/>
              <a:t>2021/9/17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B2D4E77-601D-430C-B356-9B8A285B7A4A}" type="slidenum">
              <a:rPr kumimoji="1" lang="ja-JP" altLang="en-US" smtClean="0"/>
              <a:t>‹#›</a:t>
            </a:fld>
            <a:endParaRPr kumimoji="1" lang="ja-JP" altLang="en-US"/>
          </a:p>
        </p:txBody>
      </p:sp>
    </p:spTree>
    <p:extLst>
      <p:ext uri="{BB962C8B-B14F-4D97-AF65-F5344CB8AC3E}">
        <p14:creationId xmlns:p14="http://schemas.microsoft.com/office/powerpoint/2010/main" val="1167471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BC09D658-80DF-4395-8FA9-F0D040EFDBBB}" type="datetimeFigureOut">
              <a:rPr kumimoji="1" lang="ja-JP" altLang="en-US" smtClean="0"/>
              <a:t>2021/9/17</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DB2D4E77-601D-430C-B356-9B8A285B7A4A}"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6749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2.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A762835F-22BB-4CD1-A534-425959B230FA}"/>
              </a:ext>
            </a:extLst>
          </p:cNvPr>
          <p:cNvSpPr/>
          <p:nvPr/>
        </p:nvSpPr>
        <p:spPr>
          <a:xfrm>
            <a:off x="710491" y="1724462"/>
            <a:ext cx="8485015" cy="1938992"/>
          </a:xfrm>
          <a:prstGeom prst="rect">
            <a:avLst/>
          </a:prstGeom>
          <a:noFill/>
        </p:spPr>
        <p:txBody>
          <a:bodyPr wrap="none" lIns="91440" tIns="45720" rIns="91440" bIns="45720">
            <a:spAutoFit/>
          </a:bodyPr>
          <a:lstStyle/>
          <a:p>
            <a:pPr algn="ctr"/>
            <a:r>
              <a:rPr lang="ja-JP" altLang="en-US"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相続財産の種類・評価と</a:t>
            </a:r>
            <a:endParaRPr lang="en-US" altLang="ja-JP"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財産目録の作成について</a:t>
            </a:r>
            <a:endParaRPr lang="en-US" altLang="ja-JP"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6" name="正方形/長方形 5">
            <a:extLst>
              <a:ext uri="{FF2B5EF4-FFF2-40B4-BE49-F238E27FC236}">
                <a16:creationId xmlns:a16="http://schemas.microsoft.com/office/drawing/2014/main" id="{5638BBA8-B724-4CE1-BCCF-BF91F1B68EC4}"/>
              </a:ext>
            </a:extLst>
          </p:cNvPr>
          <p:cNvSpPr/>
          <p:nvPr/>
        </p:nvSpPr>
        <p:spPr>
          <a:xfrm>
            <a:off x="278978" y="64622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2" name="録音したサウンド">
            <a:hlinkClick r:id="" action="ppaction://media"/>
            <a:extLst>
              <a:ext uri="{FF2B5EF4-FFF2-40B4-BE49-F238E27FC236}">
                <a16:creationId xmlns:a16="http://schemas.microsoft.com/office/drawing/2014/main" id="{302B0EC4-A50D-44A3-AD51-E28891C316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70371" y="3663454"/>
            <a:ext cx="487363" cy="487363"/>
          </a:xfrm>
          <a:prstGeom prst="rect">
            <a:avLst/>
          </a:prstGeom>
        </p:spPr>
      </p:pic>
    </p:spTree>
    <p:extLst>
      <p:ext uri="{BB962C8B-B14F-4D97-AF65-F5344CB8AC3E}">
        <p14:creationId xmlns:p14="http://schemas.microsoft.com/office/powerpoint/2010/main" val="336172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7131A6F-79E2-44A9-9B8B-DDC4C09DE39D}"/>
              </a:ext>
            </a:extLst>
          </p:cNvPr>
          <p:cNvSpPr txBox="1"/>
          <p:nvPr/>
        </p:nvSpPr>
        <p:spPr>
          <a:xfrm>
            <a:off x="193431" y="219808"/>
            <a:ext cx="9548446" cy="5816977"/>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４．マイナスの財産</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800" dirty="0">
                <a:latin typeface="UD デジタル 教科書体 N-R" panose="02020400000000000000" pitchFamily="17" charset="-128"/>
                <a:ea typeface="UD デジタル 教科書体 N-R" panose="02020400000000000000" pitchFamily="17" charset="-128"/>
              </a:rPr>
              <a:t>　</a:t>
            </a:r>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借金・債務・葬式費用に関しては、どこに対していくらの返済</a:t>
            </a:r>
            <a:endPar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義務があるのかを明確にする必要があります。</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相続開始日（死亡日）時点で未払いとなっている金額を記載し</a:t>
            </a:r>
            <a:endPar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ます。</a:t>
            </a:r>
            <a:endPar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a:t>
            </a:r>
            <a:r>
              <a:rPr lang="ja-JP" altLang="en-US" sz="2400" i="0" dirty="0">
                <a:solidFill>
                  <a:srgbClr val="333333"/>
                </a:solidFill>
                <a:effectLst/>
                <a:latin typeface="UD デジタル 教科書体 N-R" panose="02020400000000000000" pitchFamily="17" charset="-128"/>
                <a:ea typeface="UD デジタル 教科書体 N-R" panose="02020400000000000000" pitchFamily="17" charset="-128"/>
              </a:rPr>
              <a:t>借入金（住宅ローンなど金融機関からの借り入れ、クレジット</a:t>
            </a:r>
            <a:endParaRPr lang="en-US" altLang="ja-JP" sz="2400" i="0" dirty="0">
              <a:solidFill>
                <a:srgbClr val="333333"/>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333333"/>
                </a:solidFill>
                <a:effectLst/>
                <a:latin typeface="UD デジタル 教科書体 N-R" panose="02020400000000000000" pitchFamily="17" charset="-128"/>
                <a:ea typeface="UD デジタル 教科書体 N-R" panose="02020400000000000000" pitchFamily="17" charset="-128"/>
              </a:rPr>
              <a:t>カードの未決済分など）</a:t>
            </a:r>
            <a:endParaRPr lang="en-US" altLang="ja-JP" sz="2400" i="0" dirty="0">
              <a:solidFill>
                <a:srgbClr val="333333"/>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相続開始時点の借入金で、</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ローン、クレジット、消費者金融</a:t>
            </a:r>
            <a:endPar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等に対する債務の調査については、管理機関等への確認の請求</a:t>
            </a:r>
            <a:endPar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により調査することができます。請求については、必要な書類</a:t>
            </a:r>
            <a:endPar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や手数料が必要となります。</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a:t>
            </a:r>
            <a:r>
              <a:rPr lang="en-US" altLang="ja-JP" sz="2400" dirty="0">
                <a:solidFill>
                  <a:srgbClr val="333333"/>
                </a:solidFill>
                <a:latin typeface="UD デジタル 教科書体 N-R" panose="02020400000000000000" pitchFamily="17" charset="-128"/>
                <a:ea typeface="UD デジタル 教科書体 N-R" panose="02020400000000000000" pitchFamily="17" charset="-128"/>
              </a:rPr>
              <a:t>2</a:t>
            </a:r>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入院費用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solidFill>
                  <a:srgbClr val="333333"/>
                </a:solidFill>
                <a:effectLst/>
                <a:latin typeface="UD デジタル 教科書体 N-R" panose="02020400000000000000" pitchFamily="17" charset="-128"/>
                <a:ea typeface="UD デジタル 教科書体 N-R" panose="02020400000000000000" pitchFamily="17" charset="-128"/>
              </a:rPr>
              <a:t>相続開始の日以後に支払った入院費用は、相続税の計算上、</a:t>
            </a:r>
            <a:endParaRPr lang="en-US" altLang="ja-JP" sz="2400" i="0" dirty="0">
              <a:solidFill>
                <a:srgbClr val="333333"/>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333333"/>
                </a:solidFill>
                <a:effectLst/>
                <a:latin typeface="UD デジタル 教科書体 N-R" panose="02020400000000000000" pitchFamily="17" charset="-128"/>
                <a:ea typeface="UD デジタル 教科書体 N-R" panose="02020400000000000000" pitchFamily="17" charset="-128"/>
              </a:rPr>
              <a:t>債務として控除することができます。</a:t>
            </a:r>
            <a:endParaRPr lang="en-US" altLang="ja-JP" sz="2400" i="0" dirty="0">
              <a:solidFill>
                <a:srgbClr val="333333"/>
              </a:solidFill>
              <a:effectLst/>
              <a:latin typeface="UD デジタル 教科書体 N-R" panose="02020400000000000000" pitchFamily="17" charset="-128"/>
              <a:ea typeface="UD デジタル 教科書体 N-R" panose="02020400000000000000" pitchFamily="17" charset="-128"/>
            </a:endParaRPr>
          </a:p>
          <a:p>
            <a:endParaRPr kumimoji="1" lang="ja-JP" altLang="en-US" sz="2800" dirty="0">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041152BB-876B-4B5F-B2C5-669BF67ADCD7}"/>
              </a:ext>
            </a:extLst>
          </p:cNvPr>
          <p:cNvSpPr/>
          <p:nvPr/>
        </p:nvSpPr>
        <p:spPr>
          <a:xfrm>
            <a:off x="278978" y="64622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E4FA4D30-68A5-483B-AFFC-CB94AE8199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02917" y="246185"/>
            <a:ext cx="487363" cy="487363"/>
          </a:xfrm>
          <a:prstGeom prst="rect">
            <a:avLst/>
          </a:prstGeom>
        </p:spPr>
      </p:pic>
    </p:spTree>
    <p:extLst>
      <p:ext uri="{BB962C8B-B14F-4D97-AF65-F5344CB8AC3E}">
        <p14:creationId xmlns:p14="http://schemas.microsoft.com/office/powerpoint/2010/main" val="80248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379445B-464F-435E-A83F-DC02C919EBEE}"/>
              </a:ext>
            </a:extLst>
          </p:cNvPr>
          <p:cNvSpPr txBox="1"/>
          <p:nvPr/>
        </p:nvSpPr>
        <p:spPr>
          <a:xfrm>
            <a:off x="131885" y="82563"/>
            <a:ext cx="9583615" cy="6740307"/>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（３）葬式費用</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葬式費用の範囲は、仮葬式、本葬式及び葬式の前後に発生し　</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た費用で通常必要と認められる費用を含みます。</a:t>
            </a:r>
          </a:p>
          <a:p>
            <a:pPr algn="l" fontAlgn="base"/>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　　　戒名料、葬儀に参列した弔問客の車代、葬儀手伝いの方への　　</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お礼などは債務控除の対象となりますが、香典返しの費用や、　</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墓石や仏壇の購入費用、初七日や四十九日の法事に要した費用</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などは対象外で、控除することはできません。</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（４）その他</a:t>
            </a:r>
            <a:endParaRPr lang="en-US" altLang="ja-JP" sz="2400" dirty="0">
              <a:solidFill>
                <a:srgbClr val="333333"/>
              </a:solidFill>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①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亡くなった後に支払う所得税、住民税、固定資産税などの</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公租公課</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②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水光熱費、電話代などの公共料金等の未払金（亡くなった</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人が使用していた期間に限る）</a:t>
            </a:r>
            <a:br>
              <a:rPr lang="en-US" altLang="ja-JP" sz="2400" dirty="0">
                <a:solidFill>
                  <a:srgbClr val="333333"/>
                </a:solidFill>
                <a:latin typeface="UD デジタル 教科書体 N-R" panose="02020400000000000000" pitchFamily="17" charset="-128"/>
                <a:ea typeface="UD デジタル 教科書体 N-R" panose="02020400000000000000" pitchFamily="17" charset="-128"/>
              </a:rPr>
            </a:br>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③　その他立替金</a:t>
            </a:r>
            <a:endParaRPr lang="en-US" altLang="ja-JP" sz="2400" dirty="0">
              <a:solidFill>
                <a:srgbClr val="333333"/>
              </a:solidFill>
              <a:latin typeface="UD デジタル 教科書体 N-R" panose="02020400000000000000" pitchFamily="17" charset="-128"/>
              <a:ea typeface="UD デジタル 教科書体 N-R" panose="02020400000000000000" pitchFamily="17" charset="-128"/>
            </a:endParaRPr>
          </a:p>
          <a:p>
            <a:pPr algn="l" fontAlgn="base"/>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被相続人の債務であれば、親族からの立替金についても、</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latin typeface="UD デジタル 教科書体 N-R" panose="02020400000000000000" pitchFamily="17" charset="-128"/>
                <a:ea typeface="UD デジタル 教科書体 N-R" panose="02020400000000000000" pitchFamily="17" charset="-128"/>
              </a:rPr>
              <a:t>　　　原則的に</a:t>
            </a:r>
            <a:r>
              <a:rPr lang="ja-JP" altLang="en-US" sz="2400" b="0" i="0" dirty="0">
                <a:effectLst/>
                <a:latin typeface="UD デジタル 教科書体 N-R" panose="02020400000000000000" pitchFamily="17" charset="-128"/>
                <a:ea typeface="UD デジタル 教科書体 N-R" panose="02020400000000000000" pitchFamily="17" charset="-128"/>
              </a:rPr>
              <a:t>は、マイナス財産として相続財産から控除できます。</a:t>
            </a:r>
          </a:p>
          <a:p>
            <a:pPr algn="l" fontAlgn="base"/>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立替の事実が確認できることと、</a:t>
            </a:r>
            <a:r>
              <a:rPr lang="ja-JP" altLang="en-US" sz="2400" b="1" i="0" dirty="0">
                <a:effectLst/>
                <a:latin typeface="UD デジタル 教科書体 N-R" panose="02020400000000000000" pitchFamily="17" charset="-128"/>
                <a:ea typeface="UD デジタル 教科書体 N-R" panose="02020400000000000000" pitchFamily="17" charset="-128"/>
              </a:rPr>
              <a:t>誰がお金を支払ったか確</a:t>
            </a:r>
            <a:endParaRPr lang="en-US" altLang="ja-JP" sz="2400" b="1" i="0" dirty="0">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i="0" dirty="0">
                <a:effectLst/>
                <a:latin typeface="UD デジタル 教科書体 N-R" panose="02020400000000000000" pitchFamily="17" charset="-128"/>
                <a:ea typeface="UD デジタル 教科書体 N-R" panose="02020400000000000000" pitchFamily="17" charset="-128"/>
              </a:rPr>
              <a:t>認できることが必要です。</a:t>
            </a:r>
            <a:endPar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6D917AA1-D60A-4B3E-B2B3-CD5C3E47F4CF}"/>
              </a:ext>
            </a:extLst>
          </p:cNvPr>
          <p:cNvSpPr/>
          <p:nvPr/>
        </p:nvSpPr>
        <p:spPr>
          <a:xfrm>
            <a:off x="278978" y="64622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D99FEDC2-452A-4144-98C0-311071F005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30256" y="91355"/>
            <a:ext cx="487363" cy="487363"/>
          </a:xfrm>
          <a:prstGeom prst="rect">
            <a:avLst/>
          </a:prstGeom>
        </p:spPr>
      </p:pic>
    </p:spTree>
    <p:extLst>
      <p:ext uri="{BB962C8B-B14F-4D97-AF65-F5344CB8AC3E}">
        <p14:creationId xmlns:p14="http://schemas.microsoft.com/office/powerpoint/2010/main" val="130756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05635D0-FF6E-4692-830C-E77C8A4A188F}"/>
              </a:ext>
            </a:extLst>
          </p:cNvPr>
          <p:cNvSpPr/>
          <p:nvPr/>
        </p:nvSpPr>
        <p:spPr>
          <a:xfrm>
            <a:off x="278978" y="64622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13DC9AA4-890A-48DF-B277-F6B45E601753}"/>
              </a:ext>
            </a:extLst>
          </p:cNvPr>
          <p:cNvSpPr txBox="1"/>
          <p:nvPr/>
        </p:nvSpPr>
        <p:spPr>
          <a:xfrm>
            <a:off x="278978" y="184388"/>
            <a:ext cx="9533237" cy="5693866"/>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４．遺産分割対象財産の範囲確定の基準時</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どの時点を財産分割の対象財産にするかの基準時は大きな問</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題です。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この問題については、基準時を相続開始時とする見解（相続</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時開始説）と遺産分割時とする見解（遺産分割説）とがありま</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すが、実務では、遺産分割説がとられています。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但し、遺産分割協議や調停において、当事者間で、遺産分割</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対象財産の範囲確定の基準時を相続開始時とするという合意を</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することは自由です。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相続税の算定では、税理士に聞くと相続開始時点の相続財産</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とすると回答されます。実際の計算では、遺産分割協議までの</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被相続人の債務等を差し引いた額とするので、結果はあまり変</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わらないような気がします。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p>
        </p:txBody>
      </p:sp>
      <p:pic>
        <p:nvPicPr>
          <p:cNvPr id="4" name="録音したサウンド">
            <a:hlinkClick r:id="" action="ppaction://media"/>
            <a:extLst>
              <a:ext uri="{FF2B5EF4-FFF2-40B4-BE49-F238E27FC236}">
                <a16:creationId xmlns:a16="http://schemas.microsoft.com/office/drawing/2014/main" id="{62237DE0-BC8B-4726-A4D8-C7E3246E64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96748" y="184388"/>
            <a:ext cx="487363" cy="487363"/>
          </a:xfrm>
          <a:prstGeom prst="rect">
            <a:avLst/>
          </a:prstGeom>
        </p:spPr>
      </p:pic>
    </p:spTree>
    <p:extLst>
      <p:ext uri="{BB962C8B-B14F-4D97-AF65-F5344CB8AC3E}">
        <p14:creationId xmlns:p14="http://schemas.microsoft.com/office/powerpoint/2010/main" val="395248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1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71FDCC7-17D4-4609-8D28-F524B76701DF}"/>
              </a:ext>
            </a:extLst>
          </p:cNvPr>
          <p:cNvSpPr/>
          <p:nvPr/>
        </p:nvSpPr>
        <p:spPr>
          <a:xfrm>
            <a:off x="278978" y="64622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E1095E38-E88F-4A19-8717-BD7206906E61}"/>
              </a:ext>
            </a:extLst>
          </p:cNvPr>
          <p:cNvSpPr txBox="1"/>
          <p:nvPr/>
        </p:nvSpPr>
        <p:spPr>
          <a:xfrm>
            <a:off x="79131" y="140677"/>
            <a:ext cx="9627577" cy="6063198"/>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５．財産目録の作成について</a:t>
            </a:r>
            <a:endParaRPr kumimoji="1" lang="en-US" altLang="ja-JP" sz="2800" dirty="0">
              <a:latin typeface="UD デジタル 教科書体 N-R" panose="02020400000000000000" pitchFamily="17" charset="-128"/>
              <a:ea typeface="UD デジタル 教科書体 N-R" panose="02020400000000000000" pitchFamily="17" charset="-128"/>
            </a:endParaRPr>
          </a:p>
          <a:p>
            <a:pPr algn="l"/>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財産目録とは、相続財産の種類や内訳、評価額などをまとめ　</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た一覧表です。財産目録があると、遺産分割協議の際に「どの</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ような財産があるのか」一覧で分かるので、話を進めやすくな</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ります。それぞれの財産評価額も記載してあるので、誰がどの</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遺産をもらうのが公平なのかなども明らかになります。</a:t>
            </a:r>
          </a:p>
          <a:p>
            <a:pPr algn="l"/>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　　　また資産だけではなく負債内容も明らかになるので「相続放</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棄した方が良いのか」の判断にも役立ちます。</a:t>
            </a:r>
          </a:p>
          <a:p>
            <a:pPr algn="l"/>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　　　相続税がかかる事案では相続税の計算や申告書作成のために</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相続財産をまとめる必要がありますが、その際にも財産目録が</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役に立ちます。</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財産目録を作成するためには、</a:t>
            </a:r>
            <a:r>
              <a:rPr kumimoji="1" lang="ja-JP" altLang="en-US" sz="2400" dirty="0">
                <a:latin typeface="UD デジタル 教科書体 N-R" panose="02020400000000000000" pitchFamily="17" charset="-128"/>
                <a:ea typeface="UD デジタル 教科書体 N-R" panose="02020400000000000000" pitchFamily="17" charset="-128"/>
              </a:rPr>
              <a:t>これまでに説明しました、財</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産の種類及び評価方法により算定した財産の合計額を記載し、</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財産目録を完成させます。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a:endPar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7261619F-65E7-442C-9771-AA9CC6E9AF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95386" y="129089"/>
            <a:ext cx="487363" cy="487363"/>
          </a:xfrm>
          <a:prstGeom prst="rect">
            <a:avLst/>
          </a:prstGeom>
        </p:spPr>
      </p:pic>
    </p:spTree>
    <p:extLst>
      <p:ext uri="{BB962C8B-B14F-4D97-AF65-F5344CB8AC3E}">
        <p14:creationId xmlns:p14="http://schemas.microsoft.com/office/powerpoint/2010/main" val="382156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B608A67-DDDB-46E7-B9DF-394B6136E66B}"/>
              </a:ext>
            </a:extLst>
          </p:cNvPr>
          <p:cNvSpPr/>
          <p:nvPr/>
        </p:nvSpPr>
        <p:spPr>
          <a:xfrm>
            <a:off x="278978" y="64622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414FC1D7-4558-41A4-8117-D9905DAF1423}"/>
              </a:ext>
            </a:extLst>
          </p:cNvPr>
          <p:cNvSpPr txBox="1"/>
          <p:nvPr/>
        </p:nvSpPr>
        <p:spPr>
          <a:xfrm>
            <a:off x="278978" y="158262"/>
            <a:ext cx="9627022" cy="3046988"/>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）財産目録の書き方</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資産の種類と内訳</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財産調査及び評価をもとに、別添「財産目録」の資産種類と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それぞれの内容を記入します。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負債の種類と内訳、支払額と未払い金の金額を記入します。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③　それぞれの資産の項目ごとに、その根拠となる資料ナンバー</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をつけて整理しておくとよいでしょう。</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C3AD55F3-3DAC-4A63-9FF2-D4C97FBEEA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3403" y="149567"/>
            <a:ext cx="487363" cy="487363"/>
          </a:xfrm>
          <a:prstGeom prst="rect">
            <a:avLst/>
          </a:prstGeom>
        </p:spPr>
      </p:pic>
    </p:spTree>
    <p:extLst>
      <p:ext uri="{BB962C8B-B14F-4D97-AF65-F5344CB8AC3E}">
        <p14:creationId xmlns:p14="http://schemas.microsoft.com/office/powerpoint/2010/main" val="197776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FAE9F1F-7113-43B8-922D-1EDB9A92D750}"/>
              </a:ext>
            </a:extLst>
          </p:cNvPr>
          <p:cNvSpPr/>
          <p:nvPr/>
        </p:nvSpPr>
        <p:spPr>
          <a:xfrm>
            <a:off x="278978" y="64622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graphicFrame>
        <p:nvGraphicFramePr>
          <p:cNvPr id="3" name="表 4">
            <a:extLst>
              <a:ext uri="{FF2B5EF4-FFF2-40B4-BE49-F238E27FC236}">
                <a16:creationId xmlns:a16="http://schemas.microsoft.com/office/drawing/2014/main" id="{D4946390-47B5-48E8-91D9-607EB2FC8430}"/>
              </a:ext>
            </a:extLst>
          </p:cNvPr>
          <p:cNvGraphicFramePr>
            <a:graphicFrameLocks noGrp="1"/>
          </p:cNvGraphicFramePr>
          <p:nvPr>
            <p:extLst>
              <p:ext uri="{D42A27DB-BD31-4B8C-83A1-F6EECF244321}">
                <p14:modId xmlns:p14="http://schemas.microsoft.com/office/powerpoint/2010/main" val="77681624"/>
              </p:ext>
            </p:extLst>
          </p:nvPr>
        </p:nvGraphicFramePr>
        <p:xfrm>
          <a:off x="370393" y="1193584"/>
          <a:ext cx="4554491" cy="1155056"/>
        </p:xfrm>
        <a:graphic>
          <a:graphicData uri="http://schemas.openxmlformats.org/drawingml/2006/table">
            <a:tbl>
              <a:tblPr firstRow="1" bandRow="1">
                <a:tableStyleId>{5940675A-B579-460E-94D1-54222C63F5DA}</a:tableStyleId>
              </a:tblPr>
              <a:tblGrid>
                <a:gridCol w="346476">
                  <a:extLst>
                    <a:ext uri="{9D8B030D-6E8A-4147-A177-3AD203B41FA5}">
                      <a16:colId xmlns:a16="http://schemas.microsoft.com/office/drawing/2014/main" val="1518172069"/>
                    </a:ext>
                  </a:extLst>
                </a:gridCol>
                <a:gridCol w="363984">
                  <a:extLst>
                    <a:ext uri="{9D8B030D-6E8A-4147-A177-3AD203B41FA5}">
                      <a16:colId xmlns:a16="http://schemas.microsoft.com/office/drawing/2014/main" val="2873965940"/>
                    </a:ext>
                  </a:extLst>
                </a:gridCol>
                <a:gridCol w="1766656">
                  <a:extLst>
                    <a:ext uri="{9D8B030D-6E8A-4147-A177-3AD203B41FA5}">
                      <a16:colId xmlns:a16="http://schemas.microsoft.com/office/drawing/2014/main" val="1169639541"/>
                    </a:ext>
                  </a:extLst>
                </a:gridCol>
                <a:gridCol w="710214">
                  <a:extLst>
                    <a:ext uri="{9D8B030D-6E8A-4147-A177-3AD203B41FA5}">
                      <a16:colId xmlns:a16="http://schemas.microsoft.com/office/drawing/2014/main" val="4238392637"/>
                    </a:ext>
                  </a:extLst>
                </a:gridCol>
                <a:gridCol w="496117">
                  <a:extLst>
                    <a:ext uri="{9D8B030D-6E8A-4147-A177-3AD203B41FA5}">
                      <a16:colId xmlns:a16="http://schemas.microsoft.com/office/drawing/2014/main" val="3746794907"/>
                    </a:ext>
                  </a:extLst>
                </a:gridCol>
                <a:gridCol w="586959">
                  <a:extLst>
                    <a:ext uri="{9D8B030D-6E8A-4147-A177-3AD203B41FA5}">
                      <a16:colId xmlns:a16="http://schemas.microsoft.com/office/drawing/2014/main" val="634480976"/>
                    </a:ext>
                  </a:extLst>
                </a:gridCol>
                <a:gridCol w="284085">
                  <a:extLst>
                    <a:ext uri="{9D8B030D-6E8A-4147-A177-3AD203B41FA5}">
                      <a16:colId xmlns:a16="http://schemas.microsoft.com/office/drawing/2014/main" val="622525422"/>
                    </a:ext>
                  </a:extLst>
                </a:gridCol>
              </a:tblGrid>
              <a:tr h="357380">
                <a:tc gridSpan="2">
                  <a:txBody>
                    <a:bodyPr/>
                    <a:lstStyle/>
                    <a:p>
                      <a:pPr algn="ctr"/>
                      <a:r>
                        <a:rPr kumimoji="1" lang="ja-JP" altLang="en-US" sz="900" dirty="0"/>
                        <a:t>区分</a:t>
                      </a:r>
                    </a:p>
                  </a:txBody>
                  <a:tcPr marL="18000" marR="18000" marT="18000" marB="18000" anchor="ctr"/>
                </a:tc>
                <a:tc hMerge="1">
                  <a:txBody>
                    <a:bodyPr/>
                    <a:lstStyle/>
                    <a:p>
                      <a:endParaRPr kumimoji="1" lang="ja-JP" altLang="en-US" sz="900" dirty="0"/>
                    </a:p>
                  </a:txBody>
                  <a:tcPr marL="18000" marR="18000" marT="18000" marB="18000"/>
                </a:tc>
                <a:tc>
                  <a:txBody>
                    <a:bodyPr/>
                    <a:lstStyle/>
                    <a:p>
                      <a:pPr algn="ctr"/>
                      <a:r>
                        <a:rPr kumimoji="1" lang="ja-JP" altLang="en-US" sz="900" dirty="0"/>
                        <a:t>所在地</a:t>
                      </a:r>
                    </a:p>
                  </a:txBody>
                  <a:tcPr marL="18000" marR="18000" marT="18000" marB="18000" anchor="ctr"/>
                </a:tc>
                <a:tc>
                  <a:txBody>
                    <a:bodyPr/>
                    <a:lstStyle/>
                    <a:p>
                      <a:pPr algn="ctr"/>
                      <a:r>
                        <a:rPr kumimoji="1" lang="ja-JP" altLang="en-US" sz="900" dirty="0"/>
                        <a:t>評価額（円）</a:t>
                      </a:r>
                    </a:p>
                  </a:txBody>
                  <a:tcPr marL="18000" marR="18000" marT="18000" marB="18000" anchor="ctr"/>
                </a:tc>
                <a:tc>
                  <a:txBody>
                    <a:bodyPr/>
                    <a:lstStyle/>
                    <a:p>
                      <a:pPr algn="ctr"/>
                      <a:r>
                        <a:rPr kumimoji="1" lang="ja-JP" altLang="en-US" sz="900" dirty="0"/>
                        <a:t>面積（㎡）</a:t>
                      </a:r>
                    </a:p>
                  </a:txBody>
                  <a:tcPr marL="18000" marR="18000" marT="18000" marB="18000" anchor="ctr"/>
                </a:tc>
                <a:tc>
                  <a:txBody>
                    <a:bodyPr/>
                    <a:lstStyle/>
                    <a:p>
                      <a:pPr algn="ctr"/>
                      <a:r>
                        <a:rPr kumimoji="1" lang="ja-JP" altLang="en-US" sz="900" dirty="0"/>
                        <a:t>備考</a:t>
                      </a:r>
                    </a:p>
                  </a:txBody>
                  <a:tcPr marL="18000" marR="18000" marT="18000" marB="18000" anchor="ctr"/>
                </a:tc>
                <a:tc>
                  <a:txBody>
                    <a:bodyPr/>
                    <a:lstStyle/>
                    <a:p>
                      <a:pPr algn="ctr"/>
                      <a:r>
                        <a:rPr kumimoji="1" lang="ja-JP" altLang="en-US" sz="900" dirty="0"/>
                        <a:t>資料番号</a:t>
                      </a:r>
                    </a:p>
                  </a:txBody>
                  <a:tcPr marL="18000" marR="18000" marT="18000" marB="18000" anchor="ctr"/>
                </a:tc>
                <a:extLst>
                  <a:ext uri="{0D108BD9-81ED-4DB2-BD59-A6C34878D82A}">
                    <a16:rowId xmlns:a16="http://schemas.microsoft.com/office/drawing/2014/main" val="459616916"/>
                  </a:ext>
                </a:extLst>
              </a:tr>
              <a:tr h="199419">
                <a:tc>
                  <a:txBody>
                    <a:bodyPr/>
                    <a:lstStyle/>
                    <a:p>
                      <a:r>
                        <a:rPr kumimoji="1" lang="ja-JP" altLang="en-US" sz="900" dirty="0"/>
                        <a:t>土地</a:t>
                      </a:r>
                    </a:p>
                  </a:txBody>
                  <a:tcPr marL="18000" marR="18000" marT="18000" marB="18000" anchor="ctr"/>
                </a:tc>
                <a:tc>
                  <a:txBody>
                    <a:bodyPr/>
                    <a:lstStyle/>
                    <a:p>
                      <a:r>
                        <a:rPr kumimoji="1" lang="ja-JP" altLang="en-US" sz="900" dirty="0"/>
                        <a:t>宅地</a:t>
                      </a:r>
                    </a:p>
                  </a:txBody>
                  <a:tcPr marL="18000" marR="18000" marT="18000" marB="18000" anchor="ctr"/>
                </a:tc>
                <a:tc>
                  <a:txBody>
                    <a:bodyPr/>
                    <a:lstStyle/>
                    <a:p>
                      <a:r>
                        <a:rPr kumimoji="1" lang="ja-JP" altLang="en-US" sz="900" dirty="0"/>
                        <a:t>愛媛県今治市高市甲</a:t>
                      </a:r>
                      <a:r>
                        <a:rPr kumimoji="1" lang="en-US" altLang="ja-JP" sz="900" dirty="0"/>
                        <a:t>156</a:t>
                      </a:r>
                      <a:r>
                        <a:rPr kumimoji="1" lang="ja-JP" altLang="en-US" sz="900" dirty="0"/>
                        <a:t>番地</a:t>
                      </a:r>
                      <a:r>
                        <a:rPr kumimoji="1" lang="en-US" altLang="ja-JP" sz="900" dirty="0"/>
                        <a:t>15</a:t>
                      </a:r>
                      <a:endParaRPr kumimoji="1" lang="ja-JP" altLang="en-US" sz="900" dirty="0"/>
                    </a:p>
                  </a:txBody>
                  <a:tcPr marL="18000" marR="18000" marT="18000" marB="18000" anchor="ctr"/>
                </a:tc>
                <a:tc>
                  <a:txBody>
                    <a:bodyPr/>
                    <a:lstStyle/>
                    <a:p>
                      <a:pPr algn="r"/>
                      <a:r>
                        <a:rPr kumimoji="1" lang="en-US" altLang="ja-JP" sz="900" dirty="0"/>
                        <a:t>18,260,521</a:t>
                      </a:r>
                      <a:endParaRPr kumimoji="1" lang="ja-JP" altLang="en-US" sz="900" dirty="0"/>
                    </a:p>
                  </a:txBody>
                  <a:tcPr marL="18000" marR="18000" marT="18000" marB="18000" anchor="ctr"/>
                </a:tc>
                <a:tc>
                  <a:txBody>
                    <a:bodyPr/>
                    <a:lstStyle/>
                    <a:p>
                      <a:pPr algn="r"/>
                      <a:r>
                        <a:rPr kumimoji="1" lang="en-US" altLang="ja-JP" sz="900" dirty="0"/>
                        <a:t>381.25</a:t>
                      </a:r>
                      <a:endParaRPr kumimoji="1" lang="ja-JP" altLang="en-US" sz="900" dirty="0"/>
                    </a:p>
                  </a:txBody>
                  <a:tcPr marL="18000" marR="18000" marT="18000" marB="18000" anchor="ctr"/>
                </a:tc>
                <a:tc>
                  <a:txBody>
                    <a:bodyPr/>
                    <a:lstStyle/>
                    <a:p>
                      <a:r>
                        <a:rPr kumimoji="1" lang="ja-JP" altLang="en-US" sz="900" dirty="0"/>
                        <a:t>固定</a:t>
                      </a:r>
                      <a:r>
                        <a:rPr kumimoji="1" lang="en-US" altLang="ja-JP" sz="900" dirty="0"/>
                        <a:t>×1.1</a:t>
                      </a:r>
                      <a:endParaRPr kumimoji="1" lang="ja-JP" altLang="en-US" sz="900" dirty="0"/>
                    </a:p>
                  </a:txBody>
                  <a:tcPr marL="18000" marR="18000" marT="18000" marB="18000" anchor="ctr"/>
                </a:tc>
                <a:tc>
                  <a:txBody>
                    <a:bodyPr/>
                    <a:lstStyle/>
                    <a:p>
                      <a:r>
                        <a:rPr kumimoji="1" lang="en-US" altLang="ja-JP" sz="900" dirty="0"/>
                        <a:t>1-1</a:t>
                      </a:r>
                      <a:endParaRPr kumimoji="1" lang="ja-JP" altLang="en-US" sz="900" dirty="0"/>
                    </a:p>
                  </a:txBody>
                  <a:tcPr marL="18000" marR="18000" marT="18000" marB="18000" anchor="ctr"/>
                </a:tc>
                <a:extLst>
                  <a:ext uri="{0D108BD9-81ED-4DB2-BD59-A6C34878D82A}">
                    <a16:rowId xmlns:a16="http://schemas.microsoft.com/office/drawing/2014/main" val="1696598543"/>
                  </a:ext>
                </a:extLst>
              </a:tr>
              <a:tr h="199419">
                <a:tc>
                  <a:txBody>
                    <a:bodyPr/>
                    <a:lstStyle/>
                    <a:p>
                      <a:r>
                        <a:rPr kumimoji="1" lang="ja-JP" altLang="en-US" sz="900" dirty="0"/>
                        <a:t>建物</a:t>
                      </a:r>
                    </a:p>
                  </a:txBody>
                  <a:tcPr marL="18000" marR="18000" marT="18000" marB="18000" anchor="ctr"/>
                </a:tc>
                <a:tc>
                  <a:txBody>
                    <a:bodyPr/>
                    <a:lstStyle/>
                    <a:p>
                      <a:r>
                        <a:rPr kumimoji="1" lang="ja-JP" altLang="en-US" sz="900" dirty="0"/>
                        <a:t>居宅</a:t>
                      </a:r>
                    </a:p>
                  </a:txBody>
                  <a:tcPr marL="18000" marR="18000" marT="18000" marB="18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t>愛媛県今治市高市甲</a:t>
                      </a:r>
                      <a:r>
                        <a:rPr kumimoji="1" lang="en-US" altLang="ja-JP" sz="900" dirty="0"/>
                        <a:t>156</a:t>
                      </a:r>
                      <a:r>
                        <a:rPr kumimoji="1" lang="ja-JP" altLang="en-US" sz="900" dirty="0"/>
                        <a:t>番地</a:t>
                      </a:r>
                      <a:r>
                        <a:rPr kumimoji="1" lang="en-US" altLang="ja-JP" sz="900" dirty="0"/>
                        <a:t>15</a:t>
                      </a:r>
                      <a:endParaRPr kumimoji="1" lang="ja-JP" altLang="en-US" sz="900" dirty="0"/>
                    </a:p>
                  </a:txBody>
                  <a:tcPr marL="18000" marR="18000" marT="18000" marB="18000" anchor="ctr"/>
                </a:tc>
                <a:tc>
                  <a:txBody>
                    <a:bodyPr/>
                    <a:lstStyle/>
                    <a:p>
                      <a:pPr algn="r"/>
                      <a:r>
                        <a:rPr kumimoji="1" lang="en-US" altLang="ja-JP" sz="900" dirty="0"/>
                        <a:t>12,256,645</a:t>
                      </a:r>
                      <a:endParaRPr kumimoji="1" lang="ja-JP" altLang="en-US" sz="900" dirty="0"/>
                    </a:p>
                  </a:txBody>
                  <a:tcPr marL="18000" marR="18000" marT="18000" marB="18000" anchor="ctr"/>
                </a:tc>
                <a:tc>
                  <a:txBody>
                    <a:bodyPr/>
                    <a:lstStyle/>
                    <a:p>
                      <a:pPr algn="r"/>
                      <a:r>
                        <a:rPr kumimoji="1" lang="en-US" altLang="ja-JP" sz="900" dirty="0"/>
                        <a:t>112.23</a:t>
                      </a:r>
                    </a:p>
                  </a:txBody>
                  <a:tcPr marL="18000" marR="18000" marT="18000" marB="18000" anchor="ctr"/>
                </a:tc>
                <a:tc>
                  <a:txBody>
                    <a:bodyPr/>
                    <a:lstStyle/>
                    <a:p>
                      <a:r>
                        <a:rPr kumimoji="1" lang="ja-JP" altLang="en-US" sz="900" dirty="0"/>
                        <a:t>木造瓦葺</a:t>
                      </a:r>
                    </a:p>
                  </a:txBody>
                  <a:tcPr marL="18000" marR="18000" marT="18000" marB="18000" anchor="ctr"/>
                </a:tc>
                <a:tc>
                  <a:txBody>
                    <a:bodyPr/>
                    <a:lstStyle/>
                    <a:p>
                      <a:r>
                        <a:rPr kumimoji="1" lang="en-US" altLang="ja-JP" sz="900" dirty="0"/>
                        <a:t>1-2</a:t>
                      </a:r>
                      <a:endParaRPr kumimoji="1" lang="ja-JP" altLang="en-US" sz="900" dirty="0"/>
                    </a:p>
                  </a:txBody>
                  <a:tcPr marL="18000" marR="18000" marT="18000" marB="18000" anchor="ctr"/>
                </a:tc>
                <a:extLst>
                  <a:ext uri="{0D108BD9-81ED-4DB2-BD59-A6C34878D82A}">
                    <a16:rowId xmlns:a16="http://schemas.microsoft.com/office/drawing/2014/main" val="2886696487"/>
                  </a:ext>
                </a:extLst>
              </a:tr>
              <a:tr h="199419">
                <a:tc>
                  <a:txBody>
                    <a:bodyPr/>
                    <a:lstStyle/>
                    <a:p>
                      <a:endParaRPr kumimoji="1" lang="ja-JP" altLang="en-US" sz="900"/>
                    </a:p>
                  </a:txBody>
                  <a:tcPr marL="18000" marR="18000" marT="18000" marB="18000" anchor="ctr"/>
                </a:tc>
                <a:tc>
                  <a:txBody>
                    <a:bodyPr/>
                    <a:lstStyle/>
                    <a:p>
                      <a:endParaRPr kumimoji="1" lang="ja-JP" altLang="en-US" sz="900"/>
                    </a:p>
                  </a:txBody>
                  <a:tcPr marL="18000" marR="18000" marT="18000" marB="18000" anchor="ctr"/>
                </a:tc>
                <a:tc>
                  <a:txBody>
                    <a:bodyPr/>
                    <a:lstStyle/>
                    <a:p>
                      <a:endParaRPr kumimoji="1" lang="ja-JP" altLang="en-US" sz="900" dirty="0"/>
                    </a:p>
                  </a:txBody>
                  <a:tcPr marL="18000" marR="18000" marT="18000" marB="18000" anchor="ctr"/>
                </a:tc>
                <a:tc>
                  <a:txBody>
                    <a:bodyPr/>
                    <a:lstStyle/>
                    <a:p>
                      <a:pPr algn="r"/>
                      <a:endParaRPr kumimoji="1" lang="ja-JP" altLang="en-US" sz="900"/>
                    </a:p>
                  </a:txBody>
                  <a:tcPr marL="18000" marR="18000" marT="18000" marB="18000" anchor="ctr"/>
                </a:tc>
                <a:tc>
                  <a:txBody>
                    <a:bodyPr/>
                    <a:lstStyle/>
                    <a:p>
                      <a:pPr algn="r"/>
                      <a:endParaRPr kumimoji="1" lang="ja-JP" altLang="en-US" sz="900" dirty="0"/>
                    </a:p>
                  </a:txBody>
                  <a:tcPr marL="18000" marR="18000" marT="18000" marB="18000" anchor="ctr"/>
                </a:tc>
                <a:tc>
                  <a:txBody>
                    <a:bodyPr/>
                    <a:lstStyle/>
                    <a:p>
                      <a:endParaRPr kumimoji="1" lang="ja-JP" altLang="en-US" sz="900"/>
                    </a:p>
                  </a:txBody>
                  <a:tcPr marL="18000" marR="18000" marT="18000" marB="18000" anchor="ctr"/>
                </a:tc>
                <a:tc>
                  <a:txBody>
                    <a:bodyPr/>
                    <a:lstStyle/>
                    <a:p>
                      <a:endParaRPr kumimoji="1" lang="ja-JP" altLang="en-US" sz="900" dirty="0"/>
                    </a:p>
                  </a:txBody>
                  <a:tcPr marL="18000" marR="18000" marT="18000" marB="18000" anchor="ctr"/>
                </a:tc>
                <a:extLst>
                  <a:ext uri="{0D108BD9-81ED-4DB2-BD59-A6C34878D82A}">
                    <a16:rowId xmlns:a16="http://schemas.microsoft.com/office/drawing/2014/main" val="279092064"/>
                  </a:ext>
                </a:extLst>
              </a:tr>
              <a:tr h="199419">
                <a:tc gridSpan="3">
                  <a:txBody>
                    <a:bodyPr/>
                    <a:lstStyle/>
                    <a:p>
                      <a:pPr algn="ctr"/>
                      <a:r>
                        <a:rPr kumimoji="1" lang="ja-JP" altLang="en-US" sz="900" dirty="0"/>
                        <a:t>合　　　　　計</a:t>
                      </a:r>
                    </a:p>
                  </a:txBody>
                  <a:tcPr marL="18000" marR="18000" marT="18000" marB="18000" anchor="ctr"/>
                </a:tc>
                <a:tc hMerge="1">
                  <a:txBody>
                    <a:bodyPr/>
                    <a:lstStyle/>
                    <a:p>
                      <a:endParaRPr kumimoji="1" lang="ja-JP" altLang="en-US" sz="900" dirty="0"/>
                    </a:p>
                  </a:txBody>
                  <a:tcPr marL="18000" marR="18000" marT="18000" marB="18000"/>
                </a:tc>
                <a:tc hMerge="1">
                  <a:txBody>
                    <a:bodyPr/>
                    <a:lstStyle/>
                    <a:p>
                      <a:endParaRPr kumimoji="1" lang="ja-JP" altLang="en-US" sz="900" dirty="0"/>
                    </a:p>
                  </a:txBody>
                  <a:tcPr marL="18000" marR="18000" marT="18000" marB="18000"/>
                </a:tc>
                <a:tc>
                  <a:txBody>
                    <a:bodyPr/>
                    <a:lstStyle/>
                    <a:p>
                      <a:pPr algn="r"/>
                      <a:endParaRPr kumimoji="1" lang="ja-JP" altLang="en-US" sz="900" dirty="0"/>
                    </a:p>
                  </a:txBody>
                  <a:tcPr marL="18000" marR="18000" marT="18000" marB="18000" anchor="ctr"/>
                </a:tc>
                <a:tc>
                  <a:txBody>
                    <a:bodyPr/>
                    <a:lstStyle/>
                    <a:p>
                      <a:pPr algn="r"/>
                      <a:endParaRPr kumimoji="1" lang="ja-JP" altLang="en-US" sz="900" dirty="0"/>
                    </a:p>
                  </a:txBody>
                  <a:tcPr marL="18000" marR="18000" marT="18000" marB="18000" anchor="ctr"/>
                </a:tc>
                <a:tc>
                  <a:txBody>
                    <a:bodyPr/>
                    <a:lstStyle/>
                    <a:p>
                      <a:endParaRPr kumimoji="1" lang="ja-JP" altLang="en-US" sz="900"/>
                    </a:p>
                  </a:txBody>
                  <a:tcPr marL="18000" marR="18000" marT="18000" marB="18000" anchor="ctr"/>
                </a:tc>
                <a:tc>
                  <a:txBody>
                    <a:bodyPr/>
                    <a:lstStyle/>
                    <a:p>
                      <a:endParaRPr kumimoji="1" lang="ja-JP" altLang="en-US" sz="900" dirty="0"/>
                    </a:p>
                  </a:txBody>
                  <a:tcPr marL="18000" marR="18000" marT="18000" marB="18000" anchor="ctr"/>
                </a:tc>
                <a:extLst>
                  <a:ext uri="{0D108BD9-81ED-4DB2-BD59-A6C34878D82A}">
                    <a16:rowId xmlns:a16="http://schemas.microsoft.com/office/drawing/2014/main" val="3401627594"/>
                  </a:ext>
                </a:extLst>
              </a:tr>
            </a:tbl>
          </a:graphicData>
        </a:graphic>
      </p:graphicFrame>
      <p:graphicFrame>
        <p:nvGraphicFramePr>
          <p:cNvPr id="4" name="表 3">
            <a:extLst>
              <a:ext uri="{FF2B5EF4-FFF2-40B4-BE49-F238E27FC236}">
                <a16:creationId xmlns:a16="http://schemas.microsoft.com/office/drawing/2014/main" id="{7D4A93EE-7FAB-43C4-A21E-5860E860FCB9}"/>
              </a:ext>
            </a:extLst>
          </p:cNvPr>
          <p:cNvGraphicFramePr>
            <a:graphicFrameLocks noGrp="1"/>
          </p:cNvGraphicFramePr>
          <p:nvPr>
            <p:extLst>
              <p:ext uri="{D42A27DB-BD31-4B8C-83A1-F6EECF244321}">
                <p14:modId xmlns:p14="http://schemas.microsoft.com/office/powerpoint/2010/main" val="1960478755"/>
              </p:ext>
            </p:extLst>
          </p:nvPr>
        </p:nvGraphicFramePr>
        <p:xfrm>
          <a:off x="360775" y="2666015"/>
          <a:ext cx="4554493" cy="960066"/>
        </p:xfrm>
        <a:graphic>
          <a:graphicData uri="http://schemas.openxmlformats.org/drawingml/2006/table">
            <a:tbl>
              <a:tblPr firstRow="1" bandRow="1">
                <a:tableStyleId>{5940675A-B579-460E-94D1-54222C63F5DA}</a:tableStyleId>
              </a:tblPr>
              <a:tblGrid>
                <a:gridCol w="303072">
                  <a:extLst>
                    <a:ext uri="{9D8B030D-6E8A-4147-A177-3AD203B41FA5}">
                      <a16:colId xmlns:a16="http://schemas.microsoft.com/office/drawing/2014/main" val="163929337"/>
                    </a:ext>
                  </a:extLst>
                </a:gridCol>
                <a:gridCol w="529608">
                  <a:extLst>
                    <a:ext uri="{9D8B030D-6E8A-4147-A177-3AD203B41FA5}">
                      <a16:colId xmlns:a16="http://schemas.microsoft.com/office/drawing/2014/main" val="3529057928"/>
                    </a:ext>
                  </a:extLst>
                </a:gridCol>
                <a:gridCol w="398029">
                  <a:extLst>
                    <a:ext uri="{9D8B030D-6E8A-4147-A177-3AD203B41FA5}">
                      <a16:colId xmlns:a16="http://schemas.microsoft.com/office/drawing/2014/main" val="238422564"/>
                    </a:ext>
                  </a:extLst>
                </a:gridCol>
                <a:gridCol w="301025">
                  <a:extLst>
                    <a:ext uri="{9D8B030D-6E8A-4147-A177-3AD203B41FA5}">
                      <a16:colId xmlns:a16="http://schemas.microsoft.com/office/drawing/2014/main" val="3360471119"/>
                    </a:ext>
                  </a:extLst>
                </a:gridCol>
                <a:gridCol w="517907">
                  <a:extLst>
                    <a:ext uri="{9D8B030D-6E8A-4147-A177-3AD203B41FA5}">
                      <a16:colId xmlns:a16="http://schemas.microsoft.com/office/drawing/2014/main" val="2337781027"/>
                    </a:ext>
                  </a:extLst>
                </a:gridCol>
                <a:gridCol w="708119">
                  <a:extLst>
                    <a:ext uri="{9D8B030D-6E8A-4147-A177-3AD203B41FA5}">
                      <a16:colId xmlns:a16="http://schemas.microsoft.com/office/drawing/2014/main" val="1077594385"/>
                    </a:ext>
                  </a:extLst>
                </a:gridCol>
                <a:gridCol w="1459392">
                  <a:extLst>
                    <a:ext uri="{9D8B030D-6E8A-4147-A177-3AD203B41FA5}">
                      <a16:colId xmlns:a16="http://schemas.microsoft.com/office/drawing/2014/main" val="3799552279"/>
                    </a:ext>
                  </a:extLst>
                </a:gridCol>
                <a:gridCol w="337341">
                  <a:extLst>
                    <a:ext uri="{9D8B030D-6E8A-4147-A177-3AD203B41FA5}">
                      <a16:colId xmlns:a16="http://schemas.microsoft.com/office/drawing/2014/main" val="1482527390"/>
                    </a:ext>
                  </a:extLst>
                </a:gridCol>
              </a:tblGrid>
              <a:tr h="297276">
                <a:tc>
                  <a:txBody>
                    <a:bodyPr/>
                    <a:lstStyle/>
                    <a:p>
                      <a:pPr algn="ctr"/>
                      <a:r>
                        <a:rPr kumimoji="1" lang="ja-JP" altLang="en-US" sz="900" dirty="0"/>
                        <a:t>区分</a:t>
                      </a:r>
                    </a:p>
                  </a:txBody>
                  <a:tcPr marL="18000" marR="18000" marT="18000" marB="18000" anchor="ctr"/>
                </a:tc>
                <a:tc>
                  <a:txBody>
                    <a:bodyPr/>
                    <a:lstStyle/>
                    <a:p>
                      <a:pPr algn="ctr"/>
                      <a:r>
                        <a:rPr kumimoji="1" lang="ja-JP" altLang="en-US" sz="900" dirty="0"/>
                        <a:t>預入先</a:t>
                      </a:r>
                    </a:p>
                  </a:txBody>
                  <a:tcPr marL="18000" marR="18000" marT="18000" marB="18000" anchor="ctr"/>
                </a:tc>
                <a:tc>
                  <a:txBody>
                    <a:bodyPr/>
                    <a:lstStyle/>
                    <a:p>
                      <a:pPr algn="ctr"/>
                      <a:r>
                        <a:rPr kumimoji="1" lang="ja-JP" altLang="en-US" sz="900" dirty="0"/>
                        <a:t>支店名</a:t>
                      </a:r>
                    </a:p>
                  </a:txBody>
                  <a:tcPr marL="18000" marR="18000" marT="18000" marB="18000" anchor="ctr"/>
                </a:tc>
                <a:tc>
                  <a:txBody>
                    <a:bodyPr/>
                    <a:lstStyle/>
                    <a:p>
                      <a:pPr algn="ctr"/>
                      <a:r>
                        <a:rPr kumimoji="1" lang="ja-JP" altLang="en-US" sz="900" dirty="0"/>
                        <a:t>種別</a:t>
                      </a:r>
                    </a:p>
                  </a:txBody>
                  <a:tcPr marL="18000" marR="18000" marT="18000" marB="18000" anchor="ctr"/>
                </a:tc>
                <a:tc>
                  <a:txBody>
                    <a:bodyPr/>
                    <a:lstStyle/>
                    <a:p>
                      <a:pPr algn="ctr"/>
                      <a:r>
                        <a:rPr kumimoji="1" lang="ja-JP" altLang="en-US" sz="900" dirty="0"/>
                        <a:t>口座番号</a:t>
                      </a:r>
                    </a:p>
                  </a:txBody>
                  <a:tcPr marL="18000" marR="18000" marT="18000" marB="18000" anchor="ctr"/>
                </a:tc>
                <a:tc>
                  <a:txBody>
                    <a:bodyPr/>
                    <a:lstStyle/>
                    <a:p>
                      <a:pPr algn="ctr"/>
                      <a:r>
                        <a:rPr kumimoji="1" lang="ja-JP" altLang="en-US" sz="900" dirty="0"/>
                        <a:t>金額</a:t>
                      </a:r>
                      <a:endParaRPr kumimoji="1" lang="en-US" altLang="ja-JP" sz="900" dirty="0"/>
                    </a:p>
                    <a:p>
                      <a:pPr algn="ctr"/>
                      <a:r>
                        <a:rPr kumimoji="1" lang="ja-JP" altLang="en-US" sz="900" dirty="0"/>
                        <a:t>（円）</a:t>
                      </a:r>
                    </a:p>
                  </a:txBody>
                  <a:tcPr marL="18000" marR="18000" marT="18000" marB="18000" anchor="ctr"/>
                </a:tc>
                <a:tc>
                  <a:txBody>
                    <a:bodyPr/>
                    <a:lstStyle/>
                    <a:p>
                      <a:pPr algn="ctr"/>
                      <a:r>
                        <a:rPr kumimoji="1" lang="ja-JP" altLang="en-US" sz="900" dirty="0"/>
                        <a:t>備考</a:t>
                      </a:r>
                    </a:p>
                  </a:txBody>
                  <a:tcPr marL="18000" marR="18000" marT="18000" marB="18000" anchor="ctr"/>
                </a:tc>
                <a:tc>
                  <a:txBody>
                    <a:bodyPr/>
                    <a:lstStyle/>
                    <a:p>
                      <a:pPr algn="ctr"/>
                      <a:r>
                        <a:rPr kumimoji="1" lang="ja-JP" altLang="en-US" sz="900" dirty="0"/>
                        <a:t>資料番号</a:t>
                      </a:r>
                    </a:p>
                  </a:txBody>
                  <a:tcPr marL="18000" marR="18000" marT="18000" marB="18000" anchor="ctr"/>
                </a:tc>
                <a:extLst>
                  <a:ext uri="{0D108BD9-81ED-4DB2-BD59-A6C34878D82A}">
                    <a16:rowId xmlns:a16="http://schemas.microsoft.com/office/drawing/2014/main" val="494987016"/>
                  </a:ext>
                </a:extLst>
              </a:tr>
              <a:tr h="216582">
                <a:tc>
                  <a:txBody>
                    <a:bodyPr/>
                    <a:lstStyle/>
                    <a:p>
                      <a:pPr algn="ctr"/>
                      <a:r>
                        <a:rPr kumimoji="1" lang="en-US" altLang="ja-JP" sz="900" dirty="0"/>
                        <a:t>1</a:t>
                      </a:r>
                      <a:endParaRPr kumimoji="1" lang="ja-JP" altLang="en-US" sz="900" dirty="0"/>
                    </a:p>
                  </a:txBody>
                  <a:tcPr marL="18000" marR="18000" marT="18000" marB="18000"/>
                </a:tc>
                <a:tc>
                  <a:txBody>
                    <a:bodyPr/>
                    <a:lstStyle/>
                    <a:p>
                      <a:r>
                        <a:rPr kumimoji="1" lang="ja-JP" altLang="en-US" sz="900" dirty="0"/>
                        <a:t>〇〇銀行</a:t>
                      </a:r>
                    </a:p>
                  </a:txBody>
                  <a:tcPr marL="18000" marR="18000" marT="18000" marB="18000" anchor="ctr"/>
                </a:tc>
                <a:tc>
                  <a:txBody>
                    <a:bodyPr/>
                    <a:lstStyle/>
                    <a:p>
                      <a:r>
                        <a:rPr kumimoji="1" lang="ja-JP" altLang="en-US" sz="900" dirty="0"/>
                        <a:t>今治</a:t>
                      </a:r>
                    </a:p>
                  </a:txBody>
                  <a:tcPr marL="18000" marR="18000" marT="18000" marB="18000" anchor="ctr"/>
                </a:tc>
                <a:tc>
                  <a:txBody>
                    <a:bodyPr/>
                    <a:lstStyle/>
                    <a:p>
                      <a:r>
                        <a:rPr kumimoji="1" lang="ja-JP" altLang="en-US" sz="900" dirty="0"/>
                        <a:t>普通</a:t>
                      </a:r>
                    </a:p>
                  </a:txBody>
                  <a:tcPr marL="18000" marR="18000" marT="18000" marB="18000" anchor="ctr"/>
                </a:tc>
                <a:tc>
                  <a:txBody>
                    <a:bodyPr/>
                    <a:lstStyle/>
                    <a:p>
                      <a:r>
                        <a:rPr kumimoji="1" lang="en-US" altLang="ja-JP" sz="900" dirty="0"/>
                        <a:t>12345678</a:t>
                      </a:r>
                      <a:endParaRPr kumimoji="1" lang="ja-JP" altLang="en-US" sz="900" dirty="0"/>
                    </a:p>
                  </a:txBody>
                  <a:tcPr marL="18000" marR="18000" marT="18000" marB="18000" anchor="ctr"/>
                </a:tc>
                <a:tc>
                  <a:txBody>
                    <a:bodyPr/>
                    <a:lstStyle/>
                    <a:p>
                      <a:pPr algn="r"/>
                      <a:r>
                        <a:rPr kumimoji="1" lang="en-US" altLang="ja-JP" sz="900" dirty="0"/>
                        <a:t>15,278,651</a:t>
                      </a:r>
                      <a:endParaRPr kumimoji="1" lang="ja-JP" altLang="en-US" sz="900" dirty="0"/>
                    </a:p>
                  </a:txBody>
                  <a:tcPr marL="18000" marR="18000" marT="18000" marB="18000" anchor="ctr"/>
                </a:tc>
                <a:tc>
                  <a:txBody>
                    <a:bodyPr/>
                    <a:lstStyle/>
                    <a:p>
                      <a:r>
                        <a:rPr kumimoji="1" lang="ja-JP" altLang="en-US" sz="800" dirty="0"/>
                        <a:t>令和</a:t>
                      </a:r>
                      <a:r>
                        <a:rPr kumimoji="1" lang="en-US" altLang="ja-JP" sz="800" dirty="0"/>
                        <a:t>3</a:t>
                      </a:r>
                      <a:r>
                        <a:rPr kumimoji="1" lang="ja-JP" altLang="en-US" sz="800" dirty="0"/>
                        <a:t>年　月　日現在残高証明</a:t>
                      </a:r>
                    </a:p>
                  </a:txBody>
                  <a:tcPr marL="18000" marR="18000" marT="18000" marB="18000" anchor="ctr"/>
                </a:tc>
                <a:tc>
                  <a:txBody>
                    <a:bodyPr/>
                    <a:lstStyle/>
                    <a:p>
                      <a:r>
                        <a:rPr kumimoji="1" lang="en-US" altLang="ja-JP" sz="900" dirty="0"/>
                        <a:t>2-1</a:t>
                      </a:r>
                      <a:endParaRPr kumimoji="1" lang="ja-JP" altLang="en-US" sz="900" dirty="0"/>
                    </a:p>
                  </a:txBody>
                  <a:tcPr marL="18000" marR="18000" marT="18000" marB="18000" anchor="ctr"/>
                </a:tc>
                <a:extLst>
                  <a:ext uri="{0D108BD9-81ED-4DB2-BD59-A6C34878D82A}">
                    <a16:rowId xmlns:a16="http://schemas.microsoft.com/office/drawing/2014/main" val="268265688"/>
                  </a:ext>
                </a:extLst>
              </a:tr>
              <a:tr h="216582">
                <a:tc>
                  <a:txBody>
                    <a:bodyPr/>
                    <a:lstStyle/>
                    <a:p>
                      <a:pPr algn="ctr"/>
                      <a:r>
                        <a:rPr kumimoji="1" lang="en-US" altLang="ja-JP" sz="900" dirty="0"/>
                        <a:t>2</a:t>
                      </a:r>
                      <a:endParaRPr kumimoji="1" lang="ja-JP" altLang="en-US" sz="900" dirty="0"/>
                    </a:p>
                  </a:txBody>
                  <a:tcPr marL="18000" marR="18000" marT="18000" marB="18000"/>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extLst>
                  <a:ext uri="{0D108BD9-81ED-4DB2-BD59-A6C34878D82A}">
                    <a16:rowId xmlns:a16="http://schemas.microsoft.com/office/drawing/2014/main" val="1744226920"/>
                  </a:ext>
                </a:extLst>
              </a:tr>
              <a:tr h="216582">
                <a:tc gridSpan="5">
                  <a:txBody>
                    <a:bodyPr/>
                    <a:lstStyle/>
                    <a:p>
                      <a:pPr algn="ctr"/>
                      <a:r>
                        <a:rPr kumimoji="1" lang="ja-JP" altLang="en-US" sz="900" dirty="0"/>
                        <a:t>合　　　計</a:t>
                      </a:r>
                    </a:p>
                  </a:txBody>
                  <a:tcPr marL="18000" marR="18000" marT="18000" marB="18000" anchor="ctr"/>
                </a:tc>
                <a:tc hMerge="1">
                  <a:txBody>
                    <a:bodyPr/>
                    <a:lstStyle/>
                    <a:p>
                      <a:endParaRPr kumimoji="1" lang="ja-JP" altLang="en-US" sz="900" dirty="0"/>
                    </a:p>
                  </a:txBody>
                  <a:tcPr marL="18000" marR="18000" marT="18000" marB="18000" anchor="ctr"/>
                </a:tc>
                <a:tc hMerge="1">
                  <a:txBody>
                    <a:bodyPr/>
                    <a:lstStyle/>
                    <a:p>
                      <a:endParaRPr kumimoji="1" lang="ja-JP" altLang="en-US" sz="900" dirty="0"/>
                    </a:p>
                  </a:txBody>
                  <a:tcPr marL="18000" marR="18000" marT="18000" marB="18000" anchor="ctr"/>
                </a:tc>
                <a:tc hMerge="1">
                  <a:txBody>
                    <a:bodyPr/>
                    <a:lstStyle/>
                    <a:p>
                      <a:endParaRPr kumimoji="1" lang="ja-JP" altLang="en-US" sz="900" dirty="0"/>
                    </a:p>
                  </a:txBody>
                  <a:tcPr marL="18000" marR="18000" marT="18000" marB="18000" anchor="ctr"/>
                </a:tc>
                <a:tc hMerge="1">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extLst>
                  <a:ext uri="{0D108BD9-81ED-4DB2-BD59-A6C34878D82A}">
                    <a16:rowId xmlns:a16="http://schemas.microsoft.com/office/drawing/2014/main" val="219071112"/>
                  </a:ext>
                </a:extLst>
              </a:tr>
            </a:tbl>
          </a:graphicData>
        </a:graphic>
      </p:graphicFrame>
      <p:sp>
        <p:nvSpPr>
          <p:cNvPr id="5" name="テキスト ボックス 4">
            <a:extLst>
              <a:ext uri="{FF2B5EF4-FFF2-40B4-BE49-F238E27FC236}">
                <a16:creationId xmlns:a16="http://schemas.microsoft.com/office/drawing/2014/main" id="{C0711038-FE46-4160-8CBF-919F0A1C7261}"/>
              </a:ext>
            </a:extLst>
          </p:cNvPr>
          <p:cNvSpPr txBox="1"/>
          <p:nvPr/>
        </p:nvSpPr>
        <p:spPr>
          <a:xfrm>
            <a:off x="370393" y="898073"/>
            <a:ext cx="2956511" cy="246221"/>
          </a:xfrm>
          <a:prstGeom prst="rect">
            <a:avLst/>
          </a:prstGeom>
          <a:noFill/>
        </p:spPr>
        <p:txBody>
          <a:bodyPr wrap="square" rtlCol="0">
            <a:spAutoFit/>
          </a:bodyPr>
          <a:lstStyle/>
          <a:p>
            <a:r>
              <a:rPr kumimoji="1" lang="en-US" altLang="ja-JP" sz="1000" dirty="0">
                <a:latin typeface="UD デジタル 教科書体 N-R" panose="02020400000000000000" pitchFamily="17" charset="-128"/>
                <a:ea typeface="UD デジタル 教科書体 N-R" panose="02020400000000000000" pitchFamily="17" charset="-128"/>
              </a:rPr>
              <a:t>1.</a:t>
            </a:r>
            <a:r>
              <a:rPr kumimoji="1" lang="ja-JP" altLang="en-US" sz="1000" dirty="0">
                <a:latin typeface="UD デジタル 教科書体 N-R" panose="02020400000000000000" pitchFamily="17" charset="-128"/>
                <a:ea typeface="UD デジタル 教科書体 N-R" panose="02020400000000000000" pitchFamily="17" charset="-128"/>
              </a:rPr>
              <a:t>不動産</a:t>
            </a:r>
          </a:p>
        </p:txBody>
      </p:sp>
      <p:sp>
        <p:nvSpPr>
          <p:cNvPr id="6" name="テキスト ボックス 5">
            <a:extLst>
              <a:ext uri="{FF2B5EF4-FFF2-40B4-BE49-F238E27FC236}">
                <a16:creationId xmlns:a16="http://schemas.microsoft.com/office/drawing/2014/main" id="{185909A8-DB7C-4B73-93C2-45148F899E1C}"/>
              </a:ext>
            </a:extLst>
          </p:cNvPr>
          <p:cNvSpPr txBox="1"/>
          <p:nvPr/>
        </p:nvSpPr>
        <p:spPr>
          <a:xfrm>
            <a:off x="646466" y="582178"/>
            <a:ext cx="2956511" cy="292388"/>
          </a:xfrm>
          <a:prstGeom prst="rect">
            <a:avLst/>
          </a:prstGeom>
          <a:noFill/>
        </p:spPr>
        <p:txBody>
          <a:bodyPr wrap="square" rtlCol="0">
            <a:spAutoFit/>
          </a:bodyPr>
          <a:lstStyle/>
          <a:p>
            <a:pPr algn="ctr"/>
            <a:r>
              <a:rPr kumimoji="1" lang="en-US" altLang="ja-JP" sz="1300" b="1" dirty="0">
                <a:latin typeface="UD デジタル 教科書体 N-R" panose="02020400000000000000" pitchFamily="17" charset="-128"/>
                <a:ea typeface="UD デジタル 教科書体 N-R" panose="02020400000000000000" pitchFamily="17" charset="-128"/>
              </a:rPr>
              <a:t>【</a:t>
            </a:r>
            <a:r>
              <a:rPr kumimoji="1" lang="ja-JP" altLang="en-US" sz="1300" b="1" dirty="0">
                <a:latin typeface="UD デジタル 教科書体 N-R" panose="02020400000000000000" pitchFamily="17" charset="-128"/>
                <a:ea typeface="UD デジタル 教科書体 N-R" panose="02020400000000000000" pitchFamily="17" charset="-128"/>
              </a:rPr>
              <a:t>財産目録</a:t>
            </a:r>
            <a:r>
              <a:rPr kumimoji="1" lang="en-US" altLang="ja-JP" sz="1300" b="1" dirty="0">
                <a:latin typeface="UD デジタル 教科書体 N-R" panose="02020400000000000000" pitchFamily="17" charset="-128"/>
                <a:ea typeface="UD デジタル 教科書体 N-R" panose="02020400000000000000" pitchFamily="17" charset="-128"/>
              </a:rPr>
              <a:t>】</a:t>
            </a:r>
            <a:endParaRPr kumimoji="1" lang="ja-JP" altLang="en-US" sz="1300" b="1" dirty="0">
              <a:latin typeface="UD デジタル 教科書体 N-R" panose="02020400000000000000" pitchFamily="17" charset="-128"/>
              <a:ea typeface="UD デジタル 教科書体 N-R" panose="02020400000000000000" pitchFamily="17" charset="-128"/>
            </a:endParaRPr>
          </a:p>
        </p:txBody>
      </p:sp>
      <p:sp>
        <p:nvSpPr>
          <p:cNvPr id="7" name="テキスト ボックス 6">
            <a:extLst>
              <a:ext uri="{FF2B5EF4-FFF2-40B4-BE49-F238E27FC236}">
                <a16:creationId xmlns:a16="http://schemas.microsoft.com/office/drawing/2014/main" id="{B21A73AE-D937-4CED-A339-42FAAA9E8EAD}"/>
              </a:ext>
            </a:extLst>
          </p:cNvPr>
          <p:cNvSpPr txBox="1"/>
          <p:nvPr/>
        </p:nvSpPr>
        <p:spPr>
          <a:xfrm>
            <a:off x="3113839" y="864036"/>
            <a:ext cx="1845816" cy="369332"/>
          </a:xfrm>
          <a:prstGeom prst="rect">
            <a:avLst/>
          </a:prstGeom>
          <a:noFill/>
        </p:spPr>
        <p:txBody>
          <a:bodyPr wrap="square" rtlCol="0">
            <a:spAutoFit/>
          </a:bodyPr>
          <a:lstStyle/>
          <a:p>
            <a:r>
              <a:rPr kumimoji="1" lang="ja-JP" altLang="en-US" sz="900" dirty="0">
                <a:latin typeface="UD デジタル 教科書体 N-R" panose="02020400000000000000" pitchFamily="17" charset="-128"/>
                <a:ea typeface="UD デジタル 教科書体 N-R" panose="02020400000000000000" pitchFamily="17" charset="-128"/>
              </a:rPr>
              <a:t>被相続人　　法務太郎</a:t>
            </a:r>
            <a:endParaRPr kumimoji="1" lang="en-US" altLang="ja-JP" sz="900" dirty="0">
              <a:latin typeface="UD デジタル 教科書体 N-R" panose="02020400000000000000" pitchFamily="17" charset="-128"/>
              <a:ea typeface="UD デジタル 教科書体 N-R" panose="02020400000000000000" pitchFamily="17" charset="-128"/>
            </a:endParaRPr>
          </a:p>
          <a:p>
            <a:r>
              <a:rPr kumimoji="1" lang="ja-JP" altLang="en-US" sz="900" dirty="0">
                <a:latin typeface="UD デジタル 教科書体 N-R" panose="02020400000000000000" pitchFamily="17" charset="-128"/>
                <a:ea typeface="UD デジタル 教科書体 N-R" panose="02020400000000000000" pitchFamily="17" charset="-128"/>
              </a:rPr>
              <a:t>相続開始日　令和　年　月　日</a:t>
            </a:r>
          </a:p>
        </p:txBody>
      </p:sp>
      <p:sp>
        <p:nvSpPr>
          <p:cNvPr id="8" name="テキスト ボックス 7">
            <a:extLst>
              <a:ext uri="{FF2B5EF4-FFF2-40B4-BE49-F238E27FC236}">
                <a16:creationId xmlns:a16="http://schemas.microsoft.com/office/drawing/2014/main" id="{6D75B2E2-511D-4AA6-A1AD-41D36645E1D1}"/>
              </a:ext>
            </a:extLst>
          </p:cNvPr>
          <p:cNvSpPr txBox="1"/>
          <p:nvPr/>
        </p:nvSpPr>
        <p:spPr>
          <a:xfrm>
            <a:off x="4614164" y="738279"/>
            <a:ext cx="355106" cy="230832"/>
          </a:xfrm>
          <a:prstGeom prst="rect">
            <a:avLst/>
          </a:prstGeom>
          <a:noFill/>
        </p:spPr>
        <p:txBody>
          <a:bodyPr wrap="square" rtlCol="0">
            <a:spAutoFit/>
          </a:bodyPr>
          <a:lstStyle/>
          <a:p>
            <a:r>
              <a:rPr kumimoji="1" lang="en-US" altLang="ja-JP" sz="900" dirty="0"/>
              <a:t>1/2</a:t>
            </a:r>
            <a:endParaRPr kumimoji="1" lang="ja-JP" altLang="en-US" sz="900" dirty="0"/>
          </a:p>
        </p:txBody>
      </p:sp>
      <p:graphicFrame>
        <p:nvGraphicFramePr>
          <p:cNvPr id="9" name="表 8">
            <a:extLst>
              <a:ext uri="{FF2B5EF4-FFF2-40B4-BE49-F238E27FC236}">
                <a16:creationId xmlns:a16="http://schemas.microsoft.com/office/drawing/2014/main" id="{E44550E7-AFE4-4B11-BA45-66866AB9195B}"/>
              </a:ext>
            </a:extLst>
          </p:cNvPr>
          <p:cNvGraphicFramePr>
            <a:graphicFrameLocks noGrp="1"/>
          </p:cNvGraphicFramePr>
          <p:nvPr>
            <p:extLst>
              <p:ext uri="{D42A27DB-BD31-4B8C-83A1-F6EECF244321}">
                <p14:modId xmlns:p14="http://schemas.microsoft.com/office/powerpoint/2010/main" val="3239348572"/>
              </p:ext>
            </p:extLst>
          </p:nvPr>
        </p:nvGraphicFramePr>
        <p:xfrm>
          <a:off x="369653" y="3920936"/>
          <a:ext cx="4545616" cy="934812"/>
        </p:xfrm>
        <a:graphic>
          <a:graphicData uri="http://schemas.openxmlformats.org/drawingml/2006/table">
            <a:tbl>
              <a:tblPr firstRow="1" bandRow="1">
                <a:tableStyleId>{5940675A-B579-460E-94D1-54222C63F5DA}</a:tableStyleId>
              </a:tblPr>
              <a:tblGrid>
                <a:gridCol w="302481">
                  <a:extLst>
                    <a:ext uri="{9D8B030D-6E8A-4147-A177-3AD203B41FA5}">
                      <a16:colId xmlns:a16="http://schemas.microsoft.com/office/drawing/2014/main" val="2557087904"/>
                    </a:ext>
                  </a:extLst>
                </a:gridCol>
                <a:gridCol w="1743165">
                  <a:extLst>
                    <a:ext uri="{9D8B030D-6E8A-4147-A177-3AD203B41FA5}">
                      <a16:colId xmlns:a16="http://schemas.microsoft.com/office/drawing/2014/main" val="166802269"/>
                    </a:ext>
                  </a:extLst>
                </a:gridCol>
                <a:gridCol w="706739">
                  <a:extLst>
                    <a:ext uri="{9D8B030D-6E8A-4147-A177-3AD203B41FA5}">
                      <a16:colId xmlns:a16="http://schemas.microsoft.com/office/drawing/2014/main" val="278316622"/>
                    </a:ext>
                  </a:extLst>
                </a:gridCol>
                <a:gridCol w="1456548">
                  <a:extLst>
                    <a:ext uri="{9D8B030D-6E8A-4147-A177-3AD203B41FA5}">
                      <a16:colId xmlns:a16="http://schemas.microsoft.com/office/drawing/2014/main" val="3180597771"/>
                    </a:ext>
                  </a:extLst>
                </a:gridCol>
                <a:gridCol w="336683">
                  <a:extLst>
                    <a:ext uri="{9D8B030D-6E8A-4147-A177-3AD203B41FA5}">
                      <a16:colId xmlns:a16="http://schemas.microsoft.com/office/drawing/2014/main" val="1533935127"/>
                    </a:ext>
                  </a:extLst>
                </a:gridCol>
              </a:tblGrid>
              <a:tr h="285447">
                <a:tc>
                  <a:txBody>
                    <a:bodyPr/>
                    <a:lstStyle/>
                    <a:p>
                      <a:pPr algn="ctr"/>
                      <a:r>
                        <a:rPr kumimoji="1" lang="ja-JP" altLang="en-US" sz="900" dirty="0"/>
                        <a:t>区分</a:t>
                      </a:r>
                    </a:p>
                  </a:txBody>
                  <a:tcPr marL="18000" marR="18000" marT="18000" marB="18000" anchor="ctr"/>
                </a:tc>
                <a:tc>
                  <a:txBody>
                    <a:bodyPr/>
                    <a:lstStyle/>
                    <a:p>
                      <a:pPr algn="ctr"/>
                      <a:r>
                        <a:rPr kumimoji="1" lang="ja-JP" altLang="en-US" sz="900" dirty="0"/>
                        <a:t>管理者</a:t>
                      </a:r>
                    </a:p>
                  </a:txBody>
                  <a:tcPr marL="18000" marR="18000" marT="18000" marB="18000" anchor="ctr"/>
                </a:tc>
                <a:tc>
                  <a:txBody>
                    <a:bodyPr/>
                    <a:lstStyle/>
                    <a:p>
                      <a:pPr algn="ctr"/>
                      <a:r>
                        <a:rPr kumimoji="1" lang="ja-JP" altLang="en-US" sz="900" dirty="0"/>
                        <a:t>金　額</a:t>
                      </a:r>
                      <a:endParaRPr kumimoji="1" lang="en-US" altLang="ja-JP" sz="900" dirty="0"/>
                    </a:p>
                    <a:p>
                      <a:pPr algn="ctr"/>
                      <a:r>
                        <a:rPr kumimoji="1" lang="ja-JP" altLang="en-US" sz="900" dirty="0"/>
                        <a:t>（円）</a:t>
                      </a:r>
                      <a:endParaRPr kumimoji="1" lang="en-US" altLang="ja-JP" sz="900" dirty="0"/>
                    </a:p>
                  </a:txBody>
                  <a:tcPr marL="18000" marR="18000" marT="18000" marB="18000" anchor="ctr"/>
                </a:tc>
                <a:tc>
                  <a:txBody>
                    <a:bodyPr/>
                    <a:lstStyle/>
                    <a:p>
                      <a:pPr algn="ctr"/>
                      <a:r>
                        <a:rPr kumimoji="1" lang="ja-JP" altLang="en-US" sz="900" dirty="0"/>
                        <a:t>備考</a:t>
                      </a:r>
                    </a:p>
                  </a:txBody>
                  <a:tcPr marL="18000" marR="18000" marT="18000" marB="18000" anchor="ctr"/>
                </a:tc>
                <a:tc>
                  <a:txBody>
                    <a:bodyPr/>
                    <a:lstStyle/>
                    <a:p>
                      <a:pPr algn="ctr"/>
                      <a:r>
                        <a:rPr kumimoji="1" lang="ja-JP" altLang="en-US" sz="900" dirty="0"/>
                        <a:t>資料番号</a:t>
                      </a:r>
                    </a:p>
                  </a:txBody>
                  <a:tcPr marL="18000" marR="18000" marT="18000" marB="18000" anchor="ctr"/>
                </a:tc>
                <a:extLst>
                  <a:ext uri="{0D108BD9-81ED-4DB2-BD59-A6C34878D82A}">
                    <a16:rowId xmlns:a16="http://schemas.microsoft.com/office/drawing/2014/main" val="3168256137"/>
                  </a:ext>
                </a:extLst>
              </a:tr>
              <a:tr h="208164">
                <a:tc>
                  <a:txBody>
                    <a:bodyPr/>
                    <a:lstStyle/>
                    <a:p>
                      <a:pPr algn="ctr"/>
                      <a:r>
                        <a:rPr kumimoji="1" lang="en-US" altLang="ja-JP" sz="900" dirty="0"/>
                        <a:t>1</a:t>
                      </a:r>
                      <a:endParaRPr kumimoji="1" lang="ja-JP" altLang="en-US" sz="900" dirty="0"/>
                    </a:p>
                  </a:txBody>
                  <a:tcPr marL="18000" marR="18000" marT="18000" marB="18000"/>
                </a:tc>
                <a:tc>
                  <a:txBody>
                    <a:bodyPr/>
                    <a:lstStyle/>
                    <a:p>
                      <a:pPr algn="ctr"/>
                      <a:r>
                        <a:rPr kumimoji="1" lang="ja-JP" altLang="en-US" sz="900" dirty="0"/>
                        <a:t>相続代表者　〇〇〇〇</a:t>
                      </a:r>
                    </a:p>
                  </a:txBody>
                  <a:tcPr marL="18000" marR="18000" marT="18000" marB="18000" anchor="ctr"/>
                </a:tc>
                <a:tc>
                  <a:txBody>
                    <a:bodyPr/>
                    <a:lstStyle/>
                    <a:p>
                      <a:pPr algn="r"/>
                      <a:r>
                        <a:rPr kumimoji="1" lang="en-US" altLang="ja-JP" sz="900" dirty="0"/>
                        <a:t>2,300,000</a:t>
                      </a:r>
                      <a:endParaRPr kumimoji="1" lang="ja-JP" altLang="en-US" sz="900" dirty="0"/>
                    </a:p>
                  </a:txBody>
                  <a:tcPr marL="18000" marR="18000" marT="18000" marB="18000" anchor="ctr"/>
                </a:tc>
                <a:tc>
                  <a:txBody>
                    <a:bodyPr/>
                    <a:lstStyle/>
                    <a:p>
                      <a:r>
                        <a:rPr kumimoji="1" lang="ja-JP" altLang="en-US" sz="800" dirty="0"/>
                        <a:t>令和</a:t>
                      </a:r>
                      <a:r>
                        <a:rPr kumimoji="1" lang="en-US" altLang="ja-JP" sz="800" dirty="0"/>
                        <a:t>3</a:t>
                      </a:r>
                      <a:r>
                        <a:rPr kumimoji="1" lang="ja-JP" altLang="en-US" sz="800" dirty="0"/>
                        <a:t>年　月　日現在</a:t>
                      </a:r>
                    </a:p>
                  </a:txBody>
                  <a:tcPr marL="18000" marR="18000" marT="18000" marB="18000" anchor="ctr"/>
                </a:tc>
                <a:tc>
                  <a:txBody>
                    <a:bodyPr/>
                    <a:lstStyle/>
                    <a:p>
                      <a:r>
                        <a:rPr kumimoji="1" lang="en-US" altLang="ja-JP" sz="900" dirty="0"/>
                        <a:t>3-1</a:t>
                      </a:r>
                      <a:endParaRPr kumimoji="1" lang="ja-JP" altLang="en-US" sz="900" dirty="0"/>
                    </a:p>
                  </a:txBody>
                  <a:tcPr marL="18000" marR="18000" marT="18000" marB="18000" anchor="ctr"/>
                </a:tc>
                <a:extLst>
                  <a:ext uri="{0D108BD9-81ED-4DB2-BD59-A6C34878D82A}">
                    <a16:rowId xmlns:a16="http://schemas.microsoft.com/office/drawing/2014/main" val="3867970098"/>
                  </a:ext>
                </a:extLst>
              </a:tr>
              <a:tr h="208164">
                <a:tc>
                  <a:txBody>
                    <a:bodyPr/>
                    <a:lstStyle/>
                    <a:p>
                      <a:pPr algn="ctr"/>
                      <a:r>
                        <a:rPr kumimoji="1" lang="en-US" altLang="ja-JP" sz="900" dirty="0"/>
                        <a:t>2</a:t>
                      </a:r>
                      <a:endParaRPr kumimoji="1" lang="ja-JP" altLang="en-US" sz="900" dirty="0"/>
                    </a:p>
                  </a:txBody>
                  <a:tcPr marL="18000" marR="18000" marT="18000" marB="18000"/>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extLst>
                  <a:ext uri="{0D108BD9-81ED-4DB2-BD59-A6C34878D82A}">
                    <a16:rowId xmlns:a16="http://schemas.microsoft.com/office/drawing/2014/main" val="4058074905"/>
                  </a:ext>
                </a:extLst>
              </a:tr>
              <a:tr h="208164">
                <a:tc gridSpan="2">
                  <a:txBody>
                    <a:bodyPr/>
                    <a:lstStyle/>
                    <a:p>
                      <a:pPr algn="ctr"/>
                      <a:r>
                        <a:rPr kumimoji="1" lang="ja-JP" altLang="en-US" sz="900" dirty="0"/>
                        <a:t>合　　　計</a:t>
                      </a:r>
                    </a:p>
                  </a:txBody>
                  <a:tcPr marL="18000" marR="18000" marT="18000" marB="18000" anchor="ctr"/>
                </a:tc>
                <a:tc hMerge="1">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extLst>
                  <a:ext uri="{0D108BD9-81ED-4DB2-BD59-A6C34878D82A}">
                    <a16:rowId xmlns:a16="http://schemas.microsoft.com/office/drawing/2014/main" val="1096282445"/>
                  </a:ext>
                </a:extLst>
              </a:tr>
            </a:tbl>
          </a:graphicData>
        </a:graphic>
      </p:graphicFrame>
      <p:sp>
        <p:nvSpPr>
          <p:cNvPr id="10" name="テキスト ボックス 9">
            <a:extLst>
              <a:ext uri="{FF2B5EF4-FFF2-40B4-BE49-F238E27FC236}">
                <a16:creationId xmlns:a16="http://schemas.microsoft.com/office/drawing/2014/main" id="{B319E620-542A-4549-93A9-A6B255788848}"/>
              </a:ext>
            </a:extLst>
          </p:cNvPr>
          <p:cNvSpPr txBox="1"/>
          <p:nvPr/>
        </p:nvSpPr>
        <p:spPr>
          <a:xfrm>
            <a:off x="336361" y="2444263"/>
            <a:ext cx="2910651" cy="246221"/>
          </a:xfrm>
          <a:prstGeom prst="rect">
            <a:avLst/>
          </a:prstGeom>
          <a:noFill/>
        </p:spPr>
        <p:txBody>
          <a:bodyPr wrap="square" rtlCol="0">
            <a:spAutoFit/>
          </a:bodyPr>
          <a:lstStyle/>
          <a:p>
            <a:r>
              <a:rPr kumimoji="1" lang="en-US" altLang="ja-JP" sz="1000" dirty="0">
                <a:latin typeface="UD デジタル 教科書体 N-R" panose="02020400000000000000" pitchFamily="17" charset="-128"/>
                <a:ea typeface="UD デジタル 教科書体 N-R" panose="02020400000000000000" pitchFamily="17" charset="-128"/>
              </a:rPr>
              <a:t>2.</a:t>
            </a:r>
            <a:r>
              <a:rPr kumimoji="1" lang="ja-JP" altLang="en-US" sz="1000" dirty="0">
                <a:latin typeface="UD デジタル 教科書体 N-R" panose="02020400000000000000" pitchFamily="17" charset="-128"/>
                <a:ea typeface="UD デジタル 教科書体 N-R" panose="02020400000000000000" pitchFamily="17" charset="-128"/>
              </a:rPr>
              <a:t>預貯金</a:t>
            </a:r>
          </a:p>
        </p:txBody>
      </p:sp>
      <p:sp>
        <p:nvSpPr>
          <p:cNvPr id="11" name="テキスト ボックス 10">
            <a:extLst>
              <a:ext uri="{FF2B5EF4-FFF2-40B4-BE49-F238E27FC236}">
                <a16:creationId xmlns:a16="http://schemas.microsoft.com/office/drawing/2014/main" id="{9CC0ED0E-922C-4207-A8A3-1392AABD1771}"/>
              </a:ext>
            </a:extLst>
          </p:cNvPr>
          <p:cNvSpPr txBox="1"/>
          <p:nvPr/>
        </p:nvSpPr>
        <p:spPr>
          <a:xfrm>
            <a:off x="373352" y="3706367"/>
            <a:ext cx="2904978" cy="246221"/>
          </a:xfrm>
          <a:prstGeom prst="rect">
            <a:avLst/>
          </a:prstGeom>
          <a:noFill/>
        </p:spPr>
        <p:txBody>
          <a:bodyPr wrap="square" rtlCol="0">
            <a:spAutoFit/>
          </a:bodyPr>
          <a:lstStyle/>
          <a:p>
            <a:r>
              <a:rPr kumimoji="1" lang="en-US" altLang="ja-JP" sz="1000" dirty="0">
                <a:latin typeface="UD デジタル 教科書体 N-R" panose="02020400000000000000" pitchFamily="17" charset="-128"/>
                <a:ea typeface="UD デジタル 教科書体 N-R" panose="02020400000000000000" pitchFamily="17" charset="-128"/>
              </a:rPr>
              <a:t>3.</a:t>
            </a:r>
            <a:r>
              <a:rPr kumimoji="1" lang="ja-JP" altLang="en-US" sz="1000" dirty="0">
                <a:latin typeface="UD デジタル 教科書体 N-R" panose="02020400000000000000" pitchFamily="17" charset="-128"/>
                <a:ea typeface="UD デジタル 教科書体 N-R" panose="02020400000000000000" pitchFamily="17" charset="-128"/>
              </a:rPr>
              <a:t>現金</a:t>
            </a:r>
          </a:p>
        </p:txBody>
      </p:sp>
      <p:graphicFrame>
        <p:nvGraphicFramePr>
          <p:cNvPr id="12" name="表 11">
            <a:extLst>
              <a:ext uri="{FF2B5EF4-FFF2-40B4-BE49-F238E27FC236}">
                <a16:creationId xmlns:a16="http://schemas.microsoft.com/office/drawing/2014/main" id="{2495A491-9199-47A7-AECF-036CA85E2A78}"/>
              </a:ext>
            </a:extLst>
          </p:cNvPr>
          <p:cNvGraphicFramePr>
            <a:graphicFrameLocks noGrp="1"/>
          </p:cNvGraphicFramePr>
          <p:nvPr>
            <p:extLst>
              <p:ext uri="{D42A27DB-BD31-4B8C-83A1-F6EECF244321}">
                <p14:modId xmlns:p14="http://schemas.microsoft.com/office/powerpoint/2010/main" val="3075609360"/>
              </p:ext>
            </p:extLst>
          </p:nvPr>
        </p:nvGraphicFramePr>
        <p:xfrm>
          <a:off x="354117" y="5179050"/>
          <a:ext cx="4581869" cy="988575"/>
        </p:xfrm>
        <a:graphic>
          <a:graphicData uri="http://schemas.openxmlformats.org/drawingml/2006/table">
            <a:tbl>
              <a:tblPr firstRow="1" bandRow="1">
                <a:tableStyleId>{5940675A-B579-460E-94D1-54222C63F5DA}</a:tableStyleId>
              </a:tblPr>
              <a:tblGrid>
                <a:gridCol w="275353">
                  <a:extLst>
                    <a:ext uri="{9D8B030D-6E8A-4147-A177-3AD203B41FA5}">
                      <a16:colId xmlns:a16="http://schemas.microsoft.com/office/drawing/2014/main" val="163929337"/>
                    </a:ext>
                  </a:extLst>
                </a:gridCol>
                <a:gridCol w="537522">
                  <a:extLst>
                    <a:ext uri="{9D8B030D-6E8A-4147-A177-3AD203B41FA5}">
                      <a16:colId xmlns:a16="http://schemas.microsoft.com/office/drawing/2014/main" val="3529057928"/>
                    </a:ext>
                  </a:extLst>
                </a:gridCol>
                <a:gridCol w="361626">
                  <a:extLst>
                    <a:ext uri="{9D8B030D-6E8A-4147-A177-3AD203B41FA5}">
                      <a16:colId xmlns:a16="http://schemas.microsoft.com/office/drawing/2014/main" val="238422564"/>
                    </a:ext>
                  </a:extLst>
                </a:gridCol>
                <a:gridCol w="300581">
                  <a:extLst>
                    <a:ext uri="{9D8B030D-6E8A-4147-A177-3AD203B41FA5}">
                      <a16:colId xmlns:a16="http://schemas.microsoft.com/office/drawing/2014/main" val="3360471119"/>
                    </a:ext>
                  </a:extLst>
                </a:gridCol>
                <a:gridCol w="462324">
                  <a:extLst>
                    <a:ext uri="{9D8B030D-6E8A-4147-A177-3AD203B41FA5}">
                      <a16:colId xmlns:a16="http://schemas.microsoft.com/office/drawing/2014/main" val="2337781027"/>
                    </a:ext>
                  </a:extLst>
                </a:gridCol>
                <a:gridCol w="476342">
                  <a:extLst>
                    <a:ext uri="{9D8B030D-6E8A-4147-A177-3AD203B41FA5}">
                      <a16:colId xmlns:a16="http://schemas.microsoft.com/office/drawing/2014/main" val="1077594385"/>
                    </a:ext>
                  </a:extLst>
                </a:gridCol>
                <a:gridCol w="785950">
                  <a:extLst>
                    <a:ext uri="{9D8B030D-6E8A-4147-A177-3AD203B41FA5}">
                      <a16:colId xmlns:a16="http://schemas.microsoft.com/office/drawing/2014/main" val="3799552279"/>
                    </a:ext>
                  </a:extLst>
                </a:gridCol>
                <a:gridCol w="1075683">
                  <a:extLst>
                    <a:ext uri="{9D8B030D-6E8A-4147-A177-3AD203B41FA5}">
                      <a16:colId xmlns:a16="http://schemas.microsoft.com/office/drawing/2014/main" val="280317254"/>
                    </a:ext>
                  </a:extLst>
                </a:gridCol>
                <a:gridCol w="306488">
                  <a:extLst>
                    <a:ext uri="{9D8B030D-6E8A-4147-A177-3AD203B41FA5}">
                      <a16:colId xmlns:a16="http://schemas.microsoft.com/office/drawing/2014/main" val="1482527390"/>
                    </a:ext>
                  </a:extLst>
                </a:gridCol>
              </a:tblGrid>
              <a:tr h="294775">
                <a:tc>
                  <a:txBody>
                    <a:bodyPr/>
                    <a:lstStyle/>
                    <a:p>
                      <a:pPr algn="ctr"/>
                      <a:r>
                        <a:rPr kumimoji="1" lang="ja-JP" altLang="en-US" sz="900" dirty="0"/>
                        <a:t>区分</a:t>
                      </a:r>
                    </a:p>
                  </a:txBody>
                  <a:tcPr marL="18000" marR="18000" marT="18000" marB="18000" anchor="ctr"/>
                </a:tc>
                <a:tc>
                  <a:txBody>
                    <a:bodyPr/>
                    <a:lstStyle/>
                    <a:p>
                      <a:pPr algn="ctr"/>
                      <a:r>
                        <a:rPr kumimoji="1" lang="ja-JP" altLang="en-US" sz="900" dirty="0"/>
                        <a:t>保険会社</a:t>
                      </a:r>
                    </a:p>
                  </a:txBody>
                  <a:tcPr marL="18000" marR="18000" marT="18000" marB="18000" anchor="ctr"/>
                </a:tc>
                <a:tc>
                  <a:txBody>
                    <a:bodyPr/>
                    <a:lstStyle/>
                    <a:p>
                      <a:pPr algn="ctr"/>
                      <a:r>
                        <a:rPr kumimoji="1" lang="ja-JP" altLang="en-US" sz="900" dirty="0"/>
                        <a:t>弁類</a:t>
                      </a:r>
                    </a:p>
                  </a:txBody>
                  <a:tcPr marL="18000" marR="18000" marT="18000" marB="18000" anchor="ctr"/>
                </a:tc>
                <a:tc>
                  <a:txBody>
                    <a:bodyPr/>
                    <a:lstStyle/>
                    <a:p>
                      <a:pPr algn="ctr"/>
                      <a:r>
                        <a:rPr kumimoji="1" lang="ja-JP" altLang="en-US" sz="900" dirty="0"/>
                        <a:t>分類</a:t>
                      </a:r>
                    </a:p>
                  </a:txBody>
                  <a:tcPr marL="18000" marR="18000" marT="18000" marB="18000" anchor="ctr"/>
                </a:tc>
                <a:tc>
                  <a:txBody>
                    <a:bodyPr/>
                    <a:lstStyle/>
                    <a:p>
                      <a:pPr algn="ctr"/>
                      <a:r>
                        <a:rPr kumimoji="1" lang="ja-JP" altLang="en-US" sz="900" dirty="0"/>
                        <a:t>契約者番号</a:t>
                      </a:r>
                    </a:p>
                  </a:txBody>
                  <a:tcPr marL="18000" marR="18000" marT="18000" marB="18000" anchor="ctr"/>
                </a:tc>
                <a:tc>
                  <a:txBody>
                    <a:bodyPr/>
                    <a:lstStyle/>
                    <a:p>
                      <a:pPr algn="ctr"/>
                      <a:r>
                        <a:rPr kumimoji="1" lang="ja-JP" altLang="en-US" sz="900" dirty="0"/>
                        <a:t>種別</a:t>
                      </a:r>
                    </a:p>
                  </a:txBody>
                  <a:tcPr marL="18000" marR="18000" marT="18000" marB="18000" anchor="ctr"/>
                </a:tc>
                <a:tc>
                  <a:txBody>
                    <a:bodyPr/>
                    <a:lstStyle/>
                    <a:p>
                      <a:pPr algn="ctr"/>
                      <a:r>
                        <a:rPr kumimoji="1" lang="ja-JP" altLang="en-US" sz="900" dirty="0"/>
                        <a:t>金額・数量</a:t>
                      </a:r>
                    </a:p>
                  </a:txBody>
                  <a:tcPr marL="18000" marR="18000" marT="18000" marB="18000" anchor="ctr"/>
                </a:tc>
                <a:tc>
                  <a:txBody>
                    <a:bodyPr/>
                    <a:lstStyle/>
                    <a:p>
                      <a:pPr algn="ctr"/>
                      <a:r>
                        <a:rPr kumimoji="1" lang="ja-JP" altLang="en-US" sz="900" dirty="0"/>
                        <a:t>名義人</a:t>
                      </a:r>
                    </a:p>
                  </a:txBody>
                  <a:tcPr marL="18000" marR="18000" marT="18000" marB="18000" anchor="ctr"/>
                </a:tc>
                <a:tc>
                  <a:txBody>
                    <a:bodyPr/>
                    <a:lstStyle/>
                    <a:p>
                      <a:pPr algn="ctr"/>
                      <a:r>
                        <a:rPr kumimoji="1" lang="ja-JP" altLang="en-US" sz="900" dirty="0"/>
                        <a:t>資料番号</a:t>
                      </a:r>
                    </a:p>
                  </a:txBody>
                  <a:tcPr marL="18000" marR="18000" marT="18000" marB="18000" anchor="ctr"/>
                </a:tc>
                <a:extLst>
                  <a:ext uri="{0D108BD9-81ED-4DB2-BD59-A6C34878D82A}">
                    <a16:rowId xmlns:a16="http://schemas.microsoft.com/office/drawing/2014/main" val="494987016"/>
                  </a:ext>
                </a:extLst>
              </a:tr>
              <a:tr h="226085">
                <a:tc>
                  <a:txBody>
                    <a:bodyPr/>
                    <a:lstStyle/>
                    <a:p>
                      <a:pPr algn="ctr"/>
                      <a:r>
                        <a:rPr kumimoji="1" lang="en-US" altLang="ja-JP" sz="900" dirty="0"/>
                        <a:t>1</a:t>
                      </a:r>
                      <a:endParaRPr kumimoji="1" lang="ja-JP" altLang="en-US" sz="900" dirty="0"/>
                    </a:p>
                  </a:txBody>
                  <a:tcPr marL="18000" marR="18000" marT="18000" marB="18000"/>
                </a:tc>
                <a:tc>
                  <a:txBody>
                    <a:bodyPr/>
                    <a:lstStyle/>
                    <a:p>
                      <a:r>
                        <a:rPr kumimoji="1" lang="ja-JP" altLang="en-US" sz="900" dirty="0"/>
                        <a:t>〇〇生命</a:t>
                      </a:r>
                    </a:p>
                  </a:txBody>
                  <a:tcPr marL="18000" marR="18000" marT="18000" marB="18000" anchor="ctr"/>
                </a:tc>
                <a:tc>
                  <a:txBody>
                    <a:bodyPr/>
                    <a:lstStyle/>
                    <a:p>
                      <a:r>
                        <a:rPr kumimoji="1" lang="ja-JP" altLang="en-US" sz="900" dirty="0"/>
                        <a:t>今治</a:t>
                      </a:r>
                    </a:p>
                  </a:txBody>
                  <a:tcPr marL="18000" marR="18000" marT="18000" marB="18000" anchor="ctr"/>
                </a:tc>
                <a:tc>
                  <a:txBody>
                    <a:bodyPr/>
                    <a:lstStyle/>
                    <a:p>
                      <a:r>
                        <a:rPr kumimoji="1" lang="ja-JP" altLang="en-US" sz="900" dirty="0"/>
                        <a:t>普通</a:t>
                      </a:r>
                    </a:p>
                  </a:txBody>
                  <a:tcPr marL="18000" marR="18000" marT="18000" marB="18000" anchor="ctr"/>
                </a:tc>
                <a:tc>
                  <a:txBody>
                    <a:bodyPr/>
                    <a:lstStyle/>
                    <a:p>
                      <a:r>
                        <a:rPr kumimoji="1" lang="en-US" altLang="ja-JP" sz="900" dirty="0"/>
                        <a:t>1526365</a:t>
                      </a:r>
                      <a:endParaRPr kumimoji="1" lang="ja-JP" altLang="en-US" sz="900" dirty="0"/>
                    </a:p>
                  </a:txBody>
                  <a:tcPr marL="18000" marR="18000" marT="18000" marB="18000" anchor="ctr"/>
                </a:tc>
                <a:tc>
                  <a:txBody>
                    <a:bodyPr/>
                    <a:lstStyle/>
                    <a:p>
                      <a:pPr algn="ctr"/>
                      <a:r>
                        <a:rPr kumimoji="1" lang="ja-JP" altLang="en-US" sz="900" dirty="0"/>
                        <a:t>生命　　</a:t>
                      </a:r>
                    </a:p>
                  </a:txBody>
                  <a:tcPr marL="18000" marR="18000" marT="18000" marB="18000" anchor="ctr"/>
                </a:tc>
                <a:tc>
                  <a:txBody>
                    <a:bodyPr/>
                    <a:lstStyle/>
                    <a:p>
                      <a:r>
                        <a:rPr kumimoji="1" lang="ja-JP" altLang="en-US" sz="800" dirty="0"/>
                        <a:t>　　　　</a:t>
                      </a:r>
                      <a:r>
                        <a:rPr kumimoji="1" lang="en-US" altLang="ja-JP" sz="800" dirty="0"/>
                        <a:t>1,000,000</a:t>
                      </a:r>
                      <a:endParaRPr kumimoji="1" lang="ja-JP" altLang="en-US" sz="800" dirty="0"/>
                    </a:p>
                  </a:txBody>
                  <a:tcPr marL="18000" marR="18000" marT="18000" marB="18000" anchor="ctr"/>
                </a:tc>
                <a:tc>
                  <a:txBody>
                    <a:bodyPr/>
                    <a:lstStyle/>
                    <a:p>
                      <a:r>
                        <a:rPr kumimoji="1" lang="ja-JP" altLang="en-US" sz="800" dirty="0"/>
                        <a:t>法務太郎</a:t>
                      </a:r>
                    </a:p>
                  </a:txBody>
                  <a:tcPr marL="18000" marR="18000" marT="18000" marB="18000" anchor="ctr"/>
                </a:tc>
                <a:tc>
                  <a:txBody>
                    <a:bodyPr/>
                    <a:lstStyle/>
                    <a:p>
                      <a:r>
                        <a:rPr kumimoji="1" lang="en-US" altLang="ja-JP" sz="900" dirty="0"/>
                        <a:t>4-1</a:t>
                      </a:r>
                      <a:endParaRPr kumimoji="1" lang="ja-JP" altLang="en-US" sz="900" dirty="0"/>
                    </a:p>
                  </a:txBody>
                  <a:tcPr marL="18000" marR="18000" marT="18000" marB="18000" anchor="ctr"/>
                </a:tc>
                <a:extLst>
                  <a:ext uri="{0D108BD9-81ED-4DB2-BD59-A6C34878D82A}">
                    <a16:rowId xmlns:a16="http://schemas.microsoft.com/office/drawing/2014/main" val="268265688"/>
                  </a:ext>
                </a:extLst>
              </a:tr>
              <a:tr h="226085">
                <a:tc>
                  <a:txBody>
                    <a:bodyPr/>
                    <a:lstStyle/>
                    <a:p>
                      <a:pPr algn="ctr"/>
                      <a:r>
                        <a:rPr kumimoji="1" lang="en-US" altLang="ja-JP" sz="900" dirty="0"/>
                        <a:t>2</a:t>
                      </a:r>
                      <a:endParaRPr kumimoji="1" lang="ja-JP" altLang="en-US" sz="900" dirty="0"/>
                    </a:p>
                  </a:txBody>
                  <a:tcPr marL="18000" marR="18000" marT="18000" marB="18000"/>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extLst>
                  <a:ext uri="{0D108BD9-81ED-4DB2-BD59-A6C34878D82A}">
                    <a16:rowId xmlns:a16="http://schemas.microsoft.com/office/drawing/2014/main" val="1744226920"/>
                  </a:ext>
                </a:extLst>
              </a:tr>
              <a:tr h="226085">
                <a:tc gridSpan="5">
                  <a:txBody>
                    <a:bodyPr/>
                    <a:lstStyle/>
                    <a:p>
                      <a:pPr algn="ctr"/>
                      <a:r>
                        <a:rPr kumimoji="1" lang="ja-JP" altLang="en-US" sz="900" dirty="0"/>
                        <a:t>合　　　計</a:t>
                      </a:r>
                    </a:p>
                  </a:txBody>
                  <a:tcPr marL="18000" marR="18000" marT="18000" marB="18000" anchor="ctr"/>
                </a:tc>
                <a:tc hMerge="1">
                  <a:txBody>
                    <a:bodyPr/>
                    <a:lstStyle/>
                    <a:p>
                      <a:endParaRPr kumimoji="1" lang="ja-JP" altLang="en-US" sz="900" dirty="0"/>
                    </a:p>
                  </a:txBody>
                  <a:tcPr marL="18000" marR="18000" marT="18000" marB="18000" anchor="ctr"/>
                </a:tc>
                <a:tc hMerge="1">
                  <a:txBody>
                    <a:bodyPr/>
                    <a:lstStyle/>
                    <a:p>
                      <a:endParaRPr kumimoji="1" lang="ja-JP" altLang="en-US" sz="900" dirty="0"/>
                    </a:p>
                  </a:txBody>
                  <a:tcPr marL="18000" marR="18000" marT="18000" marB="18000" anchor="ctr"/>
                </a:tc>
                <a:tc hMerge="1">
                  <a:txBody>
                    <a:bodyPr/>
                    <a:lstStyle/>
                    <a:p>
                      <a:endParaRPr kumimoji="1" lang="ja-JP" altLang="en-US" sz="900" dirty="0"/>
                    </a:p>
                  </a:txBody>
                  <a:tcPr marL="18000" marR="18000" marT="18000" marB="18000" anchor="ctr"/>
                </a:tc>
                <a:tc hMerge="1">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extLst>
                  <a:ext uri="{0D108BD9-81ED-4DB2-BD59-A6C34878D82A}">
                    <a16:rowId xmlns:a16="http://schemas.microsoft.com/office/drawing/2014/main" val="219071112"/>
                  </a:ext>
                </a:extLst>
              </a:tr>
            </a:tbl>
          </a:graphicData>
        </a:graphic>
      </p:graphicFrame>
      <p:sp>
        <p:nvSpPr>
          <p:cNvPr id="13" name="テキスト ボックス 12">
            <a:extLst>
              <a:ext uri="{FF2B5EF4-FFF2-40B4-BE49-F238E27FC236}">
                <a16:creationId xmlns:a16="http://schemas.microsoft.com/office/drawing/2014/main" id="{B5998CDA-B5C9-43E7-B652-635378B4C434}"/>
              </a:ext>
            </a:extLst>
          </p:cNvPr>
          <p:cNvSpPr txBox="1"/>
          <p:nvPr/>
        </p:nvSpPr>
        <p:spPr>
          <a:xfrm>
            <a:off x="320233" y="4921494"/>
            <a:ext cx="2904978" cy="246221"/>
          </a:xfrm>
          <a:prstGeom prst="rect">
            <a:avLst/>
          </a:prstGeom>
          <a:noFill/>
        </p:spPr>
        <p:txBody>
          <a:bodyPr wrap="square" rtlCol="0">
            <a:spAutoFit/>
          </a:bodyPr>
          <a:lstStyle/>
          <a:p>
            <a:r>
              <a:rPr kumimoji="1" lang="en-US" altLang="ja-JP" sz="1000" dirty="0">
                <a:latin typeface="UD デジタル 教科書体 N-R" panose="02020400000000000000" pitchFamily="17" charset="-128"/>
                <a:ea typeface="UD デジタル 教科書体 N-R" panose="02020400000000000000" pitchFamily="17" charset="-128"/>
              </a:rPr>
              <a:t>4.</a:t>
            </a:r>
            <a:r>
              <a:rPr kumimoji="1" lang="ja-JP" altLang="en-US" sz="1000" dirty="0">
                <a:latin typeface="UD デジタル 教科書体 N-R" panose="02020400000000000000" pitchFamily="17" charset="-128"/>
                <a:ea typeface="UD デジタル 教科書体 N-R" panose="02020400000000000000" pitchFamily="17" charset="-128"/>
              </a:rPr>
              <a:t>生命保険等（契約者や受取人が本人のもの）</a:t>
            </a:r>
          </a:p>
        </p:txBody>
      </p:sp>
      <p:graphicFrame>
        <p:nvGraphicFramePr>
          <p:cNvPr id="14" name="表 13">
            <a:extLst>
              <a:ext uri="{FF2B5EF4-FFF2-40B4-BE49-F238E27FC236}">
                <a16:creationId xmlns:a16="http://schemas.microsoft.com/office/drawing/2014/main" id="{4B6D54BE-1ACB-4A55-A4D7-678C07480FBD}"/>
              </a:ext>
            </a:extLst>
          </p:cNvPr>
          <p:cNvGraphicFramePr>
            <a:graphicFrameLocks noGrp="1"/>
          </p:cNvGraphicFramePr>
          <p:nvPr>
            <p:extLst>
              <p:ext uri="{D42A27DB-BD31-4B8C-83A1-F6EECF244321}">
                <p14:modId xmlns:p14="http://schemas.microsoft.com/office/powerpoint/2010/main" val="961208649"/>
              </p:ext>
            </p:extLst>
          </p:nvPr>
        </p:nvGraphicFramePr>
        <p:xfrm>
          <a:off x="5156622" y="1227352"/>
          <a:ext cx="4357940" cy="1072810"/>
        </p:xfrm>
        <a:graphic>
          <a:graphicData uri="http://schemas.openxmlformats.org/drawingml/2006/table">
            <a:tbl>
              <a:tblPr firstRow="1" bandRow="1">
                <a:tableStyleId>{5940675A-B579-460E-94D1-54222C63F5DA}</a:tableStyleId>
              </a:tblPr>
              <a:tblGrid>
                <a:gridCol w="275353">
                  <a:extLst>
                    <a:ext uri="{9D8B030D-6E8A-4147-A177-3AD203B41FA5}">
                      <a16:colId xmlns:a16="http://schemas.microsoft.com/office/drawing/2014/main" val="163929337"/>
                    </a:ext>
                  </a:extLst>
                </a:gridCol>
                <a:gridCol w="1075841">
                  <a:extLst>
                    <a:ext uri="{9D8B030D-6E8A-4147-A177-3AD203B41FA5}">
                      <a16:colId xmlns:a16="http://schemas.microsoft.com/office/drawing/2014/main" val="3529057928"/>
                    </a:ext>
                  </a:extLst>
                </a:gridCol>
                <a:gridCol w="401444">
                  <a:extLst>
                    <a:ext uri="{9D8B030D-6E8A-4147-A177-3AD203B41FA5}">
                      <a16:colId xmlns:a16="http://schemas.microsoft.com/office/drawing/2014/main" val="2337781027"/>
                    </a:ext>
                  </a:extLst>
                </a:gridCol>
                <a:gridCol w="702527">
                  <a:extLst>
                    <a:ext uri="{9D8B030D-6E8A-4147-A177-3AD203B41FA5}">
                      <a16:colId xmlns:a16="http://schemas.microsoft.com/office/drawing/2014/main" val="1077594385"/>
                    </a:ext>
                  </a:extLst>
                </a:gridCol>
                <a:gridCol w="520604">
                  <a:extLst>
                    <a:ext uri="{9D8B030D-6E8A-4147-A177-3AD203B41FA5}">
                      <a16:colId xmlns:a16="http://schemas.microsoft.com/office/drawing/2014/main" val="3799552279"/>
                    </a:ext>
                  </a:extLst>
                </a:gridCol>
                <a:gridCol w="1075683">
                  <a:extLst>
                    <a:ext uri="{9D8B030D-6E8A-4147-A177-3AD203B41FA5}">
                      <a16:colId xmlns:a16="http://schemas.microsoft.com/office/drawing/2014/main" val="280317254"/>
                    </a:ext>
                  </a:extLst>
                </a:gridCol>
                <a:gridCol w="306488">
                  <a:extLst>
                    <a:ext uri="{9D8B030D-6E8A-4147-A177-3AD203B41FA5}">
                      <a16:colId xmlns:a16="http://schemas.microsoft.com/office/drawing/2014/main" val="1482527390"/>
                    </a:ext>
                  </a:extLst>
                </a:gridCol>
              </a:tblGrid>
              <a:tr h="294775">
                <a:tc>
                  <a:txBody>
                    <a:bodyPr/>
                    <a:lstStyle/>
                    <a:p>
                      <a:pPr algn="ctr"/>
                      <a:r>
                        <a:rPr kumimoji="1" lang="ja-JP" altLang="en-US" sz="900" dirty="0"/>
                        <a:t>区分</a:t>
                      </a:r>
                    </a:p>
                  </a:txBody>
                  <a:tcPr marL="18000" marR="18000" marT="18000" marB="18000" anchor="ctr"/>
                </a:tc>
                <a:tc>
                  <a:txBody>
                    <a:bodyPr/>
                    <a:lstStyle/>
                    <a:p>
                      <a:pPr algn="ctr"/>
                      <a:r>
                        <a:rPr kumimoji="1" lang="ja-JP" altLang="en-US" sz="900" dirty="0"/>
                        <a:t>内　容</a:t>
                      </a:r>
                    </a:p>
                  </a:txBody>
                  <a:tcPr marL="18000" marR="18000" marT="18000" marB="18000" anchor="ctr"/>
                </a:tc>
                <a:tc>
                  <a:txBody>
                    <a:bodyPr/>
                    <a:lstStyle/>
                    <a:p>
                      <a:pPr algn="ctr"/>
                      <a:r>
                        <a:rPr kumimoji="1" lang="ja-JP" altLang="en-US" sz="900" dirty="0"/>
                        <a:t>証券番号</a:t>
                      </a:r>
                    </a:p>
                  </a:txBody>
                  <a:tcPr marL="18000" marR="18000" marT="18000" marB="18000" anchor="ctr"/>
                </a:tc>
                <a:tc>
                  <a:txBody>
                    <a:bodyPr/>
                    <a:lstStyle/>
                    <a:p>
                      <a:pPr algn="ctr"/>
                      <a:r>
                        <a:rPr kumimoji="1" lang="ja-JP" altLang="en-US" sz="900" dirty="0"/>
                        <a:t>金額・数量</a:t>
                      </a:r>
                    </a:p>
                  </a:txBody>
                  <a:tcPr marL="18000" marR="18000" marT="18000" marB="18000" anchor="ctr"/>
                </a:tc>
                <a:tc>
                  <a:txBody>
                    <a:bodyPr/>
                    <a:lstStyle/>
                    <a:p>
                      <a:pPr algn="ctr"/>
                      <a:r>
                        <a:rPr kumimoji="1" lang="ja-JP" altLang="en-US" sz="900" dirty="0"/>
                        <a:t>名義人</a:t>
                      </a:r>
                    </a:p>
                  </a:txBody>
                  <a:tcPr marL="18000" marR="18000" marT="18000" marB="18000" anchor="ctr"/>
                </a:tc>
                <a:tc>
                  <a:txBody>
                    <a:bodyPr/>
                    <a:lstStyle/>
                    <a:p>
                      <a:pPr algn="ctr"/>
                      <a:r>
                        <a:rPr kumimoji="1" lang="ja-JP" altLang="en-US" sz="900" dirty="0"/>
                        <a:t>備　考</a:t>
                      </a:r>
                    </a:p>
                  </a:txBody>
                  <a:tcPr marL="18000" marR="18000" marT="18000" marB="18000" anchor="ctr"/>
                </a:tc>
                <a:tc>
                  <a:txBody>
                    <a:bodyPr/>
                    <a:lstStyle/>
                    <a:p>
                      <a:pPr algn="ctr"/>
                      <a:r>
                        <a:rPr kumimoji="1" lang="ja-JP" altLang="en-US" sz="900" dirty="0"/>
                        <a:t>資料番号</a:t>
                      </a:r>
                    </a:p>
                  </a:txBody>
                  <a:tcPr marL="18000" marR="18000" marT="18000" marB="18000" anchor="ctr"/>
                </a:tc>
                <a:extLst>
                  <a:ext uri="{0D108BD9-81ED-4DB2-BD59-A6C34878D82A}">
                    <a16:rowId xmlns:a16="http://schemas.microsoft.com/office/drawing/2014/main" val="494987016"/>
                  </a:ext>
                </a:extLst>
              </a:tr>
              <a:tr h="226085">
                <a:tc>
                  <a:txBody>
                    <a:bodyPr/>
                    <a:lstStyle/>
                    <a:p>
                      <a:pPr algn="ctr"/>
                      <a:r>
                        <a:rPr kumimoji="1" lang="en-US" altLang="ja-JP" sz="900" dirty="0"/>
                        <a:t>1</a:t>
                      </a:r>
                      <a:endParaRPr kumimoji="1" lang="ja-JP" altLang="en-US" sz="900" dirty="0"/>
                    </a:p>
                  </a:txBody>
                  <a:tcPr marL="18000" marR="18000" marT="18000" marB="18000"/>
                </a:tc>
                <a:tc>
                  <a:txBody>
                    <a:bodyPr/>
                    <a:lstStyle/>
                    <a:p>
                      <a:r>
                        <a:rPr kumimoji="1" lang="ja-JP" altLang="en-US" sz="900" dirty="0"/>
                        <a:t>〇〇証券〇支店〇〇製薬　</a:t>
                      </a:r>
                      <a:r>
                        <a:rPr kumimoji="1" lang="en-US" altLang="ja-JP" sz="900" dirty="0"/>
                        <a:t>100</a:t>
                      </a:r>
                      <a:r>
                        <a:rPr kumimoji="1" lang="ja-JP" altLang="en-US" sz="900" dirty="0"/>
                        <a:t>株</a:t>
                      </a:r>
                    </a:p>
                  </a:txBody>
                  <a:tcPr marL="18000" marR="18000" marT="18000" marB="18000" anchor="ctr"/>
                </a:tc>
                <a:tc>
                  <a:txBody>
                    <a:bodyPr/>
                    <a:lstStyle/>
                    <a:p>
                      <a:r>
                        <a:rPr kumimoji="1" lang="en-US" altLang="ja-JP" sz="900" dirty="0"/>
                        <a:t>152636</a:t>
                      </a:r>
                      <a:endParaRPr kumimoji="1" lang="ja-JP" altLang="en-US" sz="900" dirty="0"/>
                    </a:p>
                  </a:txBody>
                  <a:tcPr marL="18000" marR="18000" marT="18000" marB="18000" anchor="ctr"/>
                </a:tc>
                <a:tc>
                  <a:txBody>
                    <a:bodyPr/>
                    <a:lstStyle/>
                    <a:p>
                      <a:pPr algn="r"/>
                      <a:r>
                        <a:rPr kumimoji="1" lang="en-US" altLang="ja-JP" sz="900" dirty="0"/>
                        <a:t>500,000</a:t>
                      </a:r>
                      <a:endParaRPr kumimoji="1" lang="ja-JP" altLang="en-US" sz="900" dirty="0"/>
                    </a:p>
                  </a:txBody>
                  <a:tcPr marL="18000" marR="18000" marT="18000" marB="18000" anchor="ctr"/>
                </a:tc>
                <a:tc>
                  <a:txBody>
                    <a:bodyPr/>
                    <a:lstStyle/>
                    <a:p>
                      <a:r>
                        <a:rPr kumimoji="1" lang="ja-JP" altLang="en-US" sz="800" dirty="0"/>
                        <a:t>法務太郎</a:t>
                      </a:r>
                    </a:p>
                  </a:txBody>
                  <a:tcPr marL="18000" marR="18000" marT="18000" marB="18000" anchor="ctr"/>
                </a:tc>
                <a:tc>
                  <a:txBody>
                    <a:bodyPr/>
                    <a:lstStyle/>
                    <a:p>
                      <a:endParaRPr kumimoji="1" lang="ja-JP" altLang="en-US" sz="800" dirty="0"/>
                    </a:p>
                  </a:txBody>
                  <a:tcPr marL="18000" marR="18000" marT="18000" marB="18000" anchor="ctr"/>
                </a:tc>
                <a:tc>
                  <a:txBody>
                    <a:bodyPr/>
                    <a:lstStyle/>
                    <a:p>
                      <a:r>
                        <a:rPr kumimoji="1" lang="en-US" altLang="ja-JP" sz="900" dirty="0"/>
                        <a:t>5-1</a:t>
                      </a:r>
                      <a:endParaRPr kumimoji="1" lang="ja-JP" altLang="en-US" sz="900" dirty="0"/>
                    </a:p>
                  </a:txBody>
                  <a:tcPr marL="18000" marR="18000" marT="18000" marB="18000" anchor="ctr"/>
                </a:tc>
                <a:extLst>
                  <a:ext uri="{0D108BD9-81ED-4DB2-BD59-A6C34878D82A}">
                    <a16:rowId xmlns:a16="http://schemas.microsoft.com/office/drawing/2014/main" val="268265688"/>
                  </a:ext>
                </a:extLst>
              </a:tr>
              <a:tr h="226085">
                <a:tc>
                  <a:txBody>
                    <a:bodyPr/>
                    <a:lstStyle/>
                    <a:p>
                      <a:pPr algn="ctr"/>
                      <a:r>
                        <a:rPr kumimoji="1" lang="en-US" altLang="ja-JP" sz="900" dirty="0"/>
                        <a:t>2</a:t>
                      </a:r>
                      <a:endParaRPr kumimoji="1" lang="ja-JP" altLang="en-US" sz="900" dirty="0"/>
                    </a:p>
                  </a:txBody>
                  <a:tcPr marL="18000" marR="18000" marT="18000" marB="18000"/>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extLst>
                  <a:ext uri="{0D108BD9-81ED-4DB2-BD59-A6C34878D82A}">
                    <a16:rowId xmlns:a16="http://schemas.microsoft.com/office/drawing/2014/main" val="1744226920"/>
                  </a:ext>
                </a:extLst>
              </a:tr>
              <a:tr h="226085">
                <a:tc gridSpan="3">
                  <a:txBody>
                    <a:bodyPr/>
                    <a:lstStyle/>
                    <a:p>
                      <a:pPr algn="ctr"/>
                      <a:r>
                        <a:rPr kumimoji="1" lang="ja-JP" altLang="en-US" sz="900" dirty="0"/>
                        <a:t>合　　　計</a:t>
                      </a:r>
                    </a:p>
                  </a:txBody>
                  <a:tcPr marL="18000" marR="18000" marT="18000" marB="18000" anchor="ctr"/>
                </a:tc>
                <a:tc hMerge="1">
                  <a:txBody>
                    <a:bodyPr/>
                    <a:lstStyle/>
                    <a:p>
                      <a:endParaRPr kumimoji="1" lang="ja-JP" altLang="en-US" sz="900" dirty="0"/>
                    </a:p>
                  </a:txBody>
                  <a:tcPr marL="18000" marR="18000" marT="18000" marB="18000" anchor="ctr"/>
                </a:tc>
                <a:tc hMerge="1">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extLst>
                  <a:ext uri="{0D108BD9-81ED-4DB2-BD59-A6C34878D82A}">
                    <a16:rowId xmlns:a16="http://schemas.microsoft.com/office/drawing/2014/main" val="219071112"/>
                  </a:ext>
                </a:extLst>
              </a:tr>
            </a:tbl>
          </a:graphicData>
        </a:graphic>
      </p:graphicFrame>
      <p:sp>
        <p:nvSpPr>
          <p:cNvPr id="15" name="テキスト ボックス 14">
            <a:extLst>
              <a:ext uri="{FF2B5EF4-FFF2-40B4-BE49-F238E27FC236}">
                <a16:creationId xmlns:a16="http://schemas.microsoft.com/office/drawing/2014/main" id="{00645540-3443-432B-9A83-A8BE3E8A0EC0}"/>
              </a:ext>
            </a:extLst>
          </p:cNvPr>
          <p:cNvSpPr txBox="1"/>
          <p:nvPr/>
        </p:nvSpPr>
        <p:spPr>
          <a:xfrm>
            <a:off x="9160138" y="779169"/>
            <a:ext cx="355106" cy="230832"/>
          </a:xfrm>
          <a:prstGeom prst="rect">
            <a:avLst/>
          </a:prstGeom>
          <a:noFill/>
        </p:spPr>
        <p:txBody>
          <a:bodyPr wrap="square" rtlCol="0">
            <a:spAutoFit/>
          </a:bodyPr>
          <a:lstStyle/>
          <a:p>
            <a:r>
              <a:rPr kumimoji="1" lang="en-US" altLang="ja-JP" sz="900" dirty="0"/>
              <a:t>2/2</a:t>
            </a:r>
            <a:endParaRPr kumimoji="1" lang="ja-JP" altLang="en-US" sz="900" dirty="0"/>
          </a:p>
        </p:txBody>
      </p:sp>
      <p:sp>
        <p:nvSpPr>
          <p:cNvPr id="16" name="テキスト ボックス 15">
            <a:extLst>
              <a:ext uri="{FF2B5EF4-FFF2-40B4-BE49-F238E27FC236}">
                <a16:creationId xmlns:a16="http://schemas.microsoft.com/office/drawing/2014/main" id="{62015FD5-8E76-434E-9CB1-5880EC4716BB}"/>
              </a:ext>
            </a:extLst>
          </p:cNvPr>
          <p:cNvSpPr txBox="1"/>
          <p:nvPr/>
        </p:nvSpPr>
        <p:spPr>
          <a:xfrm>
            <a:off x="5183580" y="997205"/>
            <a:ext cx="2956511" cy="246221"/>
          </a:xfrm>
          <a:prstGeom prst="rect">
            <a:avLst/>
          </a:prstGeom>
          <a:noFill/>
        </p:spPr>
        <p:txBody>
          <a:bodyPr wrap="square" rtlCol="0">
            <a:spAutoFit/>
          </a:bodyPr>
          <a:lstStyle/>
          <a:p>
            <a:r>
              <a:rPr kumimoji="1" lang="en-US" altLang="ja-JP" sz="1000" dirty="0">
                <a:latin typeface="UD デジタル 教科書体 N-R" panose="02020400000000000000" pitchFamily="17" charset="-128"/>
                <a:ea typeface="UD デジタル 教科書体 N-R" panose="02020400000000000000" pitchFamily="17" charset="-128"/>
              </a:rPr>
              <a:t>5.</a:t>
            </a:r>
            <a:r>
              <a:rPr kumimoji="1" lang="ja-JP" altLang="en-US" sz="1000" dirty="0">
                <a:latin typeface="UD デジタル 教科書体 N-R" panose="02020400000000000000" pitchFamily="17" charset="-128"/>
                <a:ea typeface="UD デジタル 教科書体 N-R" panose="02020400000000000000" pitchFamily="17" charset="-128"/>
              </a:rPr>
              <a:t>株式、投資信託、国債等</a:t>
            </a:r>
          </a:p>
        </p:txBody>
      </p:sp>
      <p:graphicFrame>
        <p:nvGraphicFramePr>
          <p:cNvPr id="17" name="表 16">
            <a:extLst>
              <a:ext uri="{FF2B5EF4-FFF2-40B4-BE49-F238E27FC236}">
                <a16:creationId xmlns:a16="http://schemas.microsoft.com/office/drawing/2014/main" id="{62C4F268-66EA-46F3-8450-7ACAE06EE04F}"/>
              </a:ext>
            </a:extLst>
          </p:cNvPr>
          <p:cNvGraphicFramePr>
            <a:graphicFrameLocks noGrp="1"/>
          </p:cNvGraphicFramePr>
          <p:nvPr>
            <p:extLst>
              <p:ext uri="{D42A27DB-BD31-4B8C-83A1-F6EECF244321}">
                <p14:modId xmlns:p14="http://schemas.microsoft.com/office/powerpoint/2010/main" val="3349663135"/>
              </p:ext>
            </p:extLst>
          </p:nvPr>
        </p:nvGraphicFramePr>
        <p:xfrm>
          <a:off x="5179706" y="2669592"/>
          <a:ext cx="4357940" cy="3511613"/>
        </p:xfrm>
        <a:graphic>
          <a:graphicData uri="http://schemas.openxmlformats.org/drawingml/2006/table">
            <a:tbl>
              <a:tblPr firstRow="1" bandRow="1">
                <a:tableStyleId>{5940675A-B579-460E-94D1-54222C63F5DA}</a:tableStyleId>
              </a:tblPr>
              <a:tblGrid>
                <a:gridCol w="275353">
                  <a:extLst>
                    <a:ext uri="{9D8B030D-6E8A-4147-A177-3AD203B41FA5}">
                      <a16:colId xmlns:a16="http://schemas.microsoft.com/office/drawing/2014/main" val="163929337"/>
                    </a:ext>
                  </a:extLst>
                </a:gridCol>
                <a:gridCol w="1212441">
                  <a:extLst>
                    <a:ext uri="{9D8B030D-6E8A-4147-A177-3AD203B41FA5}">
                      <a16:colId xmlns:a16="http://schemas.microsoft.com/office/drawing/2014/main" val="3529057928"/>
                    </a:ext>
                  </a:extLst>
                </a:gridCol>
                <a:gridCol w="777240">
                  <a:extLst>
                    <a:ext uri="{9D8B030D-6E8A-4147-A177-3AD203B41FA5}">
                      <a16:colId xmlns:a16="http://schemas.microsoft.com/office/drawing/2014/main" val="2337781027"/>
                    </a:ext>
                  </a:extLst>
                </a:gridCol>
                <a:gridCol w="601980">
                  <a:extLst>
                    <a:ext uri="{9D8B030D-6E8A-4147-A177-3AD203B41FA5}">
                      <a16:colId xmlns:a16="http://schemas.microsoft.com/office/drawing/2014/main" val="1077594385"/>
                    </a:ext>
                  </a:extLst>
                </a:gridCol>
                <a:gridCol w="563880">
                  <a:extLst>
                    <a:ext uri="{9D8B030D-6E8A-4147-A177-3AD203B41FA5}">
                      <a16:colId xmlns:a16="http://schemas.microsoft.com/office/drawing/2014/main" val="3799552279"/>
                    </a:ext>
                  </a:extLst>
                </a:gridCol>
                <a:gridCol w="620558">
                  <a:extLst>
                    <a:ext uri="{9D8B030D-6E8A-4147-A177-3AD203B41FA5}">
                      <a16:colId xmlns:a16="http://schemas.microsoft.com/office/drawing/2014/main" val="280317254"/>
                    </a:ext>
                  </a:extLst>
                </a:gridCol>
                <a:gridCol w="306488">
                  <a:extLst>
                    <a:ext uri="{9D8B030D-6E8A-4147-A177-3AD203B41FA5}">
                      <a16:colId xmlns:a16="http://schemas.microsoft.com/office/drawing/2014/main" val="1482527390"/>
                    </a:ext>
                  </a:extLst>
                </a:gridCol>
              </a:tblGrid>
              <a:tr h="294775">
                <a:tc>
                  <a:txBody>
                    <a:bodyPr/>
                    <a:lstStyle/>
                    <a:p>
                      <a:pPr algn="ctr"/>
                      <a:r>
                        <a:rPr kumimoji="1" lang="ja-JP" altLang="en-US" sz="900" dirty="0"/>
                        <a:t>区分</a:t>
                      </a:r>
                    </a:p>
                  </a:txBody>
                  <a:tcPr marL="18000" marR="18000" marT="18000" marB="18000" anchor="ctr"/>
                </a:tc>
                <a:tc>
                  <a:txBody>
                    <a:bodyPr/>
                    <a:lstStyle/>
                    <a:p>
                      <a:pPr algn="ctr"/>
                      <a:r>
                        <a:rPr kumimoji="1" lang="ja-JP" altLang="en-US" sz="900" dirty="0"/>
                        <a:t>種類</a:t>
                      </a:r>
                    </a:p>
                  </a:txBody>
                  <a:tcPr marL="18000" marR="18000" marT="18000" marB="18000" anchor="ctr"/>
                </a:tc>
                <a:tc>
                  <a:txBody>
                    <a:bodyPr/>
                    <a:lstStyle/>
                    <a:p>
                      <a:pPr algn="ctr"/>
                      <a:r>
                        <a:rPr kumimoji="1" lang="ja-JP" altLang="en-US" sz="900" dirty="0"/>
                        <a:t>支払先</a:t>
                      </a:r>
                    </a:p>
                  </a:txBody>
                  <a:tcPr marL="18000" marR="18000" marT="18000" marB="18000" anchor="ctr"/>
                </a:tc>
                <a:tc>
                  <a:txBody>
                    <a:bodyPr/>
                    <a:lstStyle/>
                    <a:p>
                      <a:pPr algn="ctr"/>
                      <a:r>
                        <a:rPr kumimoji="1" lang="ja-JP" altLang="en-US" sz="900" dirty="0"/>
                        <a:t>請求額</a:t>
                      </a:r>
                    </a:p>
                  </a:txBody>
                  <a:tcPr marL="18000" marR="18000" marT="18000" marB="18000" anchor="ctr"/>
                </a:tc>
                <a:tc>
                  <a:txBody>
                    <a:bodyPr/>
                    <a:lstStyle/>
                    <a:p>
                      <a:pPr algn="ctr"/>
                      <a:r>
                        <a:rPr kumimoji="1" lang="ja-JP" altLang="en-US" sz="900" dirty="0"/>
                        <a:t>支払額</a:t>
                      </a:r>
                    </a:p>
                  </a:txBody>
                  <a:tcPr marL="18000" marR="18000" marT="18000" marB="18000" anchor="ctr"/>
                </a:tc>
                <a:tc>
                  <a:txBody>
                    <a:bodyPr/>
                    <a:lstStyle/>
                    <a:p>
                      <a:pPr algn="ctr"/>
                      <a:r>
                        <a:rPr kumimoji="1" lang="ja-JP" altLang="en-US" sz="900" dirty="0"/>
                        <a:t>備　　考</a:t>
                      </a:r>
                    </a:p>
                  </a:txBody>
                  <a:tcPr marL="18000" marR="18000" marT="18000" marB="18000" anchor="ctr"/>
                </a:tc>
                <a:tc>
                  <a:txBody>
                    <a:bodyPr/>
                    <a:lstStyle/>
                    <a:p>
                      <a:pPr algn="ctr"/>
                      <a:r>
                        <a:rPr kumimoji="1" lang="ja-JP" altLang="en-US" sz="900" dirty="0"/>
                        <a:t>資料番号</a:t>
                      </a:r>
                    </a:p>
                  </a:txBody>
                  <a:tcPr marL="18000" marR="18000" marT="18000" marB="18000" anchor="ctr"/>
                </a:tc>
                <a:extLst>
                  <a:ext uri="{0D108BD9-81ED-4DB2-BD59-A6C34878D82A}">
                    <a16:rowId xmlns:a16="http://schemas.microsoft.com/office/drawing/2014/main" val="494987016"/>
                  </a:ext>
                </a:extLst>
              </a:tr>
              <a:tr h="226085">
                <a:tc>
                  <a:txBody>
                    <a:bodyPr/>
                    <a:lstStyle/>
                    <a:p>
                      <a:pPr algn="ctr"/>
                      <a:r>
                        <a:rPr kumimoji="1" lang="en-US" altLang="ja-JP" sz="900" dirty="0"/>
                        <a:t>1</a:t>
                      </a:r>
                      <a:endParaRPr kumimoji="1" lang="ja-JP" altLang="en-US" sz="900" dirty="0"/>
                    </a:p>
                  </a:txBody>
                  <a:tcPr marL="18000" marR="18000" marT="18000" marB="18000"/>
                </a:tc>
                <a:tc>
                  <a:txBody>
                    <a:bodyPr/>
                    <a:lstStyle/>
                    <a:p>
                      <a:r>
                        <a:rPr kumimoji="1" lang="ja-JP" altLang="en-US" sz="900" dirty="0"/>
                        <a:t>病院代</a:t>
                      </a:r>
                      <a:endParaRPr kumimoji="1" lang="en-US" altLang="ja-JP" sz="900" dirty="0"/>
                    </a:p>
                  </a:txBody>
                  <a:tcPr marL="18000" marR="18000" marT="18000" marB="18000" anchor="ctr"/>
                </a:tc>
                <a:tc>
                  <a:txBody>
                    <a:bodyPr/>
                    <a:lstStyle/>
                    <a:p>
                      <a:endParaRPr kumimoji="1" lang="ja-JP" altLang="en-US" sz="900" dirty="0"/>
                    </a:p>
                  </a:txBody>
                  <a:tcPr marL="18000" marR="18000" marT="18000" marB="18000" anchor="ctr"/>
                </a:tc>
                <a:tc>
                  <a:txBody>
                    <a:bodyPr/>
                    <a:lstStyle/>
                    <a:p>
                      <a:pPr algn="r"/>
                      <a:r>
                        <a:rPr kumimoji="1" lang="en-US" altLang="ja-JP" sz="900" dirty="0"/>
                        <a:t>150,000</a:t>
                      </a:r>
                      <a:endParaRPr kumimoji="1" lang="ja-JP" altLang="en-US" sz="900" dirty="0"/>
                    </a:p>
                  </a:txBody>
                  <a:tcPr marL="18000" marR="18000" marT="18000" marB="18000" anchor="ctr"/>
                </a:tc>
                <a:tc>
                  <a:txBody>
                    <a:bodyPr/>
                    <a:lstStyle/>
                    <a:p>
                      <a:pPr algn="r"/>
                      <a:r>
                        <a:rPr kumimoji="1" lang="en-US" altLang="ja-JP" sz="900" dirty="0"/>
                        <a:t>150,000</a:t>
                      </a:r>
                      <a:endParaRPr kumimoji="1" lang="ja-JP" altLang="en-US" sz="900" dirty="0"/>
                    </a:p>
                  </a:txBody>
                  <a:tcPr marL="18000" marR="18000" marT="18000" marB="18000" anchor="ctr"/>
                </a:tc>
                <a:tc>
                  <a:txBody>
                    <a:bodyPr/>
                    <a:lstStyle/>
                    <a:p>
                      <a:endParaRPr kumimoji="1" lang="ja-JP" altLang="en-US" sz="800" dirty="0"/>
                    </a:p>
                  </a:txBody>
                  <a:tcPr marL="18000" marR="18000" marT="18000" marB="18000" anchor="ctr"/>
                </a:tc>
                <a:tc>
                  <a:txBody>
                    <a:bodyPr/>
                    <a:lstStyle/>
                    <a:p>
                      <a:r>
                        <a:rPr kumimoji="1" lang="en-US" altLang="ja-JP" sz="900" dirty="0"/>
                        <a:t>6-1</a:t>
                      </a:r>
                      <a:endParaRPr kumimoji="1" lang="ja-JP" altLang="en-US" sz="900" dirty="0"/>
                    </a:p>
                  </a:txBody>
                  <a:tcPr marL="18000" marR="18000" marT="18000" marB="18000" anchor="ctr"/>
                </a:tc>
                <a:extLst>
                  <a:ext uri="{0D108BD9-81ED-4DB2-BD59-A6C34878D82A}">
                    <a16:rowId xmlns:a16="http://schemas.microsoft.com/office/drawing/2014/main" val="268265688"/>
                  </a:ext>
                </a:extLst>
              </a:tr>
              <a:tr h="211471">
                <a:tc>
                  <a:txBody>
                    <a:bodyPr/>
                    <a:lstStyle/>
                    <a:p>
                      <a:pPr algn="ctr"/>
                      <a:r>
                        <a:rPr kumimoji="1" lang="en-US" altLang="ja-JP" sz="900" dirty="0"/>
                        <a:t>2</a:t>
                      </a:r>
                      <a:endParaRPr kumimoji="1" lang="ja-JP" altLang="en-US" sz="900" dirty="0"/>
                    </a:p>
                  </a:txBody>
                  <a:tcPr marL="18000" marR="18000" marT="18000" marB="18000"/>
                </a:tc>
                <a:tc>
                  <a:txBody>
                    <a:bodyPr/>
                    <a:lstStyle/>
                    <a:p>
                      <a:r>
                        <a:rPr kumimoji="1" lang="ja-JP" altLang="en-US" sz="900" dirty="0"/>
                        <a:t>ガス料金</a:t>
                      </a:r>
                    </a:p>
                  </a:txBody>
                  <a:tcPr marL="18000" marR="18000" marT="18000" marB="18000" anchor="ctr"/>
                </a:tc>
                <a:tc>
                  <a:txBody>
                    <a:bodyPr/>
                    <a:lstStyle/>
                    <a:p>
                      <a:endParaRPr kumimoji="1" lang="ja-JP" altLang="en-US" sz="900" dirty="0"/>
                    </a:p>
                  </a:txBody>
                  <a:tcPr marL="18000" marR="18000" marT="18000" marB="18000" anchor="ctr"/>
                </a:tc>
                <a:tc>
                  <a:txBody>
                    <a:bodyPr/>
                    <a:lstStyle/>
                    <a:p>
                      <a:pPr algn="r"/>
                      <a:r>
                        <a:rPr kumimoji="1" lang="en-US" altLang="ja-JP" sz="900" dirty="0"/>
                        <a:t>15,200</a:t>
                      </a:r>
                      <a:endParaRPr kumimoji="1" lang="ja-JP" altLang="en-US" sz="900" dirty="0"/>
                    </a:p>
                  </a:txBody>
                  <a:tcPr marL="18000" marR="18000" marT="18000" marB="18000" anchor="ctr"/>
                </a:tc>
                <a:tc>
                  <a:txBody>
                    <a:bodyPr/>
                    <a:lstStyle/>
                    <a:p>
                      <a:pPr algn="r"/>
                      <a:r>
                        <a:rPr kumimoji="1" lang="en-US" altLang="ja-JP" sz="900" dirty="0"/>
                        <a:t>15,200</a:t>
                      </a:r>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r>
                        <a:rPr kumimoji="1" lang="en-US" altLang="ja-JP" sz="900" dirty="0"/>
                        <a:t>6-2</a:t>
                      </a:r>
                      <a:endParaRPr kumimoji="1" lang="ja-JP" altLang="en-US" sz="900" dirty="0"/>
                    </a:p>
                  </a:txBody>
                  <a:tcPr marL="18000" marR="18000" marT="18000" marB="18000" anchor="ctr"/>
                </a:tc>
                <a:extLst>
                  <a:ext uri="{0D108BD9-81ED-4DB2-BD59-A6C34878D82A}">
                    <a16:rowId xmlns:a16="http://schemas.microsoft.com/office/drawing/2014/main" val="1744226920"/>
                  </a:ext>
                </a:extLst>
              </a:tr>
              <a:tr h="211471">
                <a:tc>
                  <a:txBody>
                    <a:bodyPr/>
                    <a:lstStyle/>
                    <a:p>
                      <a:pPr algn="ctr"/>
                      <a:r>
                        <a:rPr kumimoji="1" lang="en-US" altLang="ja-JP" sz="900" dirty="0"/>
                        <a:t>3</a:t>
                      </a:r>
                      <a:endParaRPr kumimoji="1" lang="ja-JP" altLang="en-US" sz="900" dirty="0"/>
                    </a:p>
                  </a:txBody>
                  <a:tcPr marL="18000" marR="18000" marT="18000" marB="18000"/>
                </a:tc>
                <a:tc>
                  <a:txBody>
                    <a:bodyPr/>
                    <a:lstStyle/>
                    <a:p>
                      <a:r>
                        <a:rPr kumimoji="1" lang="ja-JP" altLang="en-US" sz="900" dirty="0"/>
                        <a:t>電気料金</a:t>
                      </a:r>
                    </a:p>
                  </a:txBody>
                  <a:tcPr marL="18000" marR="18000" marT="18000" marB="18000" anchor="ctr"/>
                </a:tc>
                <a:tc>
                  <a:txBody>
                    <a:bodyPr/>
                    <a:lstStyle/>
                    <a:p>
                      <a:r>
                        <a:rPr kumimoji="1" lang="ja-JP" altLang="en-US" sz="900" dirty="0"/>
                        <a:t>四国電電力</a:t>
                      </a:r>
                      <a:endParaRPr kumimoji="1" lang="en-US" altLang="ja-JP" sz="900" dirty="0"/>
                    </a:p>
                  </a:txBody>
                  <a:tcPr marL="18000" marR="18000" marT="18000" marB="18000" anchor="ctr"/>
                </a:tc>
                <a:tc>
                  <a:txBody>
                    <a:bodyPr/>
                    <a:lstStyle/>
                    <a:p>
                      <a:pPr algn="r"/>
                      <a:r>
                        <a:rPr kumimoji="1" lang="en-US" altLang="ja-JP" sz="900" dirty="0"/>
                        <a:t>13,000</a:t>
                      </a:r>
                      <a:endParaRPr kumimoji="1" lang="ja-JP" altLang="en-US" sz="900" dirty="0"/>
                    </a:p>
                  </a:txBody>
                  <a:tcPr marL="18000" marR="18000" marT="18000" marB="18000" anchor="ctr"/>
                </a:tc>
                <a:tc>
                  <a:txBody>
                    <a:bodyPr/>
                    <a:lstStyle/>
                    <a:p>
                      <a:pPr algn="r"/>
                      <a:r>
                        <a:rPr kumimoji="1" lang="en-US" altLang="ja-JP" sz="900" dirty="0"/>
                        <a:t>13,000</a:t>
                      </a:r>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r>
                        <a:rPr kumimoji="1" lang="en-US" altLang="ja-JP" sz="900" dirty="0"/>
                        <a:t>6-3</a:t>
                      </a:r>
                      <a:endParaRPr kumimoji="1" lang="ja-JP" altLang="en-US" sz="900" dirty="0"/>
                    </a:p>
                  </a:txBody>
                  <a:tcPr marL="18000" marR="18000" marT="18000" marB="18000" anchor="ctr"/>
                </a:tc>
                <a:extLst>
                  <a:ext uri="{0D108BD9-81ED-4DB2-BD59-A6C34878D82A}">
                    <a16:rowId xmlns:a16="http://schemas.microsoft.com/office/drawing/2014/main" val="996100872"/>
                  </a:ext>
                </a:extLst>
              </a:tr>
              <a:tr h="211471">
                <a:tc>
                  <a:txBody>
                    <a:bodyPr/>
                    <a:lstStyle/>
                    <a:p>
                      <a:pPr algn="ctr"/>
                      <a:r>
                        <a:rPr kumimoji="1" lang="en-US" altLang="ja-JP" sz="900" dirty="0"/>
                        <a:t>4</a:t>
                      </a:r>
                      <a:endParaRPr kumimoji="1" lang="ja-JP" altLang="en-US" sz="900" dirty="0"/>
                    </a:p>
                  </a:txBody>
                  <a:tcPr marL="18000" marR="18000" marT="18000" marB="18000"/>
                </a:tc>
                <a:tc>
                  <a:txBody>
                    <a:bodyPr/>
                    <a:lstStyle/>
                    <a:p>
                      <a:r>
                        <a:rPr kumimoji="1" lang="ja-JP" altLang="en-US" sz="900" dirty="0"/>
                        <a:t>電話料金</a:t>
                      </a:r>
                    </a:p>
                  </a:txBody>
                  <a:tcPr marL="18000" marR="18000" marT="18000" marB="18000" anchor="ctr"/>
                </a:tc>
                <a:tc>
                  <a:txBody>
                    <a:bodyPr/>
                    <a:lstStyle/>
                    <a:p>
                      <a:r>
                        <a:rPr kumimoji="1" lang="ja-JP" altLang="en-US" sz="900" dirty="0"/>
                        <a:t>ＮＴＴ</a:t>
                      </a:r>
                    </a:p>
                  </a:txBody>
                  <a:tcPr marL="18000" marR="18000" marT="18000" marB="18000" anchor="ctr"/>
                </a:tc>
                <a:tc>
                  <a:txBody>
                    <a:bodyPr/>
                    <a:lstStyle/>
                    <a:p>
                      <a:pPr algn="r"/>
                      <a:r>
                        <a:rPr kumimoji="1" lang="en-US" altLang="ja-JP" sz="900" dirty="0"/>
                        <a:t>12,000</a:t>
                      </a:r>
                      <a:endParaRPr kumimoji="1" lang="ja-JP" altLang="en-US" sz="900" dirty="0"/>
                    </a:p>
                  </a:txBody>
                  <a:tcPr marL="18000" marR="18000" marT="18000" marB="18000" anchor="ctr"/>
                </a:tc>
                <a:tc>
                  <a:txBody>
                    <a:bodyPr/>
                    <a:lstStyle/>
                    <a:p>
                      <a:pPr algn="r"/>
                      <a:r>
                        <a:rPr kumimoji="1" lang="en-US" altLang="ja-JP" sz="900" dirty="0"/>
                        <a:t>12,000</a:t>
                      </a:r>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r>
                        <a:rPr kumimoji="1" lang="en-US" altLang="ja-JP" sz="900" dirty="0"/>
                        <a:t>6-4</a:t>
                      </a:r>
                      <a:endParaRPr kumimoji="1" lang="ja-JP" altLang="en-US" sz="900" dirty="0"/>
                    </a:p>
                  </a:txBody>
                  <a:tcPr marL="18000" marR="18000" marT="18000" marB="18000" anchor="ctr"/>
                </a:tc>
                <a:extLst>
                  <a:ext uri="{0D108BD9-81ED-4DB2-BD59-A6C34878D82A}">
                    <a16:rowId xmlns:a16="http://schemas.microsoft.com/office/drawing/2014/main" val="30583597"/>
                  </a:ext>
                </a:extLst>
              </a:tr>
              <a:tr h="211471">
                <a:tc>
                  <a:txBody>
                    <a:bodyPr/>
                    <a:lstStyle/>
                    <a:p>
                      <a:pPr algn="ctr"/>
                      <a:r>
                        <a:rPr kumimoji="1" lang="en-US" altLang="ja-JP" sz="900" dirty="0"/>
                        <a:t>5</a:t>
                      </a:r>
                      <a:endParaRPr kumimoji="1" lang="ja-JP" altLang="en-US" sz="900" dirty="0"/>
                    </a:p>
                  </a:txBody>
                  <a:tcPr marL="18000" marR="18000" marT="18000" marB="18000"/>
                </a:tc>
                <a:tc>
                  <a:txBody>
                    <a:bodyPr/>
                    <a:lstStyle/>
                    <a:p>
                      <a:r>
                        <a:rPr kumimoji="1" lang="ja-JP" altLang="en-US" sz="900" dirty="0"/>
                        <a:t>水道代</a:t>
                      </a:r>
                    </a:p>
                  </a:txBody>
                  <a:tcPr marL="18000" marR="18000" marT="18000" marB="18000" anchor="ctr"/>
                </a:tc>
                <a:tc>
                  <a:txBody>
                    <a:bodyPr/>
                    <a:lstStyle/>
                    <a:p>
                      <a:r>
                        <a:rPr kumimoji="1" lang="ja-JP" altLang="en-US" sz="900" dirty="0"/>
                        <a:t>松山市</a:t>
                      </a:r>
                    </a:p>
                  </a:txBody>
                  <a:tcPr marL="18000" marR="18000" marT="18000" marB="18000" anchor="ctr"/>
                </a:tc>
                <a:tc>
                  <a:txBody>
                    <a:bodyPr/>
                    <a:lstStyle/>
                    <a:p>
                      <a:pPr algn="r"/>
                      <a:r>
                        <a:rPr kumimoji="1" lang="en-US" altLang="ja-JP" sz="900" dirty="0"/>
                        <a:t>12,500</a:t>
                      </a:r>
                      <a:endParaRPr kumimoji="1" lang="ja-JP" altLang="en-US" sz="900" dirty="0"/>
                    </a:p>
                  </a:txBody>
                  <a:tcPr marL="18000" marR="18000" marT="18000" marB="18000" anchor="ctr"/>
                </a:tc>
                <a:tc>
                  <a:txBody>
                    <a:bodyPr/>
                    <a:lstStyle/>
                    <a:p>
                      <a:pPr algn="r"/>
                      <a:r>
                        <a:rPr kumimoji="1" lang="en-US" altLang="ja-JP" sz="900" dirty="0"/>
                        <a:t>12,500</a:t>
                      </a:r>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r>
                        <a:rPr kumimoji="1" lang="en-US" altLang="ja-JP" sz="900" dirty="0"/>
                        <a:t>6-5</a:t>
                      </a:r>
                      <a:endParaRPr kumimoji="1" lang="ja-JP" altLang="en-US" sz="900" dirty="0"/>
                    </a:p>
                  </a:txBody>
                  <a:tcPr marL="18000" marR="18000" marT="18000" marB="18000" anchor="ctr"/>
                </a:tc>
                <a:extLst>
                  <a:ext uri="{0D108BD9-81ED-4DB2-BD59-A6C34878D82A}">
                    <a16:rowId xmlns:a16="http://schemas.microsoft.com/office/drawing/2014/main" val="1834220791"/>
                  </a:ext>
                </a:extLst>
              </a:tr>
              <a:tr h="211471">
                <a:tc>
                  <a:txBody>
                    <a:bodyPr/>
                    <a:lstStyle/>
                    <a:p>
                      <a:pPr algn="ctr"/>
                      <a:r>
                        <a:rPr kumimoji="1" lang="en-US" altLang="ja-JP" sz="900" dirty="0"/>
                        <a:t>6</a:t>
                      </a:r>
                      <a:endParaRPr kumimoji="1" lang="ja-JP" altLang="en-US" sz="900" dirty="0"/>
                    </a:p>
                  </a:txBody>
                  <a:tcPr marL="18000" marR="18000" marT="18000" marB="18000"/>
                </a:tc>
                <a:tc>
                  <a:txBody>
                    <a:bodyPr/>
                    <a:lstStyle/>
                    <a:p>
                      <a:r>
                        <a:rPr kumimoji="1" lang="ja-JP" altLang="en-US" sz="900" dirty="0"/>
                        <a:t>令和</a:t>
                      </a:r>
                      <a:r>
                        <a:rPr kumimoji="1" lang="en-US" altLang="ja-JP" sz="900" dirty="0"/>
                        <a:t>3</a:t>
                      </a:r>
                      <a:r>
                        <a:rPr kumimoji="1" lang="ja-JP" altLang="en-US" sz="900" dirty="0"/>
                        <a:t>年度固定資産税</a:t>
                      </a:r>
                    </a:p>
                  </a:txBody>
                  <a:tcPr marL="18000" marR="18000" marT="18000" marB="18000" anchor="ctr"/>
                </a:tc>
                <a:tc>
                  <a:txBody>
                    <a:bodyPr/>
                    <a:lstStyle/>
                    <a:p>
                      <a:r>
                        <a:rPr kumimoji="1" lang="ja-JP" altLang="en-US" sz="900" dirty="0"/>
                        <a:t>松山市</a:t>
                      </a:r>
                    </a:p>
                  </a:txBody>
                  <a:tcPr marL="18000" marR="18000" marT="18000" marB="18000" anchor="ctr"/>
                </a:tc>
                <a:tc>
                  <a:txBody>
                    <a:bodyPr/>
                    <a:lstStyle/>
                    <a:p>
                      <a:pPr algn="r"/>
                      <a:r>
                        <a:rPr kumimoji="1" lang="en-US" altLang="ja-JP" sz="900" dirty="0"/>
                        <a:t>128,000</a:t>
                      </a:r>
                      <a:endParaRPr kumimoji="1" lang="ja-JP" altLang="en-US" sz="900" dirty="0"/>
                    </a:p>
                  </a:txBody>
                  <a:tcPr marL="18000" marR="18000" marT="18000" marB="18000" anchor="ctr"/>
                </a:tc>
                <a:tc>
                  <a:txBody>
                    <a:bodyPr/>
                    <a:lstStyle/>
                    <a:p>
                      <a:pPr algn="r"/>
                      <a:r>
                        <a:rPr kumimoji="1" lang="en-US" altLang="ja-JP" sz="900" dirty="0"/>
                        <a:t>42,600</a:t>
                      </a:r>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r>
                        <a:rPr kumimoji="1" lang="en-US" altLang="ja-JP" sz="900" dirty="0"/>
                        <a:t>6-6</a:t>
                      </a:r>
                      <a:endParaRPr kumimoji="1" lang="ja-JP" altLang="en-US" sz="900" dirty="0"/>
                    </a:p>
                  </a:txBody>
                  <a:tcPr marL="18000" marR="18000" marT="18000" marB="18000" anchor="ctr"/>
                </a:tc>
                <a:extLst>
                  <a:ext uri="{0D108BD9-81ED-4DB2-BD59-A6C34878D82A}">
                    <a16:rowId xmlns:a16="http://schemas.microsoft.com/office/drawing/2014/main" val="3440953939"/>
                  </a:ext>
                </a:extLst>
              </a:tr>
              <a:tr h="211471">
                <a:tc>
                  <a:txBody>
                    <a:bodyPr/>
                    <a:lstStyle/>
                    <a:p>
                      <a:pPr algn="ctr"/>
                      <a:r>
                        <a:rPr kumimoji="1" lang="en-US" altLang="ja-JP" sz="900" dirty="0"/>
                        <a:t>7</a:t>
                      </a:r>
                      <a:endParaRPr kumimoji="1" lang="ja-JP" altLang="en-US" sz="900" dirty="0"/>
                    </a:p>
                  </a:txBody>
                  <a:tcPr marL="18000" marR="18000" marT="18000" marB="18000"/>
                </a:tc>
                <a:tc>
                  <a:txBody>
                    <a:bodyPr/>
                    <a:lstStyle/>
                    <a:p>
                      <a:r>
                        <a:rPr kumimoji="1" lang="ja-JP" altLang="en-US" sz="900" dirty="0"/>
                        <a:t>令和</a:t>
                      </a:r>
                      <a:r>
                        <a:rPr kumimoji="1" lang="en-US" altLang="ja-JP" sz="900" dirty="0"/>
                        <a:t>3</a:t>
                      </a:r>
                      <a:r>
                        <a:rPr kumimoji="1" lang="ja-JP" altLang="en-US" sz="900" dirty="0"/>
                        <a:t>年度県民税</a:t>
                      </a:r>
                    </a:p>
                  </a:txBody>
                  <a:tcPr marL="18000" marR="18000" marT="18000" marB="18000" anchor="ctr"/>
                </a:tc>
                <a:tc>
                  <a:txBody>
                    <a:bodyPr/>
                    <a:lstStyle/>
                    <a:p>
                      <a:r>
                        <a:rPr kumimoji="1" lang="ja-JP" altLang="en-US" sz="900" dirty="0"/>
                        <a:t>松山市</a:t>
                      </a:r>
                    </a:p>
                  </a:txBody>
                  <a:tcPr marL="18000" marR="18000" marT="18000" marB="18000" anchor="ctr"/>
                </a:tc>
                <a:tc>
                  <a:txBody>
                    <a:bodyPr/>
                    <a:lstStyle/>
                    <a:p>
                      <a:pPr algn="r"/>
                      <a:r>
                        <a:rPr kumimoji="1" lang="en-US" altLang="ja-JP" sz="900" dirty="0"/>
                        <a:t>24,000</a:t>
                      </a:r>
                      <a:endParaRPr kumimoji="1" lang="ja-JP" altLang="en-US" sz="900" dirty="0"/>
                    </a:p>
                  </a:txBody>
                  <a:tcPr marL="18000" marR="18000" marT="18000" marB="18000" anchor="ctr"/>
                </a:tc>
                <a:tc>
                  <a:txBody>
                    <a:bodyPr/>
                    <a:lstStyle/>
                    <a:p>
                      <a:pPr algn="r"/>
                      <a:r>
                        <a:rPr kumimoji="1" lang="en-US" altLang="ja-JP" sz="900" dirty="0"/>
                        <a:t>12,000</a:t>
                      </a:r>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r>
                        <a:rPr kumimoji="1" lang="en-US" altLang="ja-JP" sz="900" dirty="0"/>
                        <a:t>6-7</a:t>
                      </a:r>
                      <a:endParaRPr kumimoji="1" lang="ja-JP" altLang="en-US" sz="900" dirty="0"/>
                    </a:p>
                  </a:txBody>
                  <a:tcPr marL="18000" marR="18000" marT="18000" marB="18000" anchor="ctr"/>
                </a:tc>
                <a:extLst>
                  <a:ext uri="{0D108BD9-81ED-4DB2-BD59-A6C34878D82A}">
                    <a16:rowId xmlns:a16="http://schemas.microsoft.com/office/drawing/2014/main" val="2063297665"/>
                  </a:ext>
                </a:extLst>
              </a:tr>
              <a:tr h="211471">
                <a:tc>
                  <a:txBody>
                    <a:bodyPr/>
                    <a:lstStyle/>
                    <a:p>
                      <a:pPr algn="ctr"/>
                      <a:r>
                        <a:rPr kumimoji="1" lang="en-US" altLang="ja-JP" sz="900" dirty="0"/>
                        <a:t>8</a:t>
                      </a:r>
                      <a:endParaRPr kumimoji="1" lang="ja-JP" altLang="en-US" sz="900" dirty="0"/>
                    </a:p>
                  </a:txBody>
                  <a:tcPr marL="18000" marR="18000" marT="18000" marB="18000"/>
                </a:tc>
                <a:tc>
                  <a:txBody>
                    <a:bodyPr/>
                    <a:lstStyle/>
                    <a:p>
                      <a:r>
                        <a:rPr kumimoji="1" lang="ja-JP" altLang="en-US" sz="900" dirty="0"/>
                        <a:t>葬儀費用</a:t>
                      </a:r>
                    </a:p>
                  </a:txBody>
                  <a:tcPr marL="18000" marR="18000" marT="18000" marB="18000" anchor="ctr"/>
                </a:tc>
                <a:tc>
                  <a:txBody>
                    <a:bodyPr/>
                    <a:lstStyle/>
                    <a:p>
                      <a:endParaRPr kumimoji="1" lang="ja-JP" altLang="en-US" sz="900" dirty="0"/>
                    </a:p>
                  </a:txBody>
                  <a:tcPr marL="18000" marR="18000" marT="18000" marB="18000" anchor="ctr"/>
                </a:tc>
                <a:tc>
                  <a:txBody>
                    <a:bodyPr/>
                    <a:lstStyle/>
                    <a:p>
                      <a:pPr algn="r"/>
                      <a:r>
                        <a:rPr kumimoji="1" lang="en-US" altLang="ja-JP" sz="900" dirty="0"/>
                        <a:t>860,000</a:t>
                      </a:r>
                      <a:endParaRPr kumimoji="1" lang="ja-JP" altLang="en-US" sz="900" dirty="0"/>
                    </a:p>
                  </a:txBody>
                  <a:tcPr marL="18000" marR="18000" marT="18000" marB="18000" anchor="ctr"/>
                </a:tc>
                <a:tc>
                  <a:txBody>
                    <a:bodyPr/>
                    <a:lstStyle/>
                    <a:p>
                      <a:pPr algn="r"/>
                      <a:r>
                        <a:rPr kumimoji="1" lang="en-US" altLang="ja-JP" sz="900" dirty="0"/>
                        <a:t>860,000</a:t>
                      </a:r>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r>
                        <a:rPr kumimoji="1" lang="en-US" altLang="ja-JP" sz="900" dirty="0"/>
                        <a:t>6-8</a:t>
                      </a:r>
                      <a:endParaRPr kumimoji="1" lang="ja-JP" altLang="en-US" sz="900" dirty="0"/>
                    </a:p>
                  </a:txBody>
                  <a:tcPr marL="18000" marR="18000" marT="18000" marB="18000" anchor="ctr"/>
                </a:tc>
                <a:extLst>
                  <a:ext uri="{0D108BD9-81ED-4DB2-BD59-A6C34878D82A}">
                    <a16:rowId xmlns:a16="http://schemas.microsoft.com/office/drawing/2014/main" val="4260317136"/>
                  </a:ext>
                </a:extLst>
              </a:tr>
              <a:tr h="211471">
                <a:tc>
                  <a:txBody>
                    <a:bodyPr/>
                    <a:lstStyle/>
                    <a:p>
                      <a:pPr algn="ctr"/>
                      <a:r>
                        <a:rPr kumimoji="1" lang="en-US" altLang="ja-JP" sz="900" dirty="0"/>
                        <a:t>9</a:t>
                      </a:r>
                      <a:endParaRPr kumimoji="1" lang="ja-JP" altLang="en-US" sz="900" dirty="0"/>
                    </a:p>
                  </a:txBody>
                  <a:tcPr marL="18000" marR="18000" marT="18000" marB="18000"/>
                </a:tc>
                <a:tc>
                  <a:txBody>
                    <a:bodyPr/>
                    <a:lstStyle/>
                    <a:p>
                      <a:r>
                        <a:rPr kumimoji="1" lang="ja-JP" altLang="en-US" sz="900" dirty="0"/>
                        <a:t>装具費用（飲食代）</a:t>
                      </a:r>
                    </a:p>
                  </a:txBody>
                  <a:tcPr marL="18000" marR="18000" marT="18000" marB="18000" anchor="ctr"/>
                </a:tc>
                <a:tc>
                  <a:txBody>
                    <a:bodyPr/>
                    <a:lstStyle/>
                    <a:p>
                      <a:endParaRPr kumimoji="1" lang="ja-JP" altLang="en-US" sz="900" dirty="0"/>
                    </a:p>
                  </a:txBody>
                  <a:tcPr marL="18000" marR="18000" marT="18000" marB="18000" anchor="ctr"/>
                </a:tc>
                <a:tc>
                  <a:txBody>
                    <a:bodyPr/>
                    <a:lstStyle/>
                    <a:p>
                      <a:pPr algn="r"/>
                      <a:r>
                        <a:rPr kumimoji="1" lang="en-US" altLang="ja-JP" sz="900" dirty="0"/>
                        <a:t>56,000</a:t>
                      </a:r>
                      <a:endParaRPr kumimoji="1" lang="ja-JP" altLang="en-US" sz="900" dirty="0"/>
                    </a:p>
                  </a:txBody>
                  <a:tcPr marL="18000" marR="18000" marT="18000" marB="18000" anchor="ctr"/>
                </a:tc>
                <a:tc>
                  <a:txBody>
                    <a:bodyPr/>
                    <a:lstStyle/>
                    <a:p>
                      <a:pPr algn="r"/>
                      <a:r>
                        <a:rPr kumimoji="1" lang="en-US" altLang="ja-JP" sz="900" dirty="0"/>
                        <a:t>56,000</a:t>
                      </a:r>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r>
                        <a:rPr kumimoji="1" lang="en-US" altLang="ja-JP" sz="900" dirty="0"/>
                        <a:t>6-9</a:t>
                      </a:r>
                      <a:endParaRPr kumimoji="1" lang="ja-JP" altLang="en-US" sz="900" dirty="0"/>
                    </a:p>
                  </a:txBody>
                  <a:tcPr marL="18000" marR="18000" marT="18000" marB="18000" anchor="ctr"/>
                </a:tc>
                <a:extLst>
                  <a:ext uri="{0D108BD9-81ED-4DB2-BD59-A6C34878D82A}">
                    <a16:rowId xmlns:a16="http://schemas.microsoft.com/office/drawing/2014/main" val="2600929407"/>
                  </a:ext>
                </a:extLst>
              </a:tr>
              <a:tr h="211471">
                <a:tc>
                  <a:txBody>
                    <a:bodyPr/>
                    <a:lstStyle/>
                    <a:p>
                      <a:pPr algn="ctr"/>
                      <a:r>
                        <a:rPr kumimoji="1" lang="en-US" altLang="ja-JP" sz="900" dirty="0"/>
                        <a:t>10</a:t>
                      </a:r>
                      <a:endParaRPr kumimoji="1" lang="ja-JP" altLang="en-US" sz="900" dirty="0"/>
                    </a:p>
                  </a:txBody>
                  <a:tcPr marL="18000" marR="18000" marT="18000" marB="18000"/>
                </a:tc>
                <a:tc>
                  <a:txBody>
                    <a:bodyPr/>
                    <a:lstStyle/>
                    <a:p>
                      <a:r>
                        <a:rPr kumimoji="1" lang="ja-JP" altLang="en-US" sz="900" dirty="0"/>
                        <a:t>葬儀費用（仏具代）</a:t>
                      </a:r>
                    </a:p>
                  </a:txBody>
                  <a:tcPr marL="18000" marR="18000" marT="18000" marB="18000" anchor="ctr"/>
                </a:tc>
                <a:tc>
                  <a:txBody>
                    <a:bodyPr/>
                    <a:lstStyle/>
                    <a:p>
                      <a:endParaRPr kumimoji="1" lang="ja-JP" altLang="en-US" sz="900" dirty="0"/>
                    </a:p>
                  </a:txBody>
                  <a:tcPr marL="18000" marR="18000" marT="18000" marB="18000" anchor="ctr"/>
                </a:tc>
                <a:tc>
                  <a:txBody>
                    <a:bodyPr/>
                    <a:lstStyle/>
                    <a:p>
                      <a:pPr algn="r"/>
                      <a:r>
                        <a:rPr kumimoji="1" lang="en-US" altLang="ja-JP" sz="900" dirty="0"/>
                        <a:t>125,000</a:t>
                      </a:r>
                      <a:endParaRPr kumimoji="1" lang="ja-JP" altLang="en-US" sz="900" dirty="0"/>
                    </a:p>
                  </a:txBody>
                  <a:tcPr marL="18000" marR="18000" marT="18000" marB="18000" anchor="ctr"/>
                </a:tc>
                <a:tc>
                  <a:txBody>
                    <a:bodyPr/>
                    <a:lstStyle/>
                    <a:p>
                      <a:pPr algn="r"/>
                      <a:r>
                        <a:rPr kumimoji="1" lang="en-US" altLang="ja-JP" sz="900" dirty="0"/>
                        <a:t>125,000</a:t>
                      </a:r>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r>
                        <a:rPr kumimoji="1" lang="en-US" altLang="ja-JP" sz="900" dirty="0"/>
                        <a:t>6-10</a:t>
                      </a:r>
                      <a:endParaRPr kumimoji="1" lang="ja-JP" altLang="en-US" sz="900" dirty="0"/>
                    </a:p>
                  </a:txBody>
                  <a:tcPr marL="18000" marR="18000" marT="18000" marB="18000" anchor="ctr"/>
                </a:tc>
                <a:extLst>
                  <a:ext uri="{0D108BD9-81ED-4DB2-BD59-A6C34878D82A}">
                    <a16:rowId xmlns:a16="http://schemas.microsoft.com/office/drawing/2014/main" val="3438591379"/>
                  </a:ext>
                </a:extLst>
              </a:tr>
              <a:tr h="211471">
                <a:tc>
                  <a:txBody>
                    <a:bodyPr/>
                    <a:lstStyle/>
                    <a:p>
                      <a:pPr algn="ctr"/>
                      <a:r>
                        <a:rPr kumimoji="1" lang="en-US" altLang="ja-JP" sz="900" dirty="0"/>
                        <a:t>11</a:t>
                      </a:r>
                      <a:endParaRPr kumimoji="1" lang="ja-JP" altLang="en-US" sz="900" dirty="0"/>
                    </a:p>
                  </a:txBody>
                  <a:tcPr marL="18000" marR="18000" marT="18000" marB="18000"/>
                </a:tc>
                <a:tc>
                  <a:txBody>
                    <a:bodyPr/>
                    <a:lstStyle/>
                    <a:p>
                      <a:r>
                        <a:rPr kumimoji="1" lang="ja-JP" altLang="en-US" sz="900" dirty="0"/>
                        <a:t>葬儀費用（社寺費用）</a:t>
                      </a:r>
                    </a:p>
                  </a:txBody>
                  <a:tcPr marL="18000" marR="18000" marT="18000" marB="18000" anchor="ctr"/>
                </a:tc>
                <a:tc>
                  <a:txBody>
                    <a:bodyPr/>
                    <a:lstStyle/>
                    <a:p>
                      <a:endParaRPr kumimoji="1" lang="ja-JP" altLang="en-US" sz="900" dirty="0"/>
                    </a:p>
                  </a:txBody>
                  <a:tcPr marL="18000" marR="18000" marT="18000" marB="18000" anchor="ctr"/>
                </a:tc>
                <a:tc>
                  <a:txBody>
                    <a:bodyPr/>
                    <a:lstStyle/>
                    <a:p>
                      <a:pPr algn="r"/>
                      <a:r>
                        <a:rPr kumimoji="1" lang="en-US" altLang="ja-JP" sz="900" dirty="0"/>
                        <a:t>150,000</a:t>
                      </a:r>
                      <a:endParaRPr kumimoji="1" lang="ja-JP" altLang="en-US" sz="900" dirty="0"/>
                    </a:p>
                  </a:txBody>
                  <a:tcPr marL="18000" marR="18000" marT="18000" marB="18000" anchor="ctr"/>
                </a:tc>
                <a:tc>
                  <a:txBody>
                    <a:bodyPr/>
                    <a:lstStyle/>
                    <a:p>
                      <a:pPr algn="r"/>
                      <a:r>
                        <a:rPr kumimoji="1" lang="en-US" altLang="ja-JP" sz="900" dirty="0"/>
                        <a:t>150,000</a:t>
                      </a:r>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r>
                        <a:rPr kumimoji="1" lang="en-US" altLang="ja-JP" sz="900" dirty="0"/>
                        <a:t>6-11</a:t>
                      </a:r>
                      <a:endParaRPr kumimoji="1" lang="ja-JP" altLang="en-US" sz="900" dirty="0"/>
                    </a:p>
                  </a:txBody>
                  <a:tcPr marL="18000" marR="18000" marT="18000" marB="18000" anchor="ctr"/>
                </a:tc>
                <a:extLst>
                  <a:ext uri="{0D108BD9-81ED-4DB2-BD59-A6C34878D82A}">
                    <a16:rowId xmlns:a16="http://schemas.microsoft.com/office/drawing/2014/main" val="1453860414"/>
                  </a:ext>
                </a:extLst>
              </a:tr>
              <a:tr h="211471">
                <a:tc>
                  <a:txBody>
                    <a:bodyPr/>
                    <a:lstStyle/>
                    <a:p>
                      <a:pPr algn="ctr"/>
                      <a:r>
                        <a:rPr kumimoji="1" lang="en-US" altLang="ja-JP" sz="900" dirty="0"/>
                        <a:t>12</a:t>
                      </a:r>
                      <a:endParaRPr kumimoji="1" lang="ja-JP" altLang="en-US" sz="900" dirty="0"/>
                    </a:p>
                  </a:txBody>
                  <a:tcPr marL="18000" marR="18000" marT="18000" marB="18000"/>
                </a:tc>
                <a:tc>
                  <a:txBody>
                    <a:bodyPr/>
                    <a:lstStyle/>
                    <a:p>
                      <a:r>
                        <a:rPr kumimoji="1" lang="ja-JP" altLang="en-US" sz="900" dirty="0"/>
                        <a:t>交通費</a:t>
                      </a:r>
                    </a:p>
                  </a:txBody>
                  <a:tcPr marL="18000" marR="18000" marT="18000" marB="18000" anchor="ctr"/>
                </a:tc>
                <a:tc>
                  <a:txBody>
                    <a:bodyPr/>
                    <a:lstStyle/>
                    <a:p>
                      <a:endParaRPr kumimoji="1" lang="ja-JP" altLang="en-US" sz="900" dirty="0"/>
                    </a:p>
                  </a:txBody>
                  <a:tcPr marL="18000" marR="18000" marT="18000" marB="18000" anchor="ctr"/>
                </a:tc>
                <a:tc>
                  <a:txBody>
                    <a:bodyPr/>
                    <a:lstStyle/>
                    <a:p>
                      <a:pPr algn="r"/>
                      <a:r>
                        <a:rPr kumimoji="1" lang="en-US" altLang="ja-JP" sz="900" dirty="0"/>
                        <a:t>35,000</a:t>
                      </a:r>
                      <a:endParaRPr kumimoji="1" lang="ja-JP" altLang="en-US" sz="900" dirty="0"/>
                    </a:p>
                  </a:txBody>
                  <a:tcPr marL="18000" marR="18000" marT="18000" marB="18000" anchor="ctr"/>
                </a:tc>
                <a:tc>
                  <a:txBody>
                    <a:bodyPr/>
                    <a:lstStyle/>
                    <a:p>
                      <a:pPr algn="r"/>
                      <a:r>
                        <a:rPr kumimoji="1" lang="en-US" altLang="ja-JP" sz="900" dirty="0"/>
                        <a:t>35,000</a:t>
                      </a:r>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r>
                        <a:rPr kumimoji="1" lang="en-US" altLang="ja-JP" sz="900" dirty="0"/>
                        <a:t>6-12</a:t>
                      </a:r>
                      <a:endParaRPr kumimoji="1" lang="ja-JP" altLang="en-US" sz="900" dirty="0"/>
                    </a:p>
                  </a:txBody>
                  <a:tcPr marL="18000" marR="18000" marT="18000" marB="18000" anchor="ctr"/>
                </a:tc>
                <a:extLst>
                  <a:ext uri="{0D108BD9-81ED-4DB2-BD59-A6C34878D82A}">
                    <a16:rowId xmlns:a16="http://schemas.microsoft.com/office/drawing/2014/main" val="3506593758"/>
                  </a:ext>
                </a:extLst>
              </a:tr>
              <a:tr h="211471">
                <a:tc>
                  <a:txBody>
                    <a:bodyPr/>
                    <a:lstStyle/>
                    <a:p>
                      <a:pPr algn="ctr"/>
                      <a:r>
                        <a:rPr kumimoji="1" lang="en-US" altLang="ja-JP" sz="900" dirty="0"/>
                        <a:t>13</a:t>
                      </a:r>
                      <a:endParaRPr kumimoji="1" lang="ja-JP" altLang="en-US" sz="900" dirty="0"/>
                    </a:p>
                  </a:txBody>
                  <a:tcPr marL="18000" marR="18000" marT="18000" marB="18000"/>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extLst>
                  <a:ext uri="{0D108BD9-81ED-4DB2-BD59-A6C34878D82A}">
                    <a16:rowId xmlns:a16="http://schemas.microsoft.com/office/drawing/2014/main" val="1987058322"/>
                  </a:ext>
                </a:extLst>
              </a:tr>
              <a:tr h="211471">
                <a:tc gridSpan="3">
                  <a:txBody>
                    <a:bodyPr/>
                    <a:lstStyle/>
                    <a:p>
                      <a:pPr algn="ctr"/>
                      <a:r>
                        <a:rPr kumimoji="1" lang="ja-JP" altLang="en-US" sz="900" dirty="0"/>
                        <a:t>合　　計</a:t>
                      </a:r>
                    </a:p>
                  </a:txBody>
                  <a:tcPr marL="18000" marR="18000" marT="18000" marB="18000"/>
                </a:tc>
                <a:tc hMerge="1">
                  <a:txBody>
                    <a:bodyPr/>
                    <a:lstStyle/>
                    <a:p>
                      <a:endParaRPr kumimoji="1" lang="ja-JP" altLang="en-US" sz="900" dirty="0"/>
                    </a:p>
                  </a:txBody>
                  <a:tcPr marL="18000" marR="18000" marT="18000" marB="18000" anchor="ctr"/>
                </a:tc>
                <a:tc hMerge="1">
                  <a:txBody>
                    <a:bodyPr/>
                    <a:lstStyle/>
                    <a:p>
                      <a:endParaRPr kumimoji="1" lang="ja-JP" altLang="en-US" sz="900" dirty="0"/>
                    </a:p>
                  </a:txBody>
                  <a:tcPr marL="18000" marR="18000" marT="18000" marB="18000" anchor="ctr"/>
                </a:tc>
                <a:tc>
                  <a:txBody>
                    <a:bodyPr/>
                    <a:lstStyle/>
                    <a:p>
                      <a:pPr algn="r"/>
                      <a:r>
                        <a:rPr kumimoji="1" lang="en-US" altLang="ja-JP" sz="900" dirty="0"/>
                        <a:t>1</a:t>
                      </a:r>
                      <a:r>
                        <a:rPr kumimoji="1" lang="ja-JP" altLang="en-US" sz="900" dirty="0"/>
                        <a:t>，</a:t>
                      </a:r>
                      <a:r>
                        <a:rPr kumimoji="1" lang="en-US" altLang="ja-JP" sz="900" dirty="0"/>
                        <a:t>580700</a:t>
                      </a:r>
                      <a:endParaRPr kumimoji="1" lang="ja-JP" altLang="en-US" sz="900" dirty="0"/>
                    </a:p>
                  </a:txBody>
                  <a:tcPr marL="18000" marR="18000" marT="18000" marB="18000" anchor="ctr"/>
                </a:tc>
                <a:tc>
                  <a:txBody>
                    <a:bodyPr/>
                    <a:lstStyle/>
                    <a:p>
                      <a:pPr algn="r"/>
                      <a:r>
                        <a:rPr kumimoji="1" lang="en-US" altLang="ja-JP" sz="900" dirty="0"/>
                        <a:t>1,483,000</a:t>
                      </a:r>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extLst>
                  <a:ext uri="{0D108BD9-81ED-4DB2-BD59-A6C34878D82A}">
                    <a16:rowId xmlns:a16="http://schemas.microsoft.com/office/drawing/2014/main" val="2213647999"/>
                  </a:ext>
                </a:extLst>
              </a:tr>
              <a:tr h="226085">
                <a:tc gridSpan="4">
                  <a:txBody>
                    <a:bodyPr/>
                    <a:lstStyle/>
                    <a:p>
                      <a:pPr algn="ctr"/>
                      <a:r>
                        <a:rPr kumimoji="1" lang="ja-JP" altLang="en-US" sz="900" dirty="0"/>
                        <a:t>未　払　金</a:t>
                      </a:r>
                    </a:p>
                  </a:txBody>
                  <a:tcPr marL="18000" marR="18000" marT="18000" marB="18000" anchor="ctr"/>
                </a:tc>
                <a:tc hMerge="1">
                  <a:txBody>
                    <a:bodyPr/>
                    <a:lstStyle/>
                    <a:p>
                      <a:endParaRPr kumimoji="1" lang="ja-JP" altLang="en-US" sz="900" dirty="0"/>
                    </a:p>
                  </a:txBody>
                  <a:tcPr marL="18000" marR="18000" marT="18000" marB="18000" anchor="ctr"/>
                </a:tc>
                <a:tc hMerge="1">
                  <a:txBody>
                    <a:bodyPr/>
                    <a:lstStyle/>
                    <a:p>
                      <a:endParaRPr kumimoji="1" lang="ja-JP" altLang="en-US" sz="900" dirty="0"/>
                    </a:p>
                  </a:txBody>
                  <a:tcPr marL="18000" marR="18000" marT="18000" marB="18000" anchor="ctr"/>
                </a:tc>
                <a:tc hMerge="1">
                  <a:txBody>
                    <a:bodyPr/>
                    <a:lstStyle/>
                    <a:p>
                      <a:endParaRPr kumimoji="1" lang="ja-JP" altLang="en-US" sz="900" dirty="0"/>
                    </a:p>
                  </a:txBody>
                  <a:tcPr marL="18000" marR="18000" marT="18000" marB="18000" anchor="ctr"/>
                </a:tc>
                <a:tc>
                  <a:txBody>
                    <a:bodyPr/>
                    <a:lstStyle/>
                    <a:p>
                      <a:pPr algn="r"/>
                      <a:r>
                        <a:rPr kumimoji="1" lang="en-US" altLang="ja-JP" sz="900" dirty="0"/>
                        <a:t>97,400</a:t>
                      </a:r>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tc>
                  <a:txBody>
                    <a:bodyPr/>
                    <a:lstStyle/>
                    <a:p>
                      <a:endParaRPr kumimoji="1" lang="ja-JP" altLang="en-US" sz="900" dirty="0"/>
                    </a:p>
                  </a:txBody>
                  <a:tcPr marL="18000" marR="18000" marT="18000" marB="18000" anchor="ctr"/>
                </a:tc>
                <a:extLst>
                  <a:ext uri="{0D108BD9-81ED-4DB2-BD59-A6C34878D82A}">
                    <a16:rowId xmlns:a16="http://schemas.microsoft.com/office/drawing/2014/main" val="219071112"/>
                  </a:ext>
                </a:extLst>
              </a:tr>
            </a:tbl>
          </a:graphicData>
        </a:graphic>
      </p:graphicFrame>
      <p:sp>
        <p:nvSpPr>
          <p:cNvPr id="18" name="テキスト ボックス 17">
            <a:extLst>
              <a:ext uri="{FF2B5EF4-FFF2-40B4-BE49-F238E27FC236}">
                <a16:creationId xmlns:a16="http://schemas.microsoft.com/office/drawing/2014/main" id="{5CA1430C-9C32-4158-AF97-6A8CE5A4F55E}"/>
              </a:ext>
            </a:extLst>
          </p:cNvPr>
          <p:cNvSpPr txBox="1"/>
          <p:nvPr/>
        </p:nvSpPr>
        <p:spPr>
          <a:xfrm>
            <a:off x="5160720" y="2445005"/>
            <a:ext cx="2956511" cy="246221"/>
          </a:xfrm>
          <a:prstGeom prst="rect">
            <a:avLst/>
          </a:prstGeom>
          <a:noFill/>
        </p:spPr>
        <p:txBody>
          <a:bodyPr wrap="square" rtlCol="0">
            <a:spAutoFit/>
          </a:bodyPr>
          <a:lstStyle/>
          <a:p>
            <a:r>
              <a:rPr kumimoji="1" lang="en-US" altLang="ja-JP" sz="1000" dirty="0">
                <a:latin typeface="UD デジタル 教科書体 N-R" panose="02020400000000000000" pitchFamily="17" charset="-128"/>
                <a:ea typeface="UD デジタル 教科書体 N-R" panose="02020400000000000000" pitchFamily="17" charset="-128"/>
              </a:rPr>
              <a:t>6.</a:t>
            </a:r>
            <a:r>
              <a:rPr kumimoji="1" lang="ja-JP" altLang="en-US" sz="1000" dirty="0">
                <a:latin typeface="UD デジタル 教科書体 N-R" panose="02020400000000000000" pitchFamily="17" charset="-128"/>
                <a:ea typeface="UD デジタル 教科書体 N-R" panose="02020400000000000000" pitchFamily="17" charset="-128"/>
              </a:rPr>
              <a:t>負債等</a:t>
            </a:r>
          </a:p>
        </p:txBody>
      </p:sp>
      <p:sp>
        <p:nvSpPr>
          <p:cNvPr id="19" name="テキスト ボックス 18">
            <a:extLst>
              <a:ext uri="{FF2B5EF4-FFF2-40B4-BE49-F238E27FC236}">
                <a16:creationId xmlns:a16="http://schemas.microsoft.com/office/drawing/2014/main" id="{60245E51-BE29-4E61-A1D3-84B017E4638A}"/>
              </a:ext>
            </a:extLst>
          </p:cNvPr>
          <p:cNvSpPr txBox="1"/>
          <p:nvPr/>
        </p:nvSpPr>
        <p:spPr>
          <a:xfrm>
            <a:off x="182263" y="87927"/>
            <a:ext cx="5312930" cy="461665"/>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2</a:t>
            </a:r>
            <a:r>
              <a:rPr kumimoji="1" lang="ja-JP" altLang="en-US" sz="2400" dirty="0">
                <a:latin typeface="UD デジタル 教科書体 N-R" panose="02020400000000000000" pitchFamily="17" charset="-128"/>
                <a:ea typeface="UD デジタル 教科書体 N-R" panose="02020400000000000000" pitchFamily="17" charset="-128"/>
              </a:rPr>
              <a:t>）財産目録</a:t>
            </a:r>
          </a:p>
        </p:txBody>
      </p:sp>
      <p:pic>
        <p:nvPicPr>
          <p:cNvPr id="20" name="録音したサウンド">
            <a:hlinkClick r:id="" action="ppaction://media"/>
            <a:extLst>
              <a:ext uri="{FF2B5EF4-FFF2-40B4-BE49-F238E27FC236}">
                <a16:creationId xmlns:a16="http://schemas.microsoft.com/office/drawing/2014/main" id="{0994FD2B-B19E-457D-9C1B-6469B1EB82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17712" y="187975"/>
            <a:ext cx="487363" cy="487363"/>
          </a:xfrm>
          <a:prstGeom prst="rect">
            <a:avLst/>
          </a:prstGeom>
        </p:spPr>
      </p:pic>
    </p:spTree>
    <p:extLst>
      <p:ext uri="{BB962C8B-B14F-4D97-AF65-F5344CB8AC3E}">
        <p14:creationId xmlns:p14="http://schemas.microsoft.com/office/powerpoint/2010/main" val="276467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55"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8CFBAE2-0B25-470B-AC61-75C3A4EB2583}"/>
              </a:ext>
            </a:extLst>
          </p:cNvPr>
          <p:cNvSpPr/>
          <p:nvPr/>
        </p:nvSpPr>
        <p:spPr>
          <a:xfrm>
            <a:off x="278978" y="64622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3FE40FD2-127A-4B8C-A745-185F42931E4C}"/>
              </a:ext>
            </a:extLst>
          </p:cNvPr>
          <p:cNvSpPr txBox="1"/>
          <p:nvPr/>
        </p:nvSpPr>
        <p:spPr>
          <a:xfrm>
            <a:off x="81644" y="204107"/>
            <a:ext cx="9545380" cy="4585871"/>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１．相続財産の種類と評価について</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相続人の間で相続財産を分割するためには、亡くなられた方</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の相続財産がどのくらいの額であるかを把握しなければなりま</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せん。</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この額が不確かなものであればどんなに慎重に協議を行って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も相続人間で不公平な結果となってしまいます。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被相続人が残した遺産がどのくらいあり、どのくらいの価値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があるかを調査・評価した結果とマイナス財産（負債）を含め</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た額を取りまとめ、財産目録として作成します。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59FD48EA-51A7-4165-AAC7-EDA2ABEEA0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15294" y="204107"/>
            <a:ext cx="487363" cy="487363"/>
          </a:xfrm>
          <a:prstGeom prst="rect">
            <a:avLst/>
          </a:prstGeom>
        </p:spPr>
      </p:pic>
    </p:spTree>
    <p:extLst>
      <p:ext uri="{BB962C8B-B14F-4D97-AF65-F5344CB8AC3E}">
        <p14:creationId xmlns:p14="http://schemas.microsoft.com/office/powerpoint/2010/main" val="72497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8A7246D-628E-4437-B98B-97A76610DDE2}"/>
              </a:ext>
            </a:extLst>
          </p:cNvPr>
          <p:cNvSpPr/>
          <p:nvPr/>
        </p:nvSpPr>
        <p:spPr>
          <a:xfrm>
            <a:off x="278978" y="64622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62838A37-4677-40CF-9632-4A33BD3F0188}"/>
              </a:ext>
            </a:extLst>
          </p:cNvPr>
          <p:cNvSpPr txBox="1"/>
          <p:nvPr/>
        </p:nvSpPr>
        <p:spPr>
          <a:xfrm>
            <a:off x="177589" y="3704516"/>
            <a:ext cx="9550822" cy="461665"/>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②　マイナス財産</a:t>
            </a:r>
          </a:p>
        </p:txBody>
      </p:sp>
      <p:graphicFrame>
        <p:nvGraphicFramePr>
          <p:cNvPr id="4" name="表 3">
            <a:extLst>
              <a:ext uri="{FF2B5EF4-FFF2-40B4-BE49-F238E27FC236}">
                <a16:creationId xmlns:a16="http://schemas.microsoft.com/office/drawing/2014/main" id="{7B4259AE-CD5C-4C37-8B39-9C1F6F7BA6F6}"/>
              </a:ext>
            </a:extLst>
          </p:cNvPr>
          <p:cNvGraphicFramePr>
            <a:graphicFrameLocks noGrp="1"/>
          </p:cNvGraphicFramePr>
          <p:nvPr>
            <p:extLst>
              <p:ext uri="{D42A27DB-BD31-4B8C-83A1-F6EECF244321}">
                <p14:modId xmlns:p14="http://schemas.microsoft.com/office/powerpoint/2010/main" val="641785633"/>
              </p:ext>
            </p:extLst>
          </p:nvPr>
        </p:nvGraphicFramePr>
        <p:xfrm>
          <a:off x="806935" y="4246685"/>
          <a:ext cx="9022865" cy="2004640"/>
        </p:xfrm>
        <a:graphic>
          <a:graphicData uri="http://schemas.openxmlformats.org/drawingml/2006/table">
            <a:tbl>
              <a:tblPr>
                <a:tableStyleId>{5940675A-B579-460E-94D1-54222C63F5DA}</a:tableStyleId>
              </a:tblPr>
              <a:tblGrid>
                <a:gridCol w="2484557">
                  <a:extLst>
                    <a:ext uri="{9D8B030D-6E8A-4147-A177-3AD203B41FA5}">
                      <a16:colId xmlns:a16="http://schemas.microsoft.com/office/drawing/2014/main" val="2517317811"/>
                    </a:ext>
                  </a:extLst>
                </a:gridCol>
                <a:gridCol w="6538308">
                  <a:extLst>
                    <a:ext uri="{9D8B030D-6E8A-4147-A177-3AD203B41FA5}">
                      <a16:colId xmlns:a16="http://schemas.microsoft.com/office/drawing/2014/main" val="65455240"/>
                    </a:ext>
                  </a:extLst>
                </a:gridCol>
              </a:tblGrid>
              <a:tr h="400928">
                <a:tc>
                  <a:txBody>
                    <a:bodyPr/>
                    <a:lstStyle/>
                    <a:p>
                      <a:pPr algn="ctr" fontAlgn="t"/>
                      <a:r>
                        <a:rPr lang="ja-JP" altLang="en-US" b="1" dirty="0">
                          <a:solidFill>
                            <a:srgbClr val="333333"/>
                          </a:solidFill>
                          <a:effectLst/>
                          <a:latin typeface="UD デジタル 教科書体 N-R" panose="02020400000000000000" pitchFamily="17" charset="-128"/>
                          <a:ea typeface="UD デジタル 教科書体 N-R" panose="02020400000000000000" pitchFamily="17" charset="-128"/>
                        </a:rPr>
                        <a:t>財産の種類</a:t>
                      </a:r>
                    </a:p>
                  </a:txBody>
                  <a:tcPr marL="38100" marR="38100" marT="15240" marB="15240" anchor="ctr"/>
                </a:tc>
                <a:tc>
                  <a:txBody>
                    <a:bodyPr/>
                    <a:lstStyle/>
                    <a:p>
                      <a:pPr algn="ctr" fontAlgn="t"/>
                      <a:r>
                        <a:rPr lang="ja-JP" altLang="en-US" b="1" dirty="0">
                          <a:solidFill>
                            <a:srgbClr val="333333"/>
                          </a:solidFill>
                          <a:effectLst/>
                          <a:latin typeface="UD デジタル 教科書体 N-R" panose="02020400000000000000" pitchFamily="17" charset="-128"/>
                          <a:ea typeface="UD デジタル 教科書体 N-R" panose="02020400000000000000" pitchFamily="17" charset="-128"/>
                        </a:rPr>
                        <a:t>内　　　容</a:t>
                      </a:r>
                    </a:p>
                  </a:txBody>
                  <a:tcPr marL="38100" marR="38100" marT="15240" marB="15240" anchor="ctr"/>
                </a:tc>
                <a:extLst>
                  <a:ext uri="{0D108BD9-81ED-4DB2-BD59-A6C34878D82A}">
                    <a16:rowId xmlns:a16="http://schemas.microsoft.com/office/drawing/2014/main" val="538819392"/>
                  </a:ext>
                </a:extLst>
              </a:tr>
              <a:tr h="400928">
                <a:tc>
                  <a:txBody>
                    <a:bodyPr/>
                    <a:lstStyle/>
                    <a:p>
                      <a:pPr algn="l" fontAlgn="t"/>
                      <a:r>
                        <a:rPr lang="ja-JP" altLang="en-US" b="0" dirty="0">
                          <a:solidFill>
                            <a:srgbClr val="333333"/>
                          </a:solidFill>
                          <a:effectLst/>
                          <a:latin typeface="UD デジタル 教科書体 N-R" panose="02020400000000000000" pitchFamily="17" charset="-128"/>
                          <a:ea typeface="UD デジタル 教科書体 N-R" panose="02020400000000000000" pitchFamily="17" charset="-128"/>
                        </a:rPr>
                        <a:t>借金</a:t>
                      </a:r>
                    </a:p>
                  </a:txBody>
                  <a:tcPr marL="38100" marR="38100" marT="15240" marB="15240" anchor="ctr"/>
                </a:tc>
                <a:tc>
                  <a:txBody>
                    <a:bodyPr/>
                    <a:lstStyle/>
                    <a:p>
                      <a:pPr algn="l" fontAlgn="t"/>
                      <a:r>
                        <a:rPr lang="ja-JP" altLang="en-US" dirty="0">
                          <a:solidFill>
                            <a:srgbClr val="333333"/>
                          </a:solidFill>
                          <a:effectLst/>
                          <a:latin typeface="UD デジタル 教科書体 N-R" panose="02020400000000000000" pitchFamily="17" charset="-128"/>
                          <a:ea typeface="UD デジタル 教科書体 N-R" panose="02020400000000000000" pitchFamily="17" charset="-128"/>
                        </a:rPr>
                        <a:t>借入金債務、買掛金債務、住宅ローンなど</a:t>
                      </a:r>
                    </a:p>
                  </a:txBody>
                  <a:tcPr marL="38100" marR="38100" marT="15240" marB="15240" anchor="ctr"/>
                </a:tc>
                <a:extLst>
                  <a:ext uri="{0D108BD9-81ED-4DB2-BD59-A6C34878D82A}">
                    <a16:rowId xmlns:a16="http://schemas.microsoft.com/office/drawing/2014/main" val="1145272676"/>
                  </a:ext>
                </a:extLst>
              </a:tr>
              <a:tr h="400928">
                <a:tc>
                  <a:txBody>
                    <a:bodyPr/>
                    <a:lstStyle/>
                    <a:p>
                      <a:pPr algn="l" fontAlgn="t"/>
                      <a:r>
                        <a:rPr lang="ja-JP" altLang="en-US" b="0" dirty="0">
                          <a:solidFill>
                            <a:srgbClr val="333333"/>
                          </a:solidFill>
                          <a:effectLst/>
                          <a:latin typeface="UD デジタル 教科書体 N-R" panose="02020400000000000000" pitchFamily="17" charset="-128"/>
                          <a:ea typeface="UD デジタル 教科書体 N-R" panose="02020400000000000000" pitchFamily="17" charset="-128"/>
                        </a:rPr>
                        <a:t>保証債務</a:t>
                      </a:r>
                    </a:p>
                  </a:txBody>
                  <a:tcPr marL="38100" marR="38100" marT="15240" marB="15240" anchor="ctr"/>
                </a:tc>
                <a:tc>
                  <a:txBody>
                    <a:bodyPr/>
                    <a:lstStyle/>
                    <a:p>
                      <a:pPr algn="l" fontAlgn="t"/>
                      <a:r>
                        <a:rPr lang="ja-JP" altLang="en-US" dirty="0">
                          <a:solidFill>
                            <a:srgbClr val="333333"/>
                          </a:solidFill>
                          <a:effectLst/>
                          <a:latin typeface="UD デジタル 教科書体 N-R" panose="02020400000000000000" pitchFamily="17" charset="-128"/>
                          <a:ea typeface="UD デジタル 教科書体 N-R" panose="02020400000000000000" pitchFamily="17" charset="-128"/>
                        </a:rPr>
                        <a:t>保証人、連帯保証人としての地位</a:t>
                      </a:r>
                    </a:p>
                  </a:txBody>
                  <a:tcPr marL="38100" marR="38100" marT="15240" marB="15240" anchor="ctr"/>
                </a:tc>
                <a:extLst>
                  <a:ext uri="{0D108BD9-81ED-4DB2-BD59-A6C34878D82A}">
                    <a16:rowId xmlns:a16="http://schemas.microsoft.com/office/drawing/2014/main" val="4171614931"/>
                  </a:ext>
                </a:extLst>
              </a:tr>
              <a:tr h="400928">
                <a:tc>
                  <a:txBody>
                    <a:bodyPr/>
                    <a:lstStyle/>
                    <a:p>
                      <a:pPr algn="l" fontAlgn="t"/>
                      <a:r>
                        <a:rPr lang="ja-JP" altLang="en-US" b="0" dirty="0">
                          <a:solidFill>
                            <a:srgbClr val="333333"/>
                          </a:solidFill>
                          <a:effectLst/>
                          <a:latin typeface="UD デジタル 教科書体 N-R" panose="02020400000000000000" pitchFamily="17" charset="-128"/>
                          <a:ea typeface="UD デジタル 教科書体 N-R" panose="02020400000000000000" pitchFamily="17" charset="-128"/>
                        </a:rPr>
                        <a:t>公租公課</a:t>
                      </a:r>
                    </a:p>
                  </a:txBody>
                  <a:tcPr marL="38100" marR="38100" marT="15240" marB="15240" anchor="ctr"/>
                </a:tc>
                <a:tc>
                  <a:txBody>
                    <a:bodyPr/>
                    <a:lstStyle/>
                    <a:p>
                      <a:pPr algn="l" fontAlgn="t"/>
                      <a:r>
                        <a:rPr lang="ja-JP" altLang="en-US" dirty="0">
                          <a:solidFill>
                            <a:srgbClr val="333333"/>
                          </a:solidFill>
                          <a:effectLst/>
                          <a:latin typeface="UD デジタル 教科書体 N-R" panose="02020400000000000000" pitchFamily="17" charset="-128"/>
                          <a:ea typeface="UD デジタル 教科書体 N-R" panose="02020400000000000000" pitchFamily="17" charset="-128"/>
                        </a:rPr>
                        <a:t>未払いの所得税、住民税、固定資産税</a:t>
                      </a:r>
                    </a:p>
                  </a:txBody>
                  <a:tcPr marL="38100" marR="38100" marT="15240" marB="15240" anchor="ctr"/>
                </a:tc>
                <a:extLst>
                  <a:ext uri="{0D108BD9-81ED-4DB2-BD59-A6C34878D82A}">
                    <a16:rowId xmlns:a16="http://schemas.microsoft.com/office/drawing/2014/main" val="298556055"/>
                  </a:ext>
                </a:extLst>
              </a:tr>
              <a:tr h="400928">
                <a:tc>
                  <a:txBody>
                    <a:bodyPr/>
                    <a:lstStyle/>
                    <a:p>
                      <a:pPr algn="l" fontAlgn="t"/>
                      <a:r>
                        <a:rPr lang="ja-JP" altLang="en-US" b="0" dirty="0">
                          <a:solidFill>
                            <a:srgbClr val="333333"/>
                          </a:solidFill>
                          <a:effectLst/>
                          <a:latin typeface="UD デジタル 教科書体 N-R" panose="02020400000000000000" pitchFamily="17" charset="-128"/>
                          <a:ea typeface="UD デジタル 教科書体 N-R" panose="02020400000000000000" pitchFamily="17" charset="-128"/>
                        </a:rPr>
                        <a:t>その他</a:t>
                      </a:r>
                    </a:p>
                  </a:txBody>
                  <a:tcPr marL="38100" marR="38100" marT="15240" marB="15240" anchor="ctr"/>
                </a:tc>
                <a:tc>
                  <a:txBody>
                    <a:bodyPr/>
                    <a:lstStyle/>
                    <a:p>
                      <a:pPr algn="l" fontAlgn="t"/>
                      <a:r>
                        <a:rPr lang="ja-JP" altLang="en-US" dirty="0">
                          <a:solidFill>
                            <a:srgbClr val="333333"/>
                          </a:solidFill>
                          <a:effectLst/>
                          <a:latin typeface="UD デジタル 教科書体 N-R" panose="02020400000000000000" pitchFamily="17" charset="-128"/>
                          <a:ea typeface="UD デジタル 教科書体 N-R" panose="02020400000000000000" pitchFamily="17" charset="-128"/>
                        </a:rPr>
                        <a:t>損害賠償債務、病院代、葬儀費用、公共料金など</a:t>
                      </a:r>
                    </a:p>
                  </a:txBody>
                  <a:tcPr marL="38100" marR="38100" marT="15240" marB="15240" anchor="ctr"/>
                </a:tc>
                <a:extLst>
                  <a:ext uri="{0D108BD9-81ED-4DB2-BD59-A6C34878D82A}">
                    <a16:rowId xmlns:a16="http://schemas.microsoft.com/office/drawing/2014/main" val="3016730628"/>
                  </a:ext>
                </a:extLst>
              </a:tr>
            </a:tbl>
          </a:graphicData>
        </a:graphic>
      </p:graphicFrame>
      <p:graphicFrame>
        <p:nvGraphicFramePr>
          <p:cNvPr id="8" name="表 7">
            <a:extLst>
              <a:ext uri="{FF2B5EF4-FFF2-40B4-BE49-F238E27FC236}">
                <a16:creationId xmlns:a16="http://schemas.microsoft.com/office/drawing/2014/main" id="{354AAAD9-6928-475D-8910-31F93A2C4A62}"/>
              </a:ext>
            </a:extLst>
          </p:cNvPr>
          <p:cNvGraphicFramePr>
            <a:graphicFrameLocks noGrp="1"/>
          </p:cNvGraphicFramePr>
          <p:nvPr>
            <p:extLst>
              <p:ext uri="{D42A27DB-BD31-4B8C-83A1-F6EECF244321}">
                <p14:modId xmlns:p14="http://schemas.microsoft.com/office/powerpoint/2010/main" val="3137389365"/>
              </p:ext>
            </p:extLst>
          </p:nvPr>
        </p:nvGraphicFramePr>
        <p:xfrm>
          <a:off x="806935" y="967926"/>
          <a:ext cx="9022865" cy="2399526"/>
        </p:xfrm>
        <a:graphic>
          <a:graphicData uri="http://schemas.openxmlformats.org/drawingml/2006/table">
            <a:tbl>
              <a:tblPr>
                <a:tableStyleId>{5940675A-B579-460E-94D1-54222C63F5DA}</a:tableStyleId>
              </a:tblPr>
              <a:tblGrid>
                <a:gridCol w="2446219">
                  <a:extLst>
                    <a:ext uri="{9D8B030D-6E8A-4147-A177-3AD203B41FA5}">
                      <a16:colId xmlns:a16="http://schemas.microsoft.com/office/drawing/2014/main" val="3817300399"/>
                    </a:ext>
                  </a:extLst>
                </a:gridCol>
                <a:gridCol w="6576646">
                  <a:extLst>
                    <a:ext uri="{9D8B030D-6E8A-4147-A177-3AD203B41FA5}">
                      <a16:colId xmlns:a16="http://schemas.microsoft.com/office/drawing/2014/main" val="1913070491"/>
                    </a:ext>
                  </a:extLst>
                </a:gridCol>
              </a:tblGrid>
              <a:tr h="399921">
                <a:tc>
                  <a:txBody>
                    <a:bodyPr/>
                    <a:lstStyle/>
                    <a:p>
                      <a:pPr algn="ctr" fontAlgn="t"/>
                      <a:r>
                        <a:rPr lang="ja-JP" altLang="en-US" b="0" dirty="0">
                          <a:solidFill>
                            <a:srgbClr val="333333"/>
                          </a:solidFill>
                          <a:effectLst/>
                          <a:latin typeface="UD デジタル 教科書体 N-R" panose="02020400000000000000" pitchFamily="17" charset="-128"/>
                          <a:ea typeface="UD デジタル 教科書体 N-R" panose="02020400000000000000" pitchFamily="17" charset="-128"/>
                        </a:rPr>
                        <a:t>財産の種類</a:t>
                      </a:r>
                    </a:p>
                  </a:txBody>
                  <a:tcPr marL="38100" marR="38100" marT="15240" marB="15240" anchor="ctr"/>
                </a:tc>
                <a:tc>
                  <a:txBody>
                    <a:bodyPr/>
                    <a:lstStyle/>
                    <a:p>
                      <a:pPr algn="ctr" fontAlgn="t"/>
                      <a:r>
                        <a:rPr lang="ja-JP" altLang="en-US" b="0" dirty="0">
                          <a:solidFill>
                            <a:srgbClr val="333333"/>
                          </a:solidFill>
                          <a:effectLst/>
                          <a:latin typeface="UD デジタル 教科書体 N-R" panose="02020400000000000000" pitchFamily="17" charset="-128"/>
                          <a:ea typeface="UD デジタル 教科書体 N-R" panose="02020400000000000000" pitchFamily="17" charset="-128"/>
                        </a:rPr>
                        <a:t>内　　　容</a:t>
                      </a:r>
                    </a:p>
                  </a:txBody>
                  <a:tcPr marL="38100" marR="38100" marT="15240" marB="15240" anchor="ctr"/>
                </a:tc>
                <a:extLst>
                  <a:ext uri="{0D108BD9-81ED-4DB2-BD59-A6C34878D82A}">
                    <a16:rowId xmlns:a16="http://schemas.microsoft.com/office/drawing/2014/main" val="2825959471"/>
                  </a:ext>
                </a:extLst>
              </a:tr>
              <a:tr h="399921">
                <a:tc>
                  <a:txBody>
                    <a:bodyPr/>
                    <a:lstStyle/>
                    <a:p>
                      <a:pPr algn="l" fontAlgn="t"/>
                      <a:r>
                        <a:rPr lang="ja-JP" altLang="en-US" b="0" dirty="0">
                          <a:solidFill>
                            <a:srgbClr val="333333"/>
                          </a:solidFill>
                          <a:effectLst/>
                          <a:latin typeface="UD デジタル 教科書体 N-R" panose="02020400000000000000" pitchFamily="17" charset="-128"/>
                          <a:ea typeface="UD デジタル 教科書体 N-R" panose="02020400000000000000" pitchFamily="17" charset="-128"/>
                        </a:rPr>
                        <a:t>不動産（土地・建物）</a:t>
                      </a:r>
                    </a:p>
                  </a:txBody>
                  <a:tcPr marL="38100" marR="38100" marT="15240" marB="15240" anchor="ctr"/>
                </a:tc>
                <a:tc>
                  <a:txBody>
                    <a:bodyPr/>
                    <a:lstStyle/>
                    <a:p>
                      <a:pPr algn="l" fontAlgn="t"/>
                      <a:r>
                        <a:rPr lang="ja-JP" altLang="en-US" b="0" dirty="0">
                          <a:solidFill>
                            <a:srgbClr val="333333"/>
                          </a:solidFill>
                          <a:effectLst/>
                          <a:latin typeface="UD デジタル 教科書体 N-R" panose="02020400000000000000" pitchFamily="17" charset="-128"/>
                          <a:ea typeface="UD デジタル 教科書体 N-R" panose="02020400000000000000" pitchFamily="17" charset="-128"/>
                        </a:rPr>
                        <a:t>宅地、居宅、農地、店舗、賃貸など</a:t>
                      </a:r>
                    </a:p>
                  </a:txBody>
                  <a:tcPr marL="38100" marR="38100" marT="15240" marB="15240" anchor="ctr"/>
                </a:tc>
                <a:extLst>
                  <a:ext uri="{0D108BD9-81ED-4DB2-BD59-A6C34878D82A}">
                    <a16:rowId xmlns:a16="http://schemas.microsoft.com/office/drawing/2014/main" val="1134284673"/>
                  </a:ext>
                </a:extLst>
              </a:tr>
              <a:tr h="399921">
                <a:tc>
                  <a:txBody>
                    <a:bodyPr/>
                    <a:lstStyle/>
                    <a:p>
                      <a:pPr algn="l" fontAlgn="t"/>
                      <a:r>
                        <a:rPr lang="ja-JP" altLang="en-US" b="0">
                          <a:solidFill>
                            <a:srgbClr val="333333"/>
                          </a:solidFill>
                          <a:effectLst/>
                          <a:latin typeface="UD デジタル 教科書体 N-R" panose="02020400000000000000" pitchFamily="17" charset="-128"/>
                          <a:ea typeface="UD デジタル 教科書体 N-R" panose="02020400000000000000" pitchFamily="17" charset="-128"/>
                        </a:rPr>
                        <a:t>不動産上の権利</a:t>
                      </a:r>
                    </a:p>
                  </a:txBody>
                  <a:tcPr marL="38100" marR="38100" marT="15240" marB="15240" anchor="ctr"/>
                </a:tc>
                <a:tc>
                  <a:txBody>
                    <a:bodyPr/>
                    <a:lstStyle/>
                    <a:p>
                      <a:pPr algn="l" fontAlgn="t"/>
                      <a:r>
                        <a:rPr lang="ja-JP" altLang="en-US" b="0" dirty="0">
                          <a:solidFill>
                            <a:srgbClr val="333333"/>
                          </a:solidFill>
                          <a:effectLst/>
                          <a:latin typeface="UD デジタル 教科書体 N-R" panose="02020400000000000000" pitchFamily="17" charset="-128"/>
                          <a:ea typeface="UD デジタル 教科書体 N-R" panose="02020400000000000000" pitchFamily="17" charset="-128"/>
                        </a:rPr>
                        <a:t>借地権、地上権など</a:t>
                      </a:r>
                    </a:p>
                  </a:txBody>
                  <a:tcPr marL="38100" marR="38100" marT="15240" marB="15240" anchor="ctr"/>
                </a:tc>
                <a:extLst>
                  <a:ext uri="{0D108BD9-81ED-4DB2-BD59-A6C34878D82A}">
                    <a16:rowId xmlns:a16="http://schemas.microsoft.com/office/drawing/2014/main" val="4202231478"/>
                  </a:ext>
                </a:extLst>
              </a:tr>
              <a:tr h="399921">
                <a:tc>
                  <a:txBody>
                    <a:bodyPr/>
                    <a:lstStyle/>
                    <a:p>
                      <a:pPr algn="l" fontAlgn="t"/>
                      <a:r>
                        <a:rPr lang="ja-JP" altLang="en-US" b="0">
                          <a:solidFill>
                            <a:srgbClr val="333333"/>
                          </a:solidFill>
                          <a:effectLst/>
                          <a:latin typeface="UD デジタル 教科書体 N-R" panose="02020400000000000000" pitchFamily="17" charset="-128"/>
                          <a:ea typeface="UD デジタル 教科書体 N-R" panose="02020400000000000000" pitchFamily="17" charset="-128"/>
                        </a:rPr>
                        <a:t>金融資産</a:t>
                      </a:r>
                    </a:p>
                  </a:txBody>
                  <a:tcPr marL="38100" marR="38100" marT="15240" marB="15240" anchor="ctr"/>
                </a:tc>
                <a:tc>
                  <a:txBody>
                    <a:bodyPr/>
                    <a:lstStyle/>
                    <a:p>
                      <a:pPr algn="l" fontAlgn="t"/>
                      <a:r>
                        <a:rPr lang="ja-JP" altLang="en-US" b="0" dirty="0">
                          <a:solidFill>
                            <a:srgbClr val="333333"/>
                          </a:solidFill>
                          <a:effectLst/>
                          <a:latin typeface="UD デジタル 教科書体 N-R" panose="02020400000000000000" pitchFamily="17" charset="-128"/>
                          <a:ea typeface="UD デジタル 教科書体 N-R" panose="02020400000000000000" pitchFamily="17" charset="-128"/>
                        </a:rPr>
                        <a:t>現金、預金、株式や社債などの有価証券</a:t>
                      </a:r>
                    </a:p>
                  </a:txBody>
                  <a:tcPr marL="38100" marR="38100" marT="15240" marB="15240" anchor="ctr"/>
                </a:tc>
                <a:extLst>
                  <a:ext uri="{0D108BD9-81ED-4DB2-BD59-A6C34878D82A}">
                    <a16:rowId xmlns:a16="http://schemas.microsoft.com/office/drawing/2014/main" val="1309341124"/>
                  </a:ext>
                </a:extLst>
              </a:tr>
              <a:tr h="399921">
                <a:tc>
                  <a:txBody>
                    <a:bodyPr/>
                    <a:lstStyle/>
                    <a:p>
                      <a:pPr algn="l" fontAlgn="t"/>
                      <a:r>
                        <a:rPr lang="ja-JP" altLang="en-US" b="0">
                          <a:solidFill>
                            <a:srgbClr val="333333"/>
                          </a:solidFill>
                          <a:effectLst/>
                          <a:latin typeface="UD デジタル 教科書体 N-R" panose="02020400000000000000" pitchFamily="17" charset="-128"/>
                          <a:ea typeface="UD デジタル 教科書体 N-R" panose="02020400000000000000" pitchFamily="17" charset="-128"/>
                        </a:rPr>
                        <a:t>動産</a:t>
                      </a:r>
                    </a:p>
                  </a:txBody>
                  <a:tcPr marL="38100" marR="38100" marT="15240" marB="15240" anchor="ctr"/>
                </a:tc>
                <a:tc>
                  <a:txBody>
                    <a:bodyPr/>
                    <a:lstStyle/>
                    <a:p>
                      <a:pPr algn="l" fontAlgn="t"/>
                      <a:r>
                        <a:rPr lang="ja-JP" altLang="en-US" b="0" dirty="0">
                          <a:solidFill>
                            <a:srgbClr val="333333"/>
                          </a:solidFill>
                          <a:effectLst/>
                          <a:latin typeface="UD デジタル 教科書体 N-R" panose="02020400000000000000" pitchFamily="17" charset="-128"/>
                          <a:ea typeface="UD デジタル 教科書体 N-R" panose="02020400000000000000" pitchFamily="17" charset="-128"/>
                        </a:rPr>
                        <a:t>自動車、金属品、家財、骨董品など</a:t>
                      </a:r>
                    </a:p>
                  </a:txBody>
                  <a:tcPr marL="38100" marR="38100" marT="15240" marB="15240" anchor="ctr"/>
                </a:tc>
                <a:extLst>
                  <a:ext uri="{0D108BD9-81ED-4DB2-BD59-A6C34878D82A}">
                    <a16:rowId xmlns:a16="http://schemas.microsoft.com/office/drawing/2014/main" val="3218889071"/>
                  </a:ext>
                </a:extLst>
              </a:tr>
              <a:tr h="399921">
                <a:tc>
                  <a:txBody>
                    <a:bodyPr/>
                    <a:lstStyle/>
                    <a:p>
                      <a:pPr algn="l" fontAlgn="t"/>
                      <a:r>
                        <a:rPr lang="ja-JP" altLang="en-US" b="0" dirty="0">
                          <a:solidFill>
                            <a:srgbClr val="333333"/>
                          </a:solidFill>
                          <a:effectLst/>
                          <a:latin typeface="UD デジタル 教科書体 N-R" panose="02020400000000000000" pitchFamily="17" charset="-128"/>
                          <a:ea typeface="UD デジタル 教科書体 N-R" panose="02020400000000000000" pitchFamily="17" charset="-128"/>
                        </a:rPr>
                        <a:t>その他</a:t>
                      </a:r>
                    </a:p>
                  </a:txBody>
                  <a:tcPr marL="38100" marR="38100" marT="15240" marB="15240" anchor="ctr"/>
                </a:tc>
                <a:tc>
                  <a:txBody>
                    <a:bodyPr/>
                    <a:lstStyle/>
                    <a:p>
                      <a:pPr algn="l" fontAlgn="t"/>
                      <a:r>
                        <a:rPr lang="ja-JP" altLang="en-US" b="0" dirty="0">
                          <a:solidFill>
                            <a:srgbClr val="333333"/>
                          </a:solidFill>
                          <a:effectLst/>
                          <a:latin typeface="UD デジタル 教科書体 N-R" panose="02020400000000000000" pitchFamily="17" charset="-128"/>
                          <a:ea typeface="UD デジタル 教科書体 N-R" panose="02020400000000000000" pitchFamily="17" charset="-128"/>
                        </a:rPr>
                        <a:t>売掛金債権、賃金債権、知的財産権、損害賠償請求権など</a:t>
                      </a:r>
                    </a:p>
                  </a:txBody>
                  <a:tcPr marL="38100" marR="38100" marT="15240" marB="15240" anchor="ctr"/>
                </a:tc>
                <a:extLst>
                  <a:ext uri="{0D108BD9-81ED-4DB2-BD59-A6C34878D82A}">
                    <a16:rowId xmlns:a16="http://schemas.microsoft.com/office/drawing/2014/main" val="950906585"/>
                  </a:ext>
                </a:extLst>
              </a:tr>
            </a:tbl>
          </a:graphicData>
        </a:graphic>
      </p:graphicFrame>
      <p:sp>
        <p:nvSpPr>
          <p:cNvPr id="10" name="テキスト ボックス 9">
            <a:extLst>
              <a:ext uri="{FF2B5EF4-FFF2-40B4-BE49-F238E27FC236}">
                <a16:creationId xmlns:a16="http://schemas.microsoft.com/office/drawing/2014/main" id="{38FF4892-DF90-4079-A6C6-89D2673A14A2}"/>
              </a:ext>
            </a:extLst>
          </p:cNvPr>
          <p:cNvSpPr txBox="1"/>
          <p:nvPr/>
        </p:nvSpPr>
        <p:spPr>
          <a:xfrm>
            <a:off x="296747" y="127422"/>
            <a:ext cx="4954464" cy="1200329"/>
          </a:xfrm>
          <a:prstGeom prst="rect">
            <a:avLst/>
          </a:prstGeom>
          <a:noFill/>
        </p:spPr>
        <p:txBody>
          <a:bodyPr wrap="square">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２．財産の種類</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プラスの財産</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pic>
        <p:nvPicPr>
          <p:cNvPr id="5" name="録音したサウンド">
            <a:hlinkClick r:id="" action="ppaction://media"/>
            <a:extLst>
              <a:ext uri="{FF2B5EF4-FFF2-40B4-BE49-F238E27FC236}">
                <a16:creationId xmlns:a16="http://schemas.microsoft.com/office/drawing/2014/main" id="{B511AB7E-A07A-45AC-8066-3A9F397FE5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25909" y="240223"/>
            <a:ext cx="487363" cy="487363"/>
          </a:xfrm>
          <a:prstGeom prst="rect">
            <a:avLst/>
          </a:prstGeom>
        </p:spPr>
      </p:pic>
    </p:spTree>
    <p:extLst>
      <p:ext uri="{BB962C8B-B14F-4D97-AF65-F5344CB8AC3E}">
        <p14:creationId xmlns:p14="http://schemas.microsoft.com/office/powerpoint/2010/main" val="415719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1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1D99050-5677-4563-80EF-E0110334879D}"/>
              </a:ext>
            </a:extLst>
          </p:cNvPr>
          <p:cNvSpPr txBox="1"/>
          <p:nvPr/>
        </p:nvSpPr>
        <p:spPr>
          <a:xfrm>
            <a:off x="173471" y="140677"/>
            <a:ext cx="9550822" cy="830997"/>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３．プラスの財産</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）不動産評価方法</a:t>
            </a:r>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graphicFrame>
        <p:nvGraphicFramePr>
          <p:cNvPr id="3" name="表 7">
            <a:extLst>
              <a:ext uri="{FF2B5EF4-FFF2-40B4-BE49-F238E27FC236}">
                <a16:creationId xmlns:a16="http://schemas.microsoft.com/office/drawing/2014/main" id="{FA6B91CC-C902-4B29-8934-F91F0572BF70}"/>
              </a:ext>
            </a:extLst>
          </p:cNvPr>
          <p:cNvGraphicFramePr>
            <a:graphicFrameLocks noGrp="1"/>
          </p:cNvGraphicFramePr>
          <p:nvPr>
            <p:extLst>
              <p:ext uri="{D42A27DB-BD31-4B8C-83A1-F6EECF244321}">
                <p14:modId xmlns:p14="http://schemas.microsoft.com/office/powerpoint/2010/main" val="2650915548"/>
              </p:ext>
            </p:extLst>
          </p:nvPr>
        </p:nvGraphicFramePr>
        <p:xfrm>
          <a:off x="481755" y="971671"/>
          <a:ext cx="9348045" cy="5218113"/>
        </p:xfrm>
        <a:graphic>
          <a:graphicData uri="http://schemas.openxmlformats.org/drawingml/2006/table">
            <a:tbl>
              <a:tblPr firstRow="1" bandRow="1">
                <a:tableStyleId>{5940675A-B579-460E-94D1-54222C63F5DA}</a:tableStyleId>
              </a:tblPr>
              <a:tblGrid>
                <a:gridCol w="2015260">
                  <a:extLst>
                    <a:ext uri="{9D8B030D-6E8A-4147-A177-3AD203B41FA5}">
                      <a16:colId xmlns:a16="http://schemas.microsoft.com/office/drawing/2014/main" val="2169404972"/>
                    </a:ext>
                  </a:extLst>
                </a:gridCol>
                <a:gridCol w="7332785">
                  <a:extLst>
                    <a:ext uri="{9D8B030D-6E8A-4147-A177-3AD203B41FA5}">
                      <a16:colId xmlns:a16="http://schemas.microsoft.com/office/drawing/2014/main" val="3375358651"/>
                    </a:ext>
                  </a:extLst>
                </a:gridCol>
              </a:tblGrid>
              <a:tr h="480356">
                <a:tc>
                  <a:txBody>
                    <a:bodyPr/>
                    <a:lstStyle/>
                    <a:p>
                      <a:pPr algn="ctr"/>
                      <a:r>
                        <a:rPr kumimoji="1" lang="ja-JP" altLang="en-US" sz="2000" dirty="0">
                          <a:latin typeface="UD デジタル 教科書体 N-R" panose="02020400000000000000" pitchFamily="17" charset="-128"/>
                          <a:ea typeface="UD デジタル 教科書体 N-R" panose="02020400000000000000" pitchFamily="17" charset="-128"/>
                        </a:rPr>
                        <a:t>評価方法</a:t>
                      </a:r>
                    </a:p>
                  </a:txBody>
                  <a:tcPr anchor="ctr"/>
                </a:tc>
                <a:tc>
                  <a:txBody>
                    <a:bodyPr/>
                    <a:lstStyle/>
                    <a:p>
                      <a:pPr algn="ctr"/>
                      <a:r>
                        <a:rPr kumimoji="1" lang="ja-JP" altLang="en-US" sz="2000" dirty="0">
                          <a:latin typeface="UD デジタル 教科書体 N-R" panose="02020400000000000000" pitchFamily="17" charset="-128"/>
                          <a:ea typeface="UD デジタル 教科書体 N-R" panose="02020400000000000000" pitchFamily="17" charset="-128"/>
                        </a:rPr>
                        <a:t>内　　　　容</a:t>
                      </a:r>
                    </a:p>
                  </a:txBody>
                  <a:tcPr anchor="ctr"/>
                </a:tc>
                <a:extLst>
                  <a:ext uri="{0D108BD9-81ED-4DB2-BD59-A6C34878D82A}">
                    <a16:rowId xmlns:a16="http://schemas.microsoft.com/office/drawing/2014/main" val="2658343746"/>
                  </a:ext>
                </a:extLst>
              </a:tr>
              <a:tr h="1184439">
                <a:tc>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公示価格</a:t>
                      </a:r>
                    </a:p>
                  </a:txBody>
                  <a:tcPr anchor="ctr"/>
                </a:tc>
                <a:tc>
                  <a:txBody>
                    <a:bodyPr/>
                    <a:lstStyle/>
                    <a:p>
                      <a:pPr algn="l" fontAlgn="base"/>
                      <a:r>
                        <a:rPr lang="ja-JP" altLang="en-US" sz="2000" b="0" i="0" dirty="0">
                          <a:effectLst/>
                          <a:latin typeface="UD デジタル 教科書体 N-R" panose="02020400000000000000" pitchFamily="17" charset="-128"/>
                          <a:ea typeface="UD デジタル 教科書体 N-R" panose="02020400000000000000" pitchFamily="17" charset="-128"/>
                        </a:rPr>
                        <a:t>公示価格は、国土交通省の土地鑑定委員会が特定の標準地について毎年１月１日を基準日として公示する価格であり、同年３月下旬ころに公表されています。</a:t>
                      </a:r>
                    </a:p>
                  </a:txBody>
                  <a:tcPr anchor="ctr"/>
                </a:tc>
                <a:extLst>
                  <a:ext uri="{0D108BD9-81ED-4DB2-BD59-A6C34878D82A}">
                    <a16:rowId xmlns:a16="http://schemas.microsoft.com/office/drawing/2014/main" val="4016994669"/>
                  </a:ext>
                </a:extLst>
              </a:tr>
              <a:tr h="1539771">
                <a:tc>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相続税評価額（路線価格）</a:t>
                      </a:r>
                    </a:p>
                  </a:txBody>
                  <a:tcPr anchor="ctr"/>
                </a:tc>
                <a:tc>
                  <a:txBody>
                    <a:bodyPr/>
                    <a:lstStyle/>
                    <a:p>
                      <a:pPr algn="l" fontAlgn="base"/>
                      <a:r>
                        <a:rPr lang="ja-JP" altLang="en-US" sz="2000" b="0" i="0" dirty="0">
                          <a:effectLst/>
                          <a:latin typeface="UD デジタル 教科書体 N-R" panose="02020400000000000000" pitchFamily="17" charset="-128"/>
                          <a:ea typeface="UD デジタル 教科書体 N-R" panose="02020400000000000000" pitchFamily="17" charset="-128"/>
                        </a:rPr>
                        <a:t>相続税評価額（いわゆる路線価）は、相続税、贈与税等の算出の基準となる価格のことで、毎年１月１日時点の価格が基準となり、毎年７月頃に国税庁から公表されます。</a:t>
                      </a:r>
                    </a:p>
                    <a:p>
                      <a:pPr algn="l" fontAlgn="base"/>
                      <a:r>
                        <a:rPr lang="ja-JP" altLang="en-US" sz="2000" b="0" i="0" dirty="0">
                          <a:effectLst/>
                          <a:latin typeface="UD デジタル 教科書体 N-R" panose="02020400000000000000" pitchFamily="17" charset="-128"/>
                          <a:ea typeface="UD デジタル 教科書体 N-R" panose="02020400000000000000" pitchFamily="17" charset="-128"/>
                        </a:rPr>
                        <a:t>路線価は公示価格の</a:t>
                      </a:r>
                      <a:r>
                        <a:rPr lang="en-US" altLang="ja-JP" sz="2000" b="0" i="0" dirty="0">
                          <a:effectLst/>
                          <a:latin typeface="UD デジタル 教科書体 N-R" panose="02020400000000000000" pitchFamily="17" charset="-128"/>
                          <a:ea typeface="UD デジタル 教科書体 N-R" panose="02020400000000000000" pitchFamily="17" charset="-128"/>
                        </a:rPr>
                        <a:t>80</a:t>
                      </a:r>
                      <a:r>
                        <a:rPr lang="ja-JP" altLang="en-US" sz="2000" b="0" i="0" dirty="0">
                          <a:effectLst/>
                          <a:latin typeface="UD デジタル 教科書体 N-R" panose="02020400000000000000" pitchFamily="17" charset="-128"/>
                          <a:ea typeface="UD デジタル 教科書体 N-R" panose="02020400000000000000" pitchFamily="17" charset="-128"/>
                        </a:rPr>
                        <a:t>％を目安に設定されています。</a:t>
                      </a:r>
                    </a:p>
                  </a:txBody>
                  <a:tcPr anchor="ctr"/>
                </a:tc>
                <a:extLst>
                  <a:ext uri="{0D108BD9-81ED-4DB2-BD59-A6C34878D82A}">
                    <a16:rowId xmlns:a16="http://schemas.microsoft.com/office/drawing/2014/main" val="1030333936"/>
                  </a:ext>
                </a:extLst>
              </a:tr>
              <a:tr h="829108">
                <a:tc>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固定資産評価額</a:t>
                      </a:r>
                    </a:p>
                  </a:txBody>
                  <a:tcPr anchor="ctr"/>
                </a:tc>
                <a:tc>
                  <a:txBody>
                    <a:bodyPr/>
                    <a:lstStyle/>
                    <a:p>
                      <a:r>
                        <a:rPr lang="ja-JP" altLang="en-US" sz="2000" b="0" i="0" dirty="0">
                          <a:effectLst/>
                          <a:latin typeface="UD デジタル 教科書体 N-R" panose="02020400000000000000" pitchFamily="17" charset="-128"/>
                          <a:ea typeface="UD デジタル 教科書体 N-R" panose="02020400000000000000" pitchFamily="17" charset="-128"/>
                        </a:rPr>
                        <a:t>固定資産税評価額は、固定資産税を決める際の基準となる価額のことで、公示価格の</a:t>
                      </a:r>
                      <a:r>
                        <a:rPr lang="en-US" altLang="ja-JP" sz="2000" b="0" i="0" dirty="0">
                          <a:effectLst/>
                          <a:latin typeface="UD デジタル 教科書体 N-R" panose="02020400000000000000" pitchFamily="17" charset="-128"/>
                          <a:ea typeface="UD デジタル 教科書体 N-R" panose="02020400000000000000" pitchFamily="17" charset="-128"/>
                        </a:rPr>
                        <a:t>70</a:t>
                      </a:r>
                      <a:r>
                        <a:rPr lang="ja-JP" altLang="en-US" sz="2000" b="0" i="0" dirty="0">
                          <a:effectLst/>
                          <a:latin typeface="UD デジタル 教科書体 N-R" panose="02020400000000000000" pitchFamily="17" charset="-128"/>
                          <a:ea typeface="UD デジタル 教科書体 N-R" panose="02020400000000000000" pitchFamily="17" charset="-128"/>
                        </a:rPr>
                        <a:t>％を目途に各市町村で決めています。</a:t>
                      </a:r>
                      <a:endParaRPr lang="en-US" altLang="ja-JP" sz="2000" b="0" i="0" dirty="0">
                        <a:effectLst/>
                        <a:latin typeface="UD デジタル 教科書体 N-R" panose="02020400000000000000" pitchFamily="17" charset="-128"/>
                        <a:ea typeface="UD デジタル 教科書体 N-R" panose="02020400000000000000" pitchFamily="17" charset="-128"/>
                      </a:endParaRPr>
                    </a:p>
                  </a:txBody>
                  <a:tcPr anchor="ctr"/>
                </a:tc>
                <a:extLst>
                  <a:ext uri="{0D108BD9-81ED-4DB2-BD59-A6C34878D82A}">
                    <a16:rowId xmlns:a16="http://schemas.microsoft.com/office/drawing/2014/main" val="3604480153"/>
                  </a:ext>
                </a:extLst>
              </a:tr>
              <a:tr h="1184439">
                <a:tc>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実勢価格</a:t>
                      </a:r>
                    </a:p>
                  </a:txBody>
                  <a:tcPr anchor="ctr"/>
                </a:tc>
                <a:tc>
                  <a:txBody>
                    <a:bodyPr/>
                    <a:lstStyle/>
                    <a:p>
                      <a:r>
                        <a:rPr lang="ja-JP" altLang="en-US" sz="2000" b="0" i="0" dirty="0">
                          <a:effectLst/>
                          <a:latin typeface="UD デジタル 教科書体 N-R" panose="02020400000000000000" pitchFamily="17" charset="-128"/>
                          <a:ea typeface="UD デジタル 教科書体 N-R" panose="02020400000000000000" pitchFamily="17" charset="-128"/>
                        </a:rPr>
                        <a:t>実勢価格は、実際に取引が成立する価格です。実際の不動産売買価格は、不動産の需要と供給で決まりますので、公示価格よりも高い価格になる場合もありますし、逆の場合もあります。</a:t>
                      </a:r>
                      <a:endParaRPr lang="en-US" altLang="ja-JP" sz="2000" b="0" i="0" dirty="0">
                        <a:effectLst/>
                        <a:latin typeface="UD デジタル 教科書体 N-R" panose="02020400000000000000" pitchFamily="17" charset="-128"/>
                        <a:ea typeface="UD デジタル 教科書体 N-R" panose="02020400000000000000" pitchFamily="17" charset="-128"/>
                      </a:endParaRPr>
                    </a:p>
                  </a:txBody>
                  <a:tcPr anchor="ctr"/>
                </a:tc>
                <a:extLst>
                  <a:ext uri="{0D108BD9-81ED-4DB2-BD59-A6C34878D82A}">
                    <a16:rowId xmlns:a16="http://schemas.microsoft.com/office/drawing/2014/main" val="4166898213"/>
                  </a:ext>
                </a:extLst>
              </a:tr>
            </a:tbl>
          </a:graphicData>
        </a:graphic>
      </p:graphicFrame>
      <p:sp>
        <p:nvSpPr>
          <p:cNvPr id="4" name="正方形/長方形 3">
            <a:extLst>
              <a:ext uri="{FF2B5EF4-FFF2-40B4-BE49-F238E27FC236}">
                <a16:creationId xmlns:a16="http://schemas.microsoft.com/office/drawing/2014/main" id="{00CB036D-9D49-4079-A8E1-C77B347CE9D7}"/>
              </a:ext>
            </a:extLst>
          </p:cNvPr>
          <p:cNvSpPr/>
          <p:nvPr/>
        </p:nvSpPr>
        <p:spPr>
          <a:xfrm>
            <a:off x="278978" y="64622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5" name="録音したサウンド">
            <a:hlinkClick r:id="" action="ppaction://media"/>
            <a:extLst>
              <a:ext uri="{FF2B5EF4-FFF2-40B4-BE49-F238E27FC236}">
                <a16:creationId xmlns:a16="http://schemas.microsoft.com/office/drawing/2014/main" id="{D8C7D4B2-413C-4EE0-90A0-01176B7429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635863" y="104419"/>
            <a:ext cx="487363" cy="487363"/>
          </a:xfrm>
          <a:prstGeom prst="rect">
            <a:avLst/>
          </a:prstGeom>
        </p:spPr>
      </p:pic>
    </p:spTree>
    <p:extLst>
      <p:ext uri="{BB962C8B-B14F-4D97-AF65-F5344CB8AC3E}">
        <p14:creationId xmlns:p14="http://schemas.microsoft.com/office/powerpoint/2010/main" val="380457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1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23F243F-EE23-413E-9744-7D9129DE83C1}"/>
              </a:ext>
            </a:extLst>
          </p:cNvPr>
          <p:cNvSpPr txBox="1"/>
          <p:nvPr/>
        </p:nvSpPr>
        <p:spPr>
          <a:xfrm>
            <a:off x="237392" y="211015"/>
            <a:ext cx="9557239" cy="2308324"/>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2</a:t>
            </a:r>
            <a:r>
              <a:rPr kumimoji="1" lang="ja-JP" altLang="en-US" sz="2400" dirty="0">
                <a:latin typeface="UD デジタル 教科書体 N-R" panose="02020400000000000000" pitchFamily="17" charset="-128"/>
                <a:ea typeface="UD デジタル 教科書体 N-R" panose="02020400000000000000" pitchFamily="17" charset="-128"/>
              </a:rPr>
              <a:t>）相続税評価額（路線価・倍率方式）で計算する場合</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相続税評価計算は計算方法が決まっており、国税庁のＨＰ</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「財産評価基準書　路線価図・評価倍率表」をみれば調べるこ</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とができます。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土地の場合</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p>
        </p:txBody>
      </p:sp>
      <p:graphicFrame>
        <p:nvGraphicFramePr>
          <p:cNvPr id="3" name="表 3">
            <a:extLst>
              <a:ext uri="{FF2B5EF4-FFF2-40B4-BE49-F238E27FC236}">
                <a16:creationId xmlns:a16="http://schemas.microsoft.com/office/drawing/2014/main" id="{45A1CAD0-5FCD-4176-AC17-47F07F6167DF}"/>
              </a:ext>
            </a:extLst>
          </p:cNvPr>
          <p:cNvGraphicFramePr>
            <a:graphicFrameLocks noGrp="1"/>
          </p:cNvGraphicFramePr>
          <p:nvPr>
            <p:extLst>
              <p:ext uri="{D42A27DB-BD31-4B8C-83A1-F6EECF244321}">
                <p14:modId xmlns:p14="http://schemas.microsoft.com/office/powerpoint/2010/main" val="3689170139"/>
              </p:ext>
            </p:extLst>
          </p:nvPr>
        </p:nvGraphicFramePr>
        <p:xfrm>
          <a:off x="886070" y="2110154"/>
          <a:ext cx="8662376" cy="4158826"/>
        </p:xfrm>
        <a:graphic>
          <a:graphicData uri="http://schemas.openxmlformats.org/drawingml/2006/table">
            <a:tbl>
              <a:tblPr firstRow="1" bandRow="1">
                <a:tableStyleId>{5940675A-B579-460E-94D1-54222C63F5DA}</a:tableStyleId>
              </a:tblPr>
              <a:tblGrid>
                <a:gridCol w="1945053">
                  <a:extLst>
                    <a:ext uri="{9D8B030D-6E8A-4147-A177-3AD203B41FA5}">
                      <a16:colId xmlns:a16="http://schemas.microsoft.com/office/drawing/2014/main" val="1284483602"/>
                    </a:ext>
                  </a:extLst>
                </a:gridCol>
                <a:gridCol w="6717323">
                  <a:extLst>
                    <a:ext uri="{9D8B030D-6E8A-4147-A177-3AD203B41FA5}">
                      <a16:colId xmlns:a16="http://schemas.microsoft.com/office/drawing/2014/main" val="1511394982"/>
                    </a:ext>
                  </a:extLst>
                </a:gridCol>
              </a:tblGrid>
              <a:tr h="401049">
                <a:tc>
                  <a:txBody>
                    <a:bodyPr/>
                    <a:lstStyle/>
                    <a:p>
                      <a:r>
                        <a:rPr kumimoji="1" lang="ja-JP" altLang="en-US" dirty="0">
                          <a:latin typeface="UD デジタル 教科書体 N-R" panose="02020400000000000000" pitchFamily="17" charset="-128"/>
                          <a:ea typeface="UD デジタル 教科書体 N-R" panose="02020400000000000000" pitchFamily="17" charset="-128"/>
                        </a:rPr>
                        <a:t>　　評価方法</a:t>
                      </a:r>
                    </a:p>
                  </a:txBody>
                  <a:tcPr/>
                </a:tc>
                <a:tc>
                  <a:txBody>
                    <a:bodyPr/>
                    <a:lstStyle/>
                    <a:p>
                      <a:r>
                        <a:rPr kumimoji="1" lang="ja-JP" altLang="en-US" dirty="0">
                          <a:latin typeface="UD デジタル 教科書体 N-R" panose="02020400000000000000" pitchFamily="17" charset="-128"/>
                          <a:ea typeface="UD デジタル 教科書体 N-R" panose="02020400000000000000" pitchFamily="17" charset="-128"/>
                        </a:rPr>
                        <a:t>　　　　　　　　　　内　　　容</a:t>
                      </a:r>
                    </a:p>
                  </a:txBody>
                  <a:tcPr/>
                </a:tc>
                <a:extLst>
                  <a:ext uri="{0D108BD9-81ED-4DB2-BD59-A6C34878D82A}">
                    <a16:rowId xmlns:a16="http://schemas.microsoft.com/office/drawing/2014/main" val="2284590550"/>
                  </a:ext>
                </a:extLst>
              </a:tr>
              <a:tr h="1582222">
                <a:tc>
                  <a:txBody>
                    <a:bodyPr/>
                    <a:lstStyle/>
                    <a:p>
                      <a:pPr algn="ctr"/>
                      <a:r>
                        <a:rPr kumimoji="1" lang="ja-JP" altLang="en-US" dirty="0">
                          <a:latin typeface="UD デジタル 教科書体 N-R" panose="02020400000000000000" pitchFamily="17" charset="-128"/>
                          <a:ea typeface="UD デジタル 教科書体 N-R" panose="02020400000000000000" pitchFamily="17" charset="-128"/>
                        </a:rPr>
                        <a:t>路線価方式</a:t>
                      </a:r>
                    </a:p>
                  </a:txBody>
                  <a:tcPr anchor="ctr"/>
                </a:tc>
                <a:tc>
                  <a:txBody>
                    <a:bodyPr/>
                    <a:lstStyle/>
                    <a:p>
                      <a:pPr algn="l" fontAlgn="base"/>
                      <a:r>
                        <a:rPr kumimoji="1" lang="ja-JP" altLang="en-US" sz="1800" dirty="0">
                          <a:latin typeface="UD デジタル 教科書体 N-R" panose="02020400000000000000" pitchFamily="17" charset="-128"/>
                          <a:ea typeface="UD デジタル 教科書体 N-R" panose="02020400000000000000" pitchFamily="17" charset="-128"/>
                        </a:rPr>
                        <a:t>　</a:t>
                      </a:r>
                      <a:r>
                        <a:rPr lang="ja-JP" altLang="en-US" sz="1800" b="0" i="0" dirty="0">
                          <a:effectLst/>
                          <a:latin typeface="UD デジタル 教科書体 N-R" panose="02020400000000000000" pitchFamily="17" charset="-128"/>
                          <a:ea typeface="UD デジタル 教科書体 N-R" panose="02020400000000000000" pitchFamily="17" charset="-128"/>
                        </a:rPr>
                        <a:t>路線価が定められている地域の土地について用いられる評価方法です。路線価とは、路線（道路）に面する標準的な宅地の１㎡あたりの価額のことであり、千円単位で表示されています。</a:t>
                      </a:r>
                      <a:endParaRPr lang="en-US" altLang="ja-JP" sz="1800" b="0" i="0" dirty="0">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1800" dirty="0">
                          <a:latin typeface="UD デジタル 教科書体 N-R" panose="02020400000000000000" pitchFamily="17" charset="-128"/>
                          <a:ea typeface="UD デジタル 教科書体 N-R" panose="02020400000000000000" pitchFamily="17" charset="-128"/>
                        </a:rPr>
                        <a:t>　</a:t>
                      </a:r>
                      <a:r>
                        <a:rPr lang="ja-JP" altLang="en-US" sz="1800" b="0" i="0" dirty="0">
                          <a:effectLst/>
                          <a:latin typeface="UD デジタル 教科書体 N-R" panose="02020400000000000000" pitchFamily="17" charset="-128"/>
                          <a:ea typeface="UD デジタル 教科書体 N-R" panose="02020400000000000000" pitchFamily="17" charset="-128"/>
                        </a:rPr>
                        <a:t>路線価をその土地の形状等に応じた奥行価格補正率などの各種補正率で補正した後に、その土地の面積を乗じて計算します。</a:t>
                      </a:r>
                    </a:p>
                  </a:txBody>
                  <a:tcPr/>
                </a:tc>
                <a:extLst>
                  <a:ext uri="{0D108BD9-81ED-4DB2-BD59-A6C34878D82A}">
                    <a16:rowId xmlns:a16="http://schemas.microsoft.com/office/drawing/2014/main" val="3205272079"/>
                  </a:ext>
                </a:extLst>
              </a:tr>
              <a:tr h="2175555">
                <a:tc>
                  <a:txBody>
                    <a:bodyPr/>
                    <a:lstStyle/>
                    <a:p>
                      <a:pPr algn="ctr"/>
                      <a:r>
                        <a:rPr kumimoji="1" lang="ja-JP" altLang="en-US" dirty="0">
                          <a:latin typeface="UD デジタル 教科書体 N-R" panose="02020400000000000000" pitchFamily="17" charset="-128"/>
                          <a:ea typeface="UD デジタル 教科書体 N-R" panose="02020400000000000000" pitchFamily="17" charset="-128"/>
                        </a:rPr>
                        <a:t>倍率方式</a:t>
                      </a:r>
                    </a:p>
                  </a:txBody>
                  <a:tcPr anchor="ctr"/>
                </a:tc>
                <a:tc>
                  <a:txBody>
                    <a:bodyPr/>
                    <a:lstStyle/>
                    <a:p>
                      <a:pPr algn="l" fontAlgn="base"/>
                      <a:r>
                        <a:rPr lang="ja-JP" altLang="en-US" sz="1800" b="0" i="0" dirty="0">
                          <a:effectLst/>
                          <a:latin typeface="UD デジタル 教科書体 N-R" panose="02020400000000000000" pitchFamily="17" charset="-128"/>
                          <a:ea typeface="UD デジタル 教科書体 N-R" panose="02020400000000000000" pitchFamily="17" charset="-128"/>
                        </a:rPr>
                        <a:t>　路線価が定められていない地域の土地について用いられる評価方法です。</a:t>
                      </a:r>
                    </a:p>
                    <a:p>
                      <a:pPr algn="l" fontAlgn="base"/>
                      <a:r>
                        <a:rPr lang="ja-JP" altLang="en-US" sz="1800" b="0" i="0" dirty="0">
                          <a:effectLst/>
                          <a:latin typeface="UD デジタル 教科書体 N-R" panose="02020400000000000000" pitchFamily="17" charset="-128"/>
                          <a:ea typeface="UD デジタル 教科書体 N-R" panose="02020400000000000000" pitchFamily="17" charset="-128"/>
                        </a:rPr>
                        <a:t>　倍率方式における土地の相続税評価額は、固定資産税評価額に一定の倍率を乗じて計算します。　</a:t>
                      </a:r>
                      <a:endParaRPr lang="en-US" altLang="ja-JP" sz="1800" b="0" i="0" dirty="0">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1800" dirty="0">
                          <a:latin typeface="UD デジタル 教科書体 N-R" panose="02020400000000000000" pitchFamily="17" charset="-128"/>
                          <a:ea typeface="UD デジタル 教科書体 N-R" panose="02020400000000000000" pitchFamily="17" charset="-128"/>
                        </a:rPr>
                        <a:t>　</a:t>
                      </a:r>
                      <a:r>
                        <a:rPr lang="ja-JP" altLang="en-US" sz="1800" b="0" i="0" dirty="0">
                          <a:effectLst/>
                          <a:latin typeface="UD デジタル 教科書体 N-R" panose="02020400000000000000" pitchFamily="17" charset="-128"/>
                          <a:ea typeface="UD デジタル 教科書体 N-R" panose="02020400000000000000" pitchFamily="17" charset="-128"/>
                        </a:rPr>
                        <a:t>国税庁のウェブサイトに評価倍率表が掲載されていますので、当該土地の倍率を調べて相続税評価額を計算します</a:t>
                      </a:r>
                      <a:endParaRPr lang="en-US" altLang="ja-JP" sz="1800" b="0" i="0" dirty="0">
                        <a:effectLst/>
                        <a:latin typeface="UD デジタル 教科書体 N-R" panose="02020400000000000000" pitchFamily="17" charset="-128"/>
                        <a:ea typeface="UD デジタル 教科書体 N-R" panose="02020400000000000000" pitchFamily="17" charset="-128"/>
                      </a:endParaRPr>
                    </a:p>
                    <a:p>
                      <a:pPr algn="l" fontAlgn="base"/>
                      <a:r>
                        <a:rPr kumimoji="1" lang="ja-JP" altLang="en-US" sz="1800" b="0" i="0" dirty="0">
                          <a:effectLst/>
                          <a:latin typeface="UD デジタル 教科書体 N-R" panose="02020400000000000000" pitchFamily="17" charset="-128"/>
                          <a:ea typeface="UD デジタル 教科書体 N-R" panose="02020400000000000000" pitchFamily="17" charset="-128"/>
                        </a:rPr>
                        <a:t>　次頁</a:t>
                      </a:r>
                      <a:r>
                        <a:rPr kumimoji="1" lang="en-US" altLang="ja-JP" sz="1800" b="0" i="0" dirty="0">
                          <a:effectLst/>
                          <a:latin typeface="UD デジタル 教科書体 N-R" panose="02020400000000000000" pitchFamily="17" charset="-128"/>
                          <a:ea typeface="UD デジタル 教科書体 N-R" panose="02020400000000000000" pitchFamily="17" charset="-128"/>
                        </a:rPr>
                        <a:t>《</a:t>
                      </a:r>
                      <a:r>
                        <a:rPr kumimoji="1" lang="ja-JP" altLang="en-US" sz="1800" b="0" i="0" dirty="0">
                          <a:effectLst/>
                          <a:latin typeface="UD デジタル 教科書体 N-R" panose="02020400000000000000" pitchFamily="17" charset="-128"/>
                          <a:ea typeface="UD デジタル 教科書体 N-R" panose="02020400000000000000" pitchFamily="17" charset="-128"/>
                        </a:rPr>
                        <a:t>参考資料</a:t>
                      </a:r>
                      <a:r>
                        <a:rPr kumimoji="1" lang="en-US" altLang="ja-JP" sz="1800" b="0" i="0" dirty="0">
                          <a:effectLst/>
                          <a:latin typeface="UD デジタル 教科書体 N-R" panose="02020400000000000000" pitchFamily="17" charset="-128"/>
                          <a:ea typeface="UD デジタル 教科書体 N-R" panose="02020400000000000000" pitchFamily="17" charset="-128"/>
                        </a:rPr>
                        <a:t>》</a:t>
                      </a:r>
                      <a:r>
                        <a:rPr kumimoji="1" lang="ja-JP" altLang="en-US" sz="1800" b="0" i="0" dirty="0">
                          <a:effectLst/>
                          <a:latin typeface="UD デジタル 教科書体 N-R" panose="02020400000000000000" pitchFamily="17" charset="-128"/>
                          <a:ea typeface="UD デジタル 教科書体 N-R" panose="02020400000000000000" pitchFamily="17" charset="-128"/>
                        </a:rPr>
                        <a:t>参照</a:t>
                      </a:r>
                      <a:endParaRPr kumimoji="1" lang="ja-JP" altLang="en-US"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1868377333"/>
                  </a:ext>
                </a:extLst>
              </a:tr>
            </a:tbl>
          </a:graphicData>
        </a:graphic>
      </p:graphicFrame>
      <p:sp>
        <p:nvSpPr>
          <p:cNvPr id="4" name="正方形/長方形 3">
            <a:extLst>
              <a:ext uri="{FF2B5EF4-FFF2-40B4-BE49-F238E27FC236}">
                <a16:creationId xmlns:a16="http://schemas.microsoft.com/office/drawing/2014/main" id="{9D36D061-E80C-46B3-85F0-D18DA1B15200}"/>
              </a:ext>
            </a:extLst>
          </p:cNvPr>
          <p:cNvSpPr/>
          <p:nvPr/>
        </p:nvSpPr>
        <p:spPr>
          <a:xfrm>
            <a:off x="278978" y="64622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5" name="録音したサウンド">
            <a:hlinkClick r:id="" action="ppaction://media"/>
            <a:extLst>
              <a:ext uri="{FF2B5EF4-FFF2-40B4-BE49-F238E27FC236}">
                <a16:creationId xmlns:a16="http://schemas.microsoft.com/office/drawing/2014/main" id="{CECE54D7-CD2C-4F4F-A2C5-4F78F5EA85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3371" y="110449"/>
            <a:ext cx="487363" cy="487363"/>
          </a:xfrm>
          <a:prstGeom prst="rect">
            <a:avLst/>
          </a:prstGeom>
        </p:spPr>
      </p:pic>
    </p:spTree>
    <p:extLst>
      <p:ext uri="{BB962C8B-B14F-4D97-AF65-F5344CB8AC3E}">
        <p14:creationId xmlns:p14="http://schemas.microsoft.com/office/powerpoint/2010/main" val="214073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9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5018302-2145-4F85-BCC4-393600C61F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1852" y="708920"/>
            <a:ext cx="8078679" cy="5635469"/>
          </a:xfrm>
          <a:prstGeom prst="rect">
            <a:avLst/>
          </a:prstGeom>
        </p:spPr>
      </p:pic>
      <p:sp>
        <p:nvSpPr>
          <p:cNvPr id="2" name="正方形/長方形 1">
            <a:extLst>
              <a:ext uri="{FF2B5EF4-FFF2-40B4-BE49-F238E27FC236}">
                <a16:creationId xmlns:a16="http://schemas.microsoft.com/office/drawing/2014/main" id="{D59F4A53-34C9-4C36-BF7E-F8893AD3DCC8}"/>
              </a:ext>
            </a:extLst>
          </p:cNvPr>
          <p:cNvSpPr/>
          <p:nvPr/>
        </p:nvSpPr>
        <p:spPr>
          <a:xfrm>
            <a:off x="278978" y="64622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48DDFB63-FFDB-45EA-9A9F-549EB946E8CC}"/>
              </a:ext>
            </a:extLst>
          </p:cNvPr>
          <p:cNvSpPr txBox="1"/>
          <p:nvPr/>
        </p:nvSpPr>
        <p:spPr>
          <a:xfrm>
            <a:off x="404446" y="263769"/>
            <a:ext cx="9117623" cy="646331"/>
          </a:xfrm>
          <a:prstGeom prst="rect">
            <a:avLst/>
          </a:prstGeom>
          <a:noFill/>
        </p:spPr>
        <p:txBody>
          <a:bodyPr wrap="square" rtlCol="0">
            <a:spAutoFit/>
          </a:bodyPr>
          <a:lstStyle/>
          <a:p>
            <a:r>
              <a:rPr kumimoji="1" lang="en-US" altLang="ja-JP" dirty="0"/>
              <a:t>《</a:t>
            </a:r>
            <a:r>
              <a:rPr kumimoji="1" lang="ja-JP" altLang="en-US" dirty="0"/>
              <a:t>参考資料</a:t>
            </a:r>
            <a:r>
              <a:rPr kumimoji="1" lang="en-US" altLang="ja-JP" dirty="0"/>
              <a:t>》</a:t>
            </a:r>
            <a:r>
              <a:rPr kumimoji="1" lang="ja-JP" altLang="en-US" dirty="0"/>
              <a:t>固定資産税評価額の倍率</a:t>
            </a:r>
            <a:endParaRPr kumimoji="1" lang="en-US" altLang="ja-JP" dirty="0"/>
          </a:p>
          <a:p>
            <a:r>
              <a:rPr kumimoji="1" lang="ja-JP" altLang="en-US" dirty="0"/>
              <a:t>　＊路線価図・評価倍率表　国税庁ＨＰ　</a:t>
            </a:r>
          </a:p>
        </p:txBody>
      </p:sp>
      <p:pic>
        <p:nvPicPr>
          <p:cNvPr id="5" name="録音したサウンド">
            <a:hlinkClick r:id="" action="ppaction://media"/>
            <a:extLst>
              <a:ext uri="{FF2B5EF4-FFF2-40B4-BE49-F238E27FC236}">
                <a16:creationId xmlns:a16="http://schemas.microsoft.com/office/drawing/2014/main" id="{D769B148-6442-4286-9A68-F30C189C07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65637" y="343252"/>
            <a:ext cx="487363" cy="487363"/>
          </a:xfrm>
          <a:prstGeom prst="rect">
            <a:avLst/>
          </a:prstGeom>
        </p:spPr>
      </p:pic>
    </p:spTree>
    <p:extLst>
      <p:ext uri="{BB962C8B-B14F-4D97-AF65-F5344CB8AC3E}">
        <p14:creationId xmlns:p14="http://schemas.microsoft.com/office/powerpoint/2010/main" val="338227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47F9133-F1D5-4A9A-9675-27DA053CBE35}"/>
              </a:ext>
            </a:extLst>
          </p:cNvPr>
          <p:cNvSpPr/>
          <p:nvPr/>
        </p:nvSpPr>
        <p:spPr>
          <a:xfrm>
            <a:off x="278978" y="64622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FD25E21F-0480-418A-B881-FAA4B5584714}"/>
              </a:ext>
            </a:extLst>
          </p:cNvPr>
          <p:cNvSpPr txBox="1"/>
          <p:nvPr/>
        </p:nvSpPr>
        <p:spPr>
          <a:xfrm>
            <a:off x="191058" y="105510"/>
            <a:ext cx="9480484" cy="461665"/>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②　家屋の場合</a:t>
            </a:r>
          </a:p>
        </p:txBody>
      </p:sp>
      <p:graphicFrame>
        <p:nvGraphicFramePr>
          <p:cNvPr id="4" name="表 3">
            <a:extLst>
              <a:ext uri="{FF2B5EF4-FFF2-40B4-BE49-F238E27FC236}">
                <a16:creationId xmlns:a16="http://schemas.microsoft.com/office/drawing/2014/main" id="{9FB1BDE9-9376-4D83-8DFD-FC8CD737A1FF}"/>
              </a:ext>
            </a:extLst>
          </p:cNvPr>
          <p:cNvGraphicFramePr>
            <a:graphicFrameLocks noGrp="1"/>
          </p:cNvGraphicFramePr>
          <p:nvPr>
            <p:extLst>
              <p:ext uri="{D42A27DB-BD31-4B8C-83A1-F6EECF244321}">
                <p14:modId xmlns:p14="http://schemas.microsoft.com/office/powerpoint/2010/main" val="892404139"/>
              </p:ext>
            </p:extLst>
          </p:nvPr>
        </p:nvGraphicFramePr>
        <p:xfrm>
          <a:off x="721111" y="547282"/>
          <a:ext cx="8905912" cy="1571669"/>
        </p:xfrm>
        <a:graphic>
          <a:graphicData uri="http://schemas.openxmlformats.org/drawingml/2006/table">
            <a:tbl>
              <a:tblPr>
                <a:tableStyleId>{5940675A-B579-460E-94D1-54222C63F5DA}</a:tableStyleId>
              </a:tblPr>
              <a:tblGrid>
                <a:gridCol w="1910577">
                  <a:extLst>
                    <a:ext uri="{9D8B030D-6E8A-4147-A177-3AD203B41FA5}">
                      <a16:colId xmlns:a16="http://schemas.microsoft.com/office/drawing/2014/main" val="1607671526"/>
                    </a:ext>
                  </a:extLst>
                </a:gridCol>
                <a:gridCol w="6995335">
                  <a:extLst>
                    <a:ext uri="{9D8B030D-6E8A-4147-A177-3AD203B41FA5}">
                      <a16:colId xmlns:a16="http://schemas.microsoft.com/office/drawing/2014/main" val="3080233615"/>
                    </a:ext>
                  </a:extLst>
                </a:gridCol>
              </a:tblGrid>
              <a:tr h="348333">
                <a:tc>
                  <a:txBody>
                    <a:bodyPr/>
                    <a:lstStyle/>
                    <a:p>
                      <a:pPr algn="ctr" fontAlgn="t"/>
                      <a:r>
                        <a:rPr lang="ja-JP" altLang="en-US" sz="1800" b="1" dirty="0">
                          <a:solidFill>
                            <a:srgbClr val="333333"/>
                          </a:solidFill>
                          <a:effectLst/>
                          <a:latin typeface="UD デジタル 教科書体 N-R" panose="02020400000000000000" pitchFamily="17" charset="-128"/>
                          <a:ea typeface="UD デジタル 教科書体 N-R" panose="02020400000000000000" pitchFamily="17" charset="-128"/>
                        </a:rPr>
                        <a:t>財産の種類</a:t>
                      </a:r>
                    </a:p>
                  </a:txBody>
                  <a:tcPr marL="35662" marR="35662" marT="14265" marB="14265" anchor="ctr"/>
                </a:tc>
                <a:tc>
                  <a:txBody>
                    <a:bodyPr/>
                    <a:lstStyle/>
                    <a:p>
                      <a:pPr algn="ctr" fontAlgn="t"/>
                      <a:r>
                        <a:rPr lang="ja-JP" altLang="en-US" sz="1800" b="1" dirty="0">
                          <a:solidFill>
                            <a:srgbClr val="333333"/>
                          </a:solidFill>
                          <a:effectLst/>
                          <a:latin typeface="UD デジタル 教科書体 N-R" panose="02020400000000000000" pitchFamily="17" charset="-128"/>
                          <a:ea typeface="UD デジタル 教科書体 N-R" panose="02020400000000000000" pitchFamily="17" charset="-128"/>
                        </a:rPr>
                        <a:t>評価方法</a:t>
                      </a:r>
                    </a:p>
                  </a:txBody>
                  <a:tcPr marL="35662" marR="35662" marT="14265" marB="14265" anchor="ctr"/>
                </a:tc>
                <a:extLst>
                  <a:ext uri="{0D108BD9-81ED-4DB2-BD59-A6C34878D82A}">
                    <a16:rowId xmlns:a16="http://schemas.microsoft.com/office/drawing/2014/main" val="4209410629"/>
                  </a:ext>
                </a:extLst>
              </a:tr>
              <a:tr h="376343">
                <a:tc>
                  <a:txBody>
                    <a:bodyPr/>
                    <a:lstStyle/>
                    <a:p>
                      <a:pPr algn="l" fontAlgn="t"/>
                      <a:r>
                        <a:rPr lang="ja-JP" altLang="en-US" sz="1800" b="0" dirty="0">
                          <a:solidFill>
                            <a:srgbClr val="333333"/>
                          </a:solidFill>
                          <a:effectLst/>
                          <a:latin typeface="UD デジタル 教科書体 N-R" panose="02020400000000000000" pitchFamily="17" charset="-128"/>
                          <a:ea typeface="UD デジタル 教科書体 N-R" panose="02020400000000000000" pitchFamily="17" charset="-128"/>
                        </a:rPr>
                        <a:t>家屋</a:t>
                      </a:r>
                    </a:p>
                  </a:txBody>
                  <a:tcPr marL="35662" marR="35662" marT="14265" marB="14265" anchor="ctr"/>
                </a:tc>
                <a:tc>
                  <a:txBody>
                    <a:bodyPr/>
                    <a:lstStyle/>
                    <a:p>
                      <a:pPr algn="l" fontAlgn="t"/>
                      <a:r>
                        <a:rPr lang="zh-TW" altLang="en-US" sz="1800" dirty="0">
                          <a:solidFill>
                            <a:srgbClr val="333333"/>
                          </a:solidFill>
                          <a:effectLst/>
                          <a:latin typeface="UD デジタル 教科書体 N-R" panose="02020400000000000000" pitchFamily="17" charset="-128"/>
                          <a:ea typeface="UD デジタル 教科書体 N-R" panose="02020400000000000000" pitchFamily="17" charset="-128"/>
                        </a:rPr>
                        <a:t>固定資産税評価額</a:t>
                      </a:r>
                    </a:p>
                  </a:txBody>
                  <a:tcPr marL="35662" marR="35662" marT="14265" marB="14265" anchor="ctr"/>
                </a:tc>
                <a:extLst>
                  <a:ext uri="{0D108BD9-81ED-4DB2-BD59-A6C34878D82A}">
                    <a16:rowId xmlns:a16="http://schemas.microsoft.com/office/drawing/2014/main" val="3312584499"/>
                  </a:ext>
                </a:extLst>
              </a:tr>
              <a:tr h="376343">
                <a:tc>
                  <a:txBody>
                    <a:bodyPr/>
                    <a:lstStyle/>
                    <a:p>
                      <a:pPr algn="l" fontAlgn="t"/>
                      <a:r>
                        <a:rPr lang="ja-JP" altLang="en-US" sz="1800" b="0" dirty="0">
                          <a:solidFill>
                            <a:srgbClr val="333333"/>
                          </a:solidFill>
                          <a:effectLst/>
                          <a:latin typeface="UD デジタル 教科書体 N-R" panose="02020400000000000000" pitchFamily="17" charset="-128"/>
                          <a:ea typeface="UD デジタル 教科書体 N-R" panose="02020400000000000000" pitchFamily="17" charset="-128"/>
                        </a:rPr>
                        <a:t>貸家</a:t>
                      </a:r>
                    </a:p>
                  </a:txBody>
                  <a:tcPr marL="35662" marR="35662" marT="14265" marB="14265" anchor="ctr"/>
                </a:tc>
                <a:tc>
                  <a:txBody>
                    <a:bodyPr/>
                    <a:lstStyle/>
                    <a:p>
                      <a:pPr algn="l" fontAlgn="t"/>
                      <a:r>
                        <a:rPr lang="zh-TW" altLang="en-US" sz="1800" dirty="0">
                          <a:solidFill>
                            <a:srgbClr val="333333"/>
                          </a:solidFill>
                          <a:effectLst/>
                          <a:latin typeface="UD デジタル 教科書体 N-R" panose="02020400000000000000" pitchFamily="17" charset="-128"/>
                          <a:ea typeface="UD デジタル 教科書体 N-R" panose="02020400000000000000" pitchFamily="17" charset="-128"/>
                        </a:rPr>
                        <a:t>固定資産税評価額 </a:t>
                      </a:r>
                      <a:r>
                        <a:rPr lang="en-US" altLang="zh-TW" sz="1800" dirty="0">
                          <a:solidFill>
                            <a:srgbClr val="333333"/>
                          </a:solidFill>
                          <a:effectLst/>
                          <a:latin typeface="UD デジタル 教科書体 N-R" panose="02020400000000000000" pitchFamily="17" charset="-128"/>
                          <a:ea typeface="UD デジタル 教科書体 N-R" panose="02020400000000000000" pitchFamily="17" charset="-128"/>
                        </a:rPr>
                        <a:t>× (1 </a:t>
                      </a:r>
                      <a:r>
                        <a:rPr lang="zh-TW" altLang="en-US" sz="1800" dirty="0">
                          <a:solidFill>
                            <a:srgbClr val="333333"/>
                          </a:solidFill>
                          <a:effectLst/>
                          <a:latin typeface="UD デジタル 教科書体 N-R" panose="02020400000000000000" pitchFamily="17" charset="-128"/>
                          <a:ea typeface="UD デジタル 教科書体 N-R" panose="02020400000000000000" pitchFamily="17" charset="-128"/>
                        </a:rPr>
                        <a:t>－ 借家権割合</a:t>
                      </a:r>
                      <a:r>
                        <a:rPr lang="en-US" altLang="zh-TW" sz="1800" dirty="0">
                          <a:solidFill>
                            <a:srgbClr val="333333"/>
                          </a:solidFill>
                          <a:effectLst/>
                          <a:latin typeface="UD デジタル 教科書体 N-R" panose="02020400000000000000" pitchFamily="17" charset="-128"/>
                          <a:ea typeface="UD デジタル 教科書体 N-R" panose="02020400000000000000" pitchFamily="17" charset="-128"/>
                        </a:rPr>
                        <a:t>)</a:t>
                      </a:r>
                    </a:p>
                  </a:txBody>
                  <a:tcPr marL="35662" marR="35662" marT="14265" marB="14265" anchor="ctr"/>
                </a:tc>
                <a:extLst>
                  <a:ext uri="{0D108BD9-81ED-4DB2-BD59-A6C34878D82A}">
                    <a16:rowId xmlns:a16="http://schemas.microsoft.com/office/drawing/2014/main" val="3869465017"/>
                  </a:ext>
                </a:extLst>
              </a:tr>
              <a:tr h="470650">
                <a:tc>
                  <a:txBody>
                    <a:bodyPr/>
                    <a:lstStyle/>
                    <a:p>
                      <a:pPr algn="l" fontAlgn="t"/>
                      <a:r>
                        <a:rPr lang="ja-JP" altLang="en-US" sz="1800" b="0" dirty="0">
                          <a:solidFill>
                            <a:srgbClr val="333333"/>
                          </a:solidFill>
                          <a:effectLst/>
                          <a:latin typeface="UD デジタル 教科書体 N-R" panose="02020400000000000000" pitchFamily="17" charset="-128"/>
                          <a:ea typeface="UD デジタル 教科書体 N-R" panose="02020400000000000000" pitchFamily="17" charset="-128"/>
                        </a:rPr>
                        <a:t>借家権</a:t>
                      </a:r>
                    </a:p>
                  </a:txBody>
                  <a:tcPr marL="35662" marR="35662" marT="14265" marB="14265" anchor="ctr"/>
                </a:tc>
                <a:tc>
                  <a:txBody>
                    <a:bodyPr/>
                    <a:lstStyle/>
                    <a:p>
                      <a:pPr algn="l" fontAlgn="t"/>
                      <a:r>
                        <a:rPr lang="ja-JP" altLang="en-US" sz="1800" dirty="0">
                          <a:solidFill>
                            <a:srgbClr val="333333"/>
                          </a:solidFill>
                          <a:effectLst/>
                          <a:latin typeface="UD デジタル 教科書体 N-R" panose="02020400000000000000" pitchFamily="17" charset="-128"/>
                          <a:ea typeface="UD デジタル 教科書体 N-R" panose="02020400000000000000" pitchFamily="17" charset="-128"/>
                        </a:rPr>
                        <a:t>固定資産税評価額</a:t>
                      </a:r>
                      <a:r>
                        <a:rPr lang="en-US" altLang="ja-JP" sz="1800" dirty="0">
                          <a:solidFill>
                            <a:srgbClr val="333333"/>
                          </a:solidFill>
                          <a:effectLst/>
                          <a:latin typeface="UD デジタル 教科書体 N-R" panose="02020400000000000000" pitchFamily="17" charset="-128"/>
                          <a:ea typeface="UD デジタル 教科書体 N-R" panose="02020400000000000000" pitchFamily="17" charset="-128"/>
                        </a:rPr>
                        <a:t>×</a:t>
                      </a:r>
                      <a:r>
                        <a:rPr lang="ja-JP" altLang="en-US" sz="1800" dirty="0">
                          <a:solidFill>
                            <a:srgbClr val="333333"/>
                          </a:solidFill>
                          <a:effectLst/>
                          <a:latin typeface="UD デジタル 教科書体 N-R" panose="02020400000000000000" pitchFamily="17" charset="-128"/>
                          <a:ea typeface="UD デジタル 教科書体 N-R" panose="02020400000000000000" pitchFamily="17" charset="-128"/>
                        </a:rPr>
                        <a:t>借家権割合（概ね</a:t>
                      </a:r>
                      <a:r>
                        <a:rPr lang="en-US" altLang="ja-JP" sz="1800" dirty="0">
                          <a:solidFill>
                            <a:srgbClr val="333333"/>
                          </a:solidFill>
                          <a:effectLst/>
                          <a:latin typeface="UD デジタル 教科書体 N-R" panose="02020400000000000000" pitchFamily="17" charset="-128"/>
                          <a:ea typeface="UD デジタル 教科書体 N-R" panose="02020400000000000000" pitchFamily="17" charset="-128"/>
                        </a:rPr>
                        <a:t>30</a:t>
                      </a:r>
                      <a:r>
                        <a:rPr lang="ja-JP" altLang="en-US" sz="1800" dirty="0">
                          <a:solidFill>
                            <a:srgbClr val="333333"/>
                          </a:solidFill>
                          <a:effectLst/>
                          <a:latin typeface="UD デジタル 教科書体 N-R" panose="02020400000000000000" pitchFamily="17" charset="-128"/>
                          <a:ea typeface="UD デジタル 教科書体 N-R" panose="02020400000000000000" pitchFamily="17" charset="-128"/>
                        </a:rPr>
                        <a:t>％） </a:t>
                      </a:r>
                      <a:r>
                        <a:rPr lang="en-US" altLang="ja-JP" sz="1800" dirty="0">
                          <a:solidFill>
                            <a:srgbClr val="333333"/>
                          </a:solidFill>
                          <a:effectLst/>
                          <a:latin typeface="UD デジタル 教科書体 N-R" panose="02020400000000000000" pitchFamily="17" charset="-128"/>
                          <a:ea typeface="UD デジタル 教科書体 N-R" panose="02020400000000000000" pitchFamily="17" charset="-128"/>
                        </a:rPr>
                        <a:t>※</a:t>
                      </a:r>
                      <a:r>
                        <a:rPr lang="ja-JP" altLang="en-US" sz="1800" dirty="0">
                          <a:solidFill>
                            <a:srgbClr val="333333"/>
                          </a:solidFill>
                          <a:effectLst/>
                          <a:latin typeface="UD デジタル 教科書体 N-R" panose="02020400000000000000" pitchFamily="17" charset="-128"/>
                          <a:ea typeface="UD デジタル 教科書体 N-R" panose="02020400000000000000" pitchFamily="17" charset="-128"/>
                        </a:rPr>
                        <a:t>通常は評価しない</a:t>
                      </a:r>
                    </a:p>
                  </a:txBody>
                  <a:tcPr marL="35662" marR="35662" marT="14265" marB="14265" anchor="ctr"/>
                </a:tc>
                <a:extLst>
                  <a:ext uri="{0D108BD9-81ED-4DB2-BD59-A6C34878D82A}">
                    <a16:rowId xmlns:a16="http://schemas.microsoft.com/office/drawing/2014/main" val="3656736157"/>
                  </a:ext>
                </a:extLst>
              </a:tr>
            </a:tbl>
          </a:graphicData>
        </a:graphic>
      </p:graphicFrame>
      <p:sp>
        <p:nvSpPr>
          <p:cNvPr id="7" name="テキスト ボックス 6">
            <a:extLst>
              <a:ext uri="{FF2B5EF4-FFF2-40B4-BE49-F238E27FC236}">
                <a16:creationId xmlns:a16="http://schemas.microsoft.com/office/drawing/2014/main" id="{64240671-8450-468E-9330-7558EEE9A9FE}"/>
              </a:ext>
            </a:extLst>
          </p:cNvPr>
          <p:cNvSpPr txBox="1"/>
          <p:nvPr/>
        </p:nvSpPr>
        <p:spPr>
          <a:xfrm>
            <a:off x="389792" y="2344603"/>
            <a:ext cx="9126416" cy="461665"/>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➂　他人に賃貸している土地</a:t>
            </a:r>
          </a:p>
        </p:txBody>
      </p:sp>
      <p:graphicFrame>
        <p:nvGraphicFramePr>
          <p:cNvPr id="6" name="表 5">
            <a:extLst>
              <a:ext uri="{FF2B5EF4-FFF2-40B4-BE49-F238E27FC236}">
                <a16:creationId xmlns:a16="http://schemas.microsoft.com/office/drawing/2014/main" id="{5BF61A4D-0B50-482C-AB88-9A2D9E36A6E1}"/>
              </a:ext>
            </a:extLst>
          </p:cNvPr>
          <p:cNvGraphicFramePr>
            <a:graphicFrameLocks noGrp="1"/>
          </p:cNvGraphicFramePr>
          <p:nvPr>
            <p:extLst>
              <p:ext uri="{D42A27DB-BD31-4B8C-83A1-F6EECF244321}">
                <p14:modId xmlns:p14="http://schemas.microsoft.com/office/powerpoint/2010/main" val="75844759"/>
              </p:ext>
            </p:extLst>
          </p:nvPr>
        </p:nvGraphicFramePr>
        <p:xfrm>
          <a:off x="707008" y="2794029"/>
          <a:ext cx="8905912" cy="1383362"/>
        </p:xfrm>
        <a:graphic>
          <a:graphicData uri="http://schemas.openxmlformats.org/drawingml/2006/table">
            <a:tbl>
              <a:tblPr>
                <a:tableStyleId>{5940675A-B579-460E-94D1-54222C63F5DA}</a:tableStyleId>
              </a:tblPr>
              <a:tblGrid>
                <a:gridCol w="1910577">
                  <a:extLst>
                    <a:ext uri="{9D8B030D-6E8A-4147-A177-3AD203B41FA5}">
                      <a16:colId xmlns:a16="http://schemas.microsoft.com/office/drawing/2014/main" val="1607671526"/>
                    </a:ext>
                  </a:extLst>
                </a:gridCol>
                <a:gridCol w="6995335">
                  <a:extLst>
                    <a:ext uri="{9D8B030D-6E8A-4147-A177-3AD203B41FA5}">
                      <a16:colId xmlns:a16="http://schemas.microsoft.com/office/drawing/2014/main" val="3080233615"/>
                    </a:ext>
                  </a:extLst>
                </a:gridCol>
              </a:tblGrid>
              <a:tr h="318449">
                <a:tc>
                  <a:txBody>
                    <a:bodyPr/>
                    <a:lstStyle/>
                    <a:p>
                      <a:pPr algn="ctr" fontAlgn="t"/>
                      <a:r>
                        <a:rPr lang="ja-JP" altLang="en-US" sz="1800" b="1" dirty="0">
                          <a:solidFill>
                            <a:srgbClr val="333333"/>
                          </a:solidFill>
                          <a:effectLst/>
                          <a:latin typeface="UD デジタル 教科書体 N-R" panose="02020400000000000000" pitchFamily="17" charset="-128"/>
                          <a:ea typeface="UD デジタル 教科書体 N-R" panose="02020400000000000000" pitchFamily="17" charset="-128"/>
                        </a:rPr>
                        <a:t>財産の種類</a:t>
                      </a:r>
                    </a:p>
                  </a:txBody>
                  <a:tcPr marL="35662" marR="35662" marT="14265" marB="14265" anchor="ctr"/>
                </a:tc>
                <a:tc>
                  <a:txBody>
                    <a:bodyPr/>
                    <a:lstStyle/>
                    <a:p>
                      <a:pPr algn="ctr" fontAlgn="t"/>
                      <a:r>
                        <a:rPr lang="ja-JP" altLang="en-US" sz="1800" b="1" dirty="0">
                          <a:solidFill>
                            <a:srgbClr val="333333"/>
                          </a:solidFill>
                          <a:effectLst/>
                          <a:latin typeface="UD デジタル 教科書体 N-R" panose="02020400000000000000" pitchFamily="17" charset="-128"/>
                          <a:ea typeface="UD デジタル 教科書体 N-R" panose="02020400000000000000" pitchFamily="17" charset="-128"/>
                        </a:rPr>
                        <a:t>評価方法</a:t>
                      </a:r>
                    </a:p>
                  </a:txBody>
                  <a:tcPr marL="35662" marR="35662" marT="14265" marB="14265" anchor="ctr"/>
                </a:tc>
                <a:extLst>
                  <a:ext uri="{0D108BD9-81ED-4DB2-BD59-A6C34878D82A}">
                    <a16:rowId xmlns:a16="http://schemas.microsoft.com/office/drawing/2014/main" val="4209410629"/>
                  </a:ext>
                </a:extLst>
              </a:tr>
              <a:tr h="487743">
                <a:tc>
                  <a:txBody>
                    <a:bodyPr/>
                    <a:lstStyle/>
                    <a:p>
                      <a:pPr algn="l" fontAlgn="t"/>
                      <a:r>
                        <a:rPr lang="ja-JP" altLang="en-US" sz="1800" b="0" dirty="0">
                          <a:solidFill>
                            <a:srgbClr val="333333"/>
                          </a:solidFill>
                          <a:effectLst/>
                          <a:latin typeface="UD デジタル 教科書体 N-R" panose="02020400000000000000" pitchFamily="17" charset="-128"/>
                          <a:ea typeface="UD デジタル 教科書体 N-R" panose="02020400000000000000" pitchFamily="17" charset="-128"/>
                        </a:rPr>
                        <a:t>借地</a:t>
                      </a:r>
                    </a:p>
                  </a:txBody>
                  <a:tcPr marL="35662" marR="35662" marT="14265" marB="14265" anchor="ctr"/>
                </a:tc>
                <a:tc>
                  <a:txBody>
                    <a:bodyPr/>
                    <a:lstStyle/>
                    <a:p>
                      <a:pPr algn="l" fontAlgn="t"/>
                      <a:r>
                        <a:rPr lang="ja-JP" altLang="en-US" sz="1800" dirty="0">
                          <a:solidFill>
                            <a:srgbClr val="333333"/>
                          </a:solidFill>
                          <a:effectLst/>
                          <a:latin typeface="UD デジタル 教科書体 N-R" panose="02020400000000000000" pitchFamily="17" charset="-128"/>
                          <a:ea typeface="UD デジタル 教科書体 N-R" panose="02020400000000000000" pitchFamily="17" charset="-128"/>
                        </a:rPr>
                        <a:t>固定資産税評価額（路線価格）から借地権の評価を控除</a:t>
                      </a:r>
                      <a:endParaRPr lang="zh-TW" altLang="en-US" sz="1800" dirty="0">
                        <a:solidFill>
                          <a:srgbClr val="333333"/>
                        </a:solidFill>
                        <a:effectLst/>
                        <a:latin typeface="UD デジタル 教科書体 N-R" panose="02020400000000000000" pitchFamily="17" charset="-128"/>
                        <a:ea typeface="UD デジタル 教科書体 N-R" panose="02020400000000000000" pitchFamily="17" charset="-128"/>
                      </a:endParaRPr>
                    </a:p>
                  </a:txBody>
                  <a:tcPr marL="35662" marR="35662" marT="14265" marB="14265" anchor="ctr"/>
                </a:tc>
                <a:extLst>
                  <a:ext uri="{0D108BD9-81ED-4DB2-BD59-A6C34878D82A}">
                    <a16:rowId xmlns:a16="http://schemas.microsoft.com/office/drawing/2014/main" val="3312584499"/>
                  </a:ext>
                </a:extLst>
              </a:tr>
              <a:tr h="487743">
                <a:tc>
                  <a:txBody>
                    <a:bodyPr/>
                    <a:lstStyle/>
                    <a:p>
                      <a:pPr algn="l" fontAlgn="t"/>
                      <a:r>
                        <a:rPr lang="ja-JP" altLang="en-US" sz="1800" b="0" dirty="0">
                          <a:solidFill>
                            <a:srgbClr val="333333"/>
                          </a:solidFill>
                          <a:effectLst/>
                          <a:latin typeface="UD デジタル 教科書体 N-R" panose="02020400000000000000" pitchFamily="17" charset="-128"/>
                          <a:ea typeface="UD デジタル 教科書体 N-R" panose="02020400000000000000" pitchFamily="17" charset="-128"/>
                        </a:rPr>
                        <a:t>借地権</a:t>
                      </a:r>
                    </a:p>
                  </a:txBody>
                  <a:tcPr marL="35662" marR="35662" marT="14265" marB="14265" anchor="ctr"/>
                </a:tc>
                <a:tc>
                  <a:txBody>
                    <a:bodyPr/>
                    <a:lstStyle/>
                    <a:p>
                      <a:pPr algn="l" fontAlgn="t"/>
                      <a:r>
                        <a:rPr lang="zh-TW" altLang="en-US" sz="1800" dirty="0">
                          <a:solidFill>
                            <a:srgbClr val="333333"/>
                          </a:solidFill>
                          <a:effectLst/>
                          <a:latin typeface="UD デジタル 教科書体 N-R" panose="02020400000000000000" pitchFamily="17" charset="-128"/>
                          <a:ea typeface="UD デジタル 教科書体 N-R" panose="02020400000000000000" pitchFamily="17" charset="-128"/>
                        </a:rPr>
                        <a:t>固定資産税評価額 </a:t>
                      </a:r>
                      <a:r>
                        <a:rPr lang="ja-JP" altLang="en-US" sz="1800" dirty="0">
                          <a:solidFill>
                            <a:srgbClr val="333333"/>
                          </a:solidFill>
                          <a:effectLst/>
                          <a:latin typeface="UD デジタル 教科書体 N-R" panose="02020400000000000000" pitchFamily="17" charset="-128"/>
                          <a:ea typeface="UD デジタル 教科書体 N-R" panose="02020400000000000000" pitchFamily="17" charset="-128"/>
                        </a:rPr>
                        <a:t>（路線価格）</a:t>
                      </a:r>
                      <a:r>
                        <a:rPr lang="en-US" altLang="ja-JP" sz="1800" dirty="0">
                          <a:solidFill>
                            <a:srgbClr val="333333"/>
                          </a:solidFill>
                          <a:effectLst/>
                          <a:latin typeface="UD デジタル 教科書体 N-R" panose="02020400000000000000" pitchFamily="17" charset="-128"/>
                          <a:ea typeface="UD デジタル 教科書体 N-R" panose="02020400000000000000" pitchFamily="17" charset="-128"/>
                        </a:rPr>
                        <a:t>×</a:t>
                      </a:r>
                      <a:r>
                        <a:rPr lang="ja-JP" altLang="en-US" sz="1800" dirty="0">
                          <a:solidFill>
                            <a:srgbClr val="333333"/>
                          </a:solidFill>
                          <a:effectLst/>
                          <a:latin typeface="UD デジタル 教科書体 N-R" panose="02020400000000000000" pitchFamily="17" charset="-128"/>
                          <a:ea typeface="UD デジタル 教科書体 N-R" panose="02020400000000000000" pitchFamily="17" charset="-128"/>
                        </a:rPr>
                        <a:t>借地権割合</a:t>
                      </a:r>
                      <a:endParaRPr lang="en-US" altLang="ja-JP" sz="1800" dirty="0">
                        <a:solidFill>
                          <a:srgbClr val="333333"/>
                        </a:solidFill>
                        <a:effectLst/>
                        <a:latin typeface="UD デジタル 教科書体 N-R" panose="02020400000000000000" pitchFamily="17" charset="-128"/>
                        <a:ea typeface="UD デジタル 教科書体 N-R" panose="02020400000000000000" pitchFamily="17"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800" dirty="0">
                          <a:solidFill>
                            <a:srgbClr val="333333"/>
                          </a:solidFill>
                          <a:effectLst/>
                          <a:latin typeface="UD デジタル 教科書体 N-R" panose="02020400000000000000" pitchFamily="17" charset="-128"/>
                          <a:ea typeface="UD デジタル 教科書体 N-R" panose="02020400000000000000" pitchFamily="17" charset="-128"/>
                        </a:rPr>
                        <a:t>＊</a:t>
                      </a:r>
                      <a:r>
                        <a:rPr kumimoji="1" lang="en-US" altLang="ja-JP" dirty="0"/>
                        <a:t>《</a:t>
                      </a:r>
                      <a:r>
                        <a:rPr kumimoji="1" lang="ja-JP" altLang="en-US" dirty="0"/>
                        <a:t>参考資料</a:t>
                      </a:r>
                      <a:r>
                        <a:rPr kumimoji="1" lang="en-US" altLang="ja-JP" dirty="0"/>
                        <a:t>》</a:t>
                      </a:r>
                      <a:r>
                        <a:rPr kumimoji="1" lang="ja-JP" altLang="en-US" dirty="0"/>
                        <a:t>固定資産税評価額の倍率参照</a:t>
                      </a:r>
                      <a:endParaRPr kumimoji="1" lang="en-US" altLang="ja-JP" dirty="0"/>
                    </a:p>
                  </a:txBody>
                  <a:tcPr marL="35662" marR="35662" marT="14265" marB="14265" anchor="ctr"/>
                </a:tc>
                <a:extLst>
                  <a:ext uri="{0D108BD9-81ED-4DB2-BD59-A6C34878D82A}">
                    <a16:rowId xmlns:a16="http://schemas.microsoft.com/office/drawing/2014/main" val="3869465017"/>
                  </a:ext>
                </a:extLst>
              </a:tr>
            </a:tbl>
          </a:graphicData>
        </a:graphic>
      </p:graphicFrame>
      <p:sp>
        <p:nvSpPr>
          <p:cNvPr id="5" name="テキスト ボックス 4">
            <a:extLst>
              <a:ext uri="{FF2B5EF4-FFF2-40B4-BE49-F238E27FC236}">
                <a16:creationId xmlns:a16="http://schemas.microsoft.com/office/drawing/2014/main" id="{F1C87EB1-5D9F-4708-94C3-219A154CF3FB}"/>
              </a:ext>
            </a:extLst>
          </p:cNvPr>
          <p:cNvSpPr txBox="1"/>
          <p:nvPr/>
        </p:nvSpPr>
        <p:spPr>
          <a:xfrm>
            <a:off x="624254" y="4413738"/>
            <a:ext cx="9126416" cy="2308324"/>
          </a:xfrm>
          <a:prstGeom prst="rect">
            <a:avLst/>
          </a:prstGeom>
          <a:noFill/>
        </p:spPr>
        <p:txBody>
          <a:bodyPr wrap="square" rtlCol="0">
            <a:spAutoFit/>
          </a:bodyPr>
          <a:lstStyle/>
          <a:p>
            <a:pPr algn="l" fontAlgn="base"/>
            <a:r>
              <a:rPr lang="ja-JP" altLang="en-US" sz="2400" b="0" i="0" dirty="0">
                <a:effectLst/>
                <a:latin typeface="UD デジタル 教科書体 N-R" panose="02020400000000000000" pitchFamily="17" charset="-128"/>
                <a:ea typeface="UD デジタル 教科書体 N-R" panose="02020400000000000000" pitchFamily="17" charset="-128"/>
              </a:rPr>
              <a:t>　相続人の間で、相続不動産については、相続税評価額が適切なのか、固定資産税評価額が適切なのか、あるいは時価を用いるのか、両方を計算して中間をとるのかなど、相続人全員が納得できる方法を選択します。</a:t>
            </a:r>
          </a:p>
          <a:p>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p>
        </p:txBody>
      </p:sp>
      <p:pic>
        <p:nvPicPr>
          <p:cNvPr id="8" name="録音したサウンド">
            <a:hlinkClick r:id="" action="ppaction://media"/>
            <a:extLst>
              <a:ext uri="{FF2B5EF4-FFF2-40B4-BE49-F238E27FC236}">
                <a16:creationId xmlns:a16="http://schemas.microsoft.com/office/drawing/2014/main" id="{9A854103-F316-4557-B630-CD1F492B93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09386" y="15957"/>
            <a:ext cx="487363" cy="487363"/>
          </a:xfrm>
          <a:prstGeom prst="rect">
            <a:avLst/>
          </a:prstGeom>
        </p:spPr>
      </p:pic>
    </p:spTree>
    <p:extLst>
      <p:ext uri="{BB962C8B-B14F-4D97-AF65-F5344CB8AC3E}">
        <p14:creationId xmlns:p14="http://schemas.microsoft.com/office/powerpoint/2010/main" val="91070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984F0B40-8708-4EE5-8990-48FA5E15C698}"/>
              </a:ext>
            </a:extLst>
          </p:cNvPr>
          <p:cNvSpPr/>
          <p:nvPr/>
        </p:nvSpPr>
        <p:spPr>
          <a:xfrm>
            <a:off x="278978" y="64622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graphicFrame>
        <p:nvGraphicFramePr>
          <p:cNvPr id="5" name="表 4">
            <a:extLst>
              <a:ext uri="{FF2B5EF4-FFF2-40B4-BE49-F238E27FC236}">
                <a16:creationId xmlns:a16="http://schemas.microsoft.com/office/drawing/2014/main" id="{3098EE98-85CE-490F-95A0-6180B735640B}"/>
              </a:ext>
            </a:extLst>
          </p:cNvPr>
          <p:cNvGraphicFramePr>
            <a:graphicFrameLocks noGrp="1"/>
          </p:cNvGraphicFramePr>
          <p:nvPr>
            <p:extLst>
              <p:ext uri="{D42A27DB-BD31-4B8C-83A1-F6EECF244321}">
                <p14:modId xmlns:p14="http://schemas.microsoft.com/office/powerpoint/2010/main" val="727624648"/>
              </p:ext>
            </p:extLst>
          </p:nvPr>
        </p:nvGraphicFramePr>
        <p:xfrm>
          <a:off x="803031" y="3385040"/>
          <a:ext cx="8823992" cy="2795952"/>
        </p:xfrm>
        <a:graphic>
          <a:graphicData uri="http://schemas.openxmlformats.org/drawingml/2006/table">
            <a:tbl>
              <a:tblPr>
                <a:tableStyleId>{5940675A-B579-460E-94D1-54222C63F5DA}</a:tableStyleId>
              </a:tblPr>
              <a:tblGrid>
                <a:gridCol w="859965">
                  <a:extLst>
                    <a:ext uri="{9D8B030D-6E8A-4147-A177-3AD203B41FA5}">
                      <a16:colId xmlns:a16="http://schemas.microsoft.com/office/drawing/2014/main" val="3878548579"/>
                    </a:ext>
                  </a:extLst>
                </a:gridCol>
                <a:gridCol w="1827550">
                  <a:extLst>
                    <a:ext uri="{9D8B030D-6E8A-4147-A177-3AD203B41FA5}">
                      <a16:colId xmlns:a16="http://schemas.microsoft.com/office/drawing/2014/main" val="233000799"/>
                    </a:ext>
                  </a:extLst>
                </a:gridCol>
                <a:gridCol w="6136477">
                  <a:extLst>
                    <a:ext uri="{9D8B030D-6E8A-4147-A177-3AD203B41FA5}">
                      <a16:colId xmlns:a16="http://schemas.microsoft.com/office/drawing/2014/main" val="3679105902"/>
                    </a:ext>
                  </a:extLst>
                </a:gridCol>
              </a:tblGrid>
              <a:tr h="330627">
                <a:tc gridSpan="2">
                  <a:txBody>
                    <a:bodyPr/>
                    <a:lstStyle/>
                    <a:p>
                      <a:pPr algn="ctr" fontAlgn="t"/>
                      <a:r>
                        <a:rPr lang="ja-JP" altLang="en-US" sz="1800" b="1" dirty="0">
                          <a:solidFill>
                            <a:srgbClr val="333333"/>
                          </a:solidFill>
                          <a:effectLst/>
                          <a:latin typeface="UD デジタル 教科書体 N-R" panose="02020400000000000000" pitchFamily="17" charset="-128"/>
                          <a:ea typeface="UD デジタル 教科書体 N-R" panose="02020400000000000000" pitchFamily="17" charset="-128"/>
                        </a:rPr>
                        <a:t>財　産　の　種　類</a:t>
                      </a:r>
                    </a:p>
                  </a:txBody>
                  <a:tcPr marL="30292" marR="30292" marT="12117" marB="12117" anchor="ctr"/>
                </a:tc>
                <a:tc hMerge="1">
                  <a:txBody>
                    <a:bodyPr/>
                    <a:lstStyle/>
                    <a:p>
                      <a:endParaRPr kumimoji="1" lang="ja-JP" altLang="en-US"/>
                    </a:p>
                  </a:txBody>
                  <a:tcPr/>
                </a:tc>
                <a:tc>
                  <a:txBody>
                    <a:bodyPr/>
                    <a:lstStyle/>
                    <a:p>
                      <a:pPr algn="ctr" fontAlgn="t"/>
                      <a:r>
                        <a:rPr lang="ja-JP" altLang="en-US" sz="1800" b="1" dirty="0">
                          <a:solidFill>
                            <a:srgbClr val="333333"/>
                          </a:solidFill>
                          <a:effectLst/>
                          <a:latin typeface="UD デジタル 教科書体 N-R" panose="02020400000000000000" pitchFamily="17" charset="-128"/>
                          <a:ea typeface="UD デジタル 教科書体 N-R" panose="02020400000000000000" pitchFamily="17" charset="-128"/>
                        </a:rPr>
                        <a:t>評　　価　　方　　法</a:t>
                      </a:r>
                    </a:p>
                  </a:txBody>
                  <a:tcPr marL="30292" marR="30292" marT="12117" marB="12117" anchor="ctr"/>
                </a:tc>
                <a:extLst>
                  <a:ext uri="{0D108BD9-81ED-4DB2-BD59-A6C34878D82A}">
                    <a16:rowId xmlns:a16="http://schemas.microsoft.com/office/drawing/2014/main" val="3918294542"/>
                  </a:ext>
                </a:extLst>
              </a:tr>
              <a:tr h="938208">
                <a:tc rowSpan="2">
                  <a:txBody>
                    <a:bodyPr/>
                    <a:lstStyle/>
                    <a:p>
                      <a:pPr algn="ctr" fontAlgn="t"/>
                      <a:r>
                        <a:rPr lang="ja-JP" altLang="en-US" sz="1800" b="0" dirty="0">
                          <a:solidFill>
                            <a:srgbClr val="333333"/>
                          </a:solidFill>
                          <a:effectLst/>
                          <a:latin typeface="UD デジタル 教科書体 N-R" panose="02020400000000000000" pitchFamily="17" charset="-128"/>
                          <a:ea typeface="UD デジタル 教科書体 N-R" panose="02020400000000000000" pitchFamily="17" charset="-128"/>
                        </a:rPr>
                        <a:t>株式</a:t>
                      </a:r>
                    </a:p>
                  </a:txBody>
                  <a:tcPr marL="30292" marR="30292" marT="12117" marB="12117" anchor="ctr"/>
                </a:tc>
                <a:tc>
                  <a:txBody>
                    <a:bodyPr/>
                    <a:lstStyle/>
                    <a:p>
                      <a:pPr algn="l" fontAlgn="t"/>
                      <a:r>
                        <a:rPr lang="ja-JP" altLang="en-US" sz="1800" b="0" dirty="0">
                          <a:solidFill>
                            <a:srgbClr val="333333"/>
                          </a:solidFill>
                          <a:effectLst/>
                          <a:latin typeface="UD デジタル 教科書体 N-R" panose="02020400000000000000" pitchFamily="17" charset="-128"/>
                          <a:ea typeface="UD デジタル 教科書体 N-R" panose="02020400000000000000" pitchFamily="17" charset="-128"/>
                        </a:rPr>
                        <a:t>上場株式</a:t>
                      </a:r>
                    </a:p>
                  </a:txBody>
                  <a:tcPr marL="30292" marR="30292" marT="12117" marB="12117" anchor="ctr"/>
                </a:tc>
                <a:tc>
                  <a:txBody>
                    <a:bodyPr/>
                    <a:lstStyle/>
                    <a:p>
                      <a:pPr algn="l" fontAlgn="t"/>
                      <a:r>
                        <a:rPr lang="ja-JP" altLang="en-US" sz="1800" dirty="0">
                          <a:solidFill>
                            <a:srgbClr val="333333"/>
                          </a:solidFill>
                          <a:effectLst/>
                          <a:latin typeface="UD デジタル 教科書体 N-R" panose="02020400000000000000" pitchFamily="17" charset="-128"/>
                          <a:ea typeface="UD デジタル 教科書体 N-R" panose="02020400000000000000" pitchFamily="17" charset="-128"/>
                        </a:rPr>
                        <a:t>　原則として相続開始日の終値、その月の終値の月平均額、その前月の終値の月平均額、前々月の終値の月平均額のうち、最も低い価額を評価額とします。</a:t>
                      </a:r>
                    </a:p>
                  </a:txBody>
                  <a:tcPr marL="30292" marR="30292" marT="12117" marB="12117" anchor="ctr"/>
                </a:tc>
                <a:extLst>
                  <a:ext uri="{0D108BD9-81ED-4DB2-BD59-A6C34878D82A}">
                    <a16:rowId xmlns:a16="http://schemas.microsoft.com/office/drawing/2014/main" val="3275250468"/>
                  </a:ext>
                </a:extLst>
              </a:tr>
              <a:tr h="938208">
                <a:tc vMerge="1">
                  <a:txBody>
                    <a:bodyPr/>
                    <a:lstStyle/>
                    <a:p>
                      <a:endParaRPr kumimoji="1" lang="ja-JP" altLang="en-US"/>
                    </a:p>
                  </a:txBody>
                  <a:tcPr>
                    <a:lnT w="7620" cap="flat" cmpd="sng" algn="ctr">
                      <a:solidFill>
                        <a:srgbClr val="CCCCCC"/>
                      </a:solidFill>
                      <a:prstDash val="solid"/>
                      <a:round/>
                      <a:headEnd type="none" w="med" len="med"/>
                      <a:tailEnd type="none" w="med" len="med"/>
                    </a:lnT>
                  </a:tcPr>
                </a:tc>
                <a:tc>
                  <a:txBody>
                    <a:bodyPr/>
                    <a:lstStyle/>
                    <a:p>
                      <a:pPr algn="l" fontAlgn="t"/>
                      <a:r>
                        <a:rPr lang="ja-JP" altLang="en-US" sz="1800" b="0" dirty="0">
                          <a:solidFill>
                            <a:srgbClr val="333333"/>
                          </a:solidFill>
                          <a:effectLst/>
                          <a:latin typeface="UD デジタル 教科書体 N-R" panose="02020400000000000000" pitchFamily="17" charset="-128"/>
                          <a:ea typeface="UD デジタル 教科書体 N-R" panose="02020400000000000000" pitchFamily="17" charset="-128"/>
                        </a:rPr>
                        <a:t>取引相場のない株式</a:t>
                      </a:r>
                    </a:p>
                  </a:txBody>
                  <a:tcPr marL="30292" marR="30292" marT="12117" marB="12117" anchor="ctr"/>
                </a:tc>
                <a:tc>
                  <a:txBody>
                    <a:bodyPr/>
                    <a:lstStyle/>
                    <a:p>
                      <a:pPr algn="l" fontAlgn="t"/>
                      <a:r>
                        <a:rPr lang="ja-JP" altLang="en-US" sz="1800" dirty="0">
                          <a:solidFill>
                            <a:srgbClr val="333333"/>
                          </a:solidFill>
                          <a:effectLst/>
                          <a:latin typeface="UD デジタル 教科書体 N-R" panose="02020400000000000000" pitchFamily="17" charset="-128"/>
                          <a:ea typeface="UD デジタル 教科書体 N-R" panose="02020400000000000000" pitchFamily="17" charset="-128"/>
                        </a:rPr>
                        <a:t>　課税時期の取引価格や公示価格などから評価します。また、同族会社の株式などは類似業種との比較や純資産等から評価します。詳しくは税理士に相談するとよいでしょう。</a:t>
                      </a:r>
                    </a:p>
                  </a:txBody>
                  <a:tcPr marL="30292" marR="30292" marT="12117" marB="12117" anchor="ctr"/>
                </a:tc>
                <a:extLst>
                  <a:ext uri="{0D108BD9-81ED-4DB2-BD59-A6C34878D82A}">
                    <a16:rowId xmlns:a16="http://schemas.microsoft.com/office/drawing/2014/main" val="787262904"/>
                  </a:ext>
                </a:extLst>
              </a:tr>
              <a:tr h="588909">
                <a:tc gridSpan="2">
                  <a:txBody>
                    <a:bodyPr/>
                    <a:lstStyle/>
                    <a:p>
                      <a:pPr algn="ctr" fontAlgn="t"/>
                      <a:r>
                        <a:rPr lang="ja-JP" altLang="en-US" sz="1800" b="0" dirty="0">
                          <a:solidFill>
                            <a:srgbClr val="333333"/>
                          </a:solidFill>
                          <a:effectLst/>
                          <a:latin typeface="UD デジタル 教科書体 N-R" panose="02020400000000000000" pitchFamily="17" charset="-128"/>
                          <a:ea typeface="UD デジタル 教科書体 N-R" panose="02020400000000000000" pitchFamily="17" charset="-128"/>
                        </a:rPr>
                        <a:t>国債・社債など</a:t>
                      </a:r>
                    </a:p>
                  </a:txBody>
                  <a:tcPr marL="30292" marR="30292" marT="12117" marB="12117" anchor="ctr"/>
                </a:tc>
                <a:tc hMerge="1">
                  <a:txBody>
                    <a:bodyPr/>
                    <a:lstStyle/>
                    <a:p>
                      <a:pPr algn="l" fontAlgn="t"/>
                      <a:endParaRPr lang="ja-JP" altLang="en-US" sz="1400" b="0" dirty="0">
                        <a:solidFill>
                          <a:srgbClr val="333333"/>
                        </a:solidFill>
                        <a:effectLst/>
                        <a:latin typeface="UD デジタル 教科書体 N-R" panose="02020400000000000000" pitchFamily="17" charset="-128"/>
                        <a:ea typeface="UD デジタル 教科書体 N-R" panose="02020400000000000000" pitchFamily="17" charset="-128"/>
                      </a:endParaRPr>
                    </a:p>
                  </a:txBody>
                  <a:tcPr marL="30292" marR="30292" marT="12117" marB="12117" anchor="ctr"/>
                </a:tc>
                <a:tc>
                  <a:txBody>
                    <a:bodyPr/>
                    <a:lstStyle/>
                    <a:p>
                      <a:pPr algn="l" fontAlgn="t"/>
                      <a:r>
                        <a:rPr lang="ja-JP" altLang="en-US" sz="1800" dirty="0">
                          <a:solidFill>
                            <a:srgbClr val="333333"/>
                          </a:solidFill>
                          <a:effectLst/>
                          <a:latin typeface="UD デジタル 教科書体 N-R" panose="02020400000000000000" pitchFamily="17" charset="-128"/>
                          <a:ea typeface="UD デジタル 教科書体 N-R" panose="02020400000000000000" pitchFamily="17" charset="-128"/>
                        </a:rPr>
                        <a:t>発行価格などから評価します。</a:t>
                      </a:r>
                    </a:p>
                  </a:txBody>
                  <a:tcPr marL="30292" marR="30292" marT="12117" marB="12117" anchor="ctr"/>
                </a:tc>
                <a:extLst>
                  <a:ext uri="{0D108BD9-81ED-4DB2-BD59-A6C34878D82A}">
                    <a16:rowId xmlns:a16="http://schemas.microsoft.com/office/drawing/2014/main" val="2353866217"/>
                  </a:ext>
                </a:extLst>
              </a:tr>
            </a:tbl>
          </a:graphicData>
        </a:graphic>
      </p:graphicFrame>
      <p:sp>
        <p:nvSpPr>
          <p:cNvPr id="6" name="テキスト ボックス 5">
            <a:extLst>
              <a:ext uri="{FF2B5EF4-FFF2-40B4-BE49-F238E27FC236}">
                <a16:creationId xmlns:a16="http://schemas.microsoft.com/office/drawing/2014/main" id="{6B96757D-9E9C-44E6-8FD5-DAEAB539B9EE}"/>
              </a:ext>
            </a:extLst>
          </p:cNvPr>
          <p:cNvSpPr txBox="1"/>
          <p:nvPr/>
        </p:nvSpPr>
        <p:spPr>
          <a:xfrm>
            <a:off x="252603" y="2890583"/>
            <a:ext cx="9618784" cy="461665"/>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②有価証券</a:t>
            </a:r>
          </a:p>
        </p:txBody>
      </p:sp>
      <p:sp>
        <p:nvSpPr>
          <p:cNvPr id="7" name="テキスト ボックス 6">
            <a:extLst>
              <a:ext uri="{FF2B5EF4-FFF2-40B4-BE49-F238E27FC236}">
                <a16:creationId xmlns:a16="http://schemas.microsoft.com/office/drawing/2014/main" id="{9B53AEA8-2C98-4867-AC15-A8FB5763F67A}"/>
              </a:ext>
            </a:extLst>
          </p:cNvPr>
          <p:cNvSpPr txBox="1"/>
          <p:nvPr/>
        </p:nvSpPr>
        <p:spPr>
          <a:xfrm>
            <a:off x="223293" y="194068"/>
            <a:ext cx="9480484" cy="830997"/>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3</a:t>
            </a:r>
            <a:r>
              <a:rPr kumimoji="1" lang="ja-JP" altLang="en-US" sz="2400" dirty="0">
                <a:latin typeface="UD デジタル 教科書体 N-R" panose="02020400000000000000" pitchFamily="17" charset="-128"/>
                <a:ea typeface="UD デジタル 教科書体 N-R" panose="02020400000000000000" pitchFamily="17" charset="-128"/>
              </a:rPr>
              <a:t>）その他の財産の評価</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預貯金</a:t>
            </a:r>
          </a:p>
        </p:txBody>
      </p:sp>
      <p:graphicFrame>
        <p:nvGraphicFramePr>
          <p:cNvPr id="8" name="表 7">
            <a:extLst>
              <a:ext uri="{FF2B5EF4-FFF2-40B4-BE49-F238E27FC236}">
                <a16:creationId xmlns:a16="http://schemas.microsoft.com/office/drawing/2014/main" id="{14A1D927-40C9-4A95-9421-73C7F43E63FC}"/>
              </a:ext>
            </a:extLst>
          </p:cNvPr>
          <p:cNvGraphicFramePr>
            <a:graphicFrameLocks noGrp="1"/>
          </p:cNvGraphicFramePr>
          <p:nvPr>
            <p:extLst>
              <p:ext uri="{D42A27DB-BD31-4B8C-83A1-F6EECF244321}">
                <p14:modId xmlns:p14="http://schemas.microsoft.com/office/powerpoint/2010/main" val="4227616597"/>
              </p:ext>
            </p:extLst>
          </p:nvPr>
        </p:nvGraphicFramePr>
        <p:xfrm>
          <a:off x="721111" y="1086585"/>
          <a:ext cx="8905912" cy="1428018"/>
        </p:xfrm>
        <a:graphic>
          <a:graphicData uri="http://schemas.openxmlformats.org/drawingml/2006/table">
            <a:tbl>
              <a:tblPr>
                <a:tableStyleId>{5940675A-B579-460E-94D1-54222C63F5DA}</a:tableStyleId>
              </a:tblPr>
              <a:tblGrid>
                <a:gridCol w="2743058">
                  <a:extLst>
                    <a:ext uri="{9D8B030D-6E8A-4147-A177-3AD203B41FA5}">
                      <a16:colId xmlns:a16="http://schemas.microsoft.com/office/drawing/2014/main" val="3342507066"/>
                    </a:ext>
                  </a:extLst>
                </a:gridCol>
                <a:gridCol w="6162854">
                  <a:extLst>
                    <a:ext uri="{9D8B030D-6E8A-4147-A177-3AD203B41FA5}">
                      <a16:colId xmlns:a16="http://schemas.microsoft.com/office/drawing/2014/main" val="457099599"/>
                    </a:ext>
                  </a:extLst>
                </a:gridCol>
              </a:tblGrid>
              <a:tr h="476006">
                <a:tc>
                  <a:txBody>
                    <a:bodyPr/>
                    <a:lstStyle/>
                    <a:p>
                      <a:pPr algn="ctr" fontAlgn="t"/>
                      <a:r>
                        <a:rPr lang="ja-JP" altLang="en-US" b="1">
                          <a:solidFill>
                            <a:srgbClr val="333333"/>
                          </a:solidFill>
                          <a:effectLst/>
                          <a:latin typeface="UD デジタル 教科書体 N-R" panose="02020400000000000000" pitchFamily="17" charset="-128"/>
                          <a:ea typeface="UD デジタル 教科書体 N-R" panose="02020400000000000000" pitchFamily="17" charset="-128"/>
                        </a:rPr>
                        <a:t>財産の種類</a:t>
                      </a:r>
                    </a:p>
                  </a:txBody>
                  <a:tcPr marL="38100" marR="38100" marT="15240" marB="15240" anchor="ctr"/>
                </a:tc>
                <a:tc>
                  <a:txBody>
                    <a:bodyPr/>
                    <a:lstStyle/>
                    <a:p>
                      <a:pPr algn="ctr" fontAlgn="t"/>
                      <a:r>
                        <a:rPr lang="ja-JP" altLang="en-US" b="1" dirty="0">
                          <a:solidFill>
                            <a:srgbClr val="333333"/>
                          </a:solidFill>
                          <a:effectLst/>
                          <a:latin typeface="UD デジタル 教科書体 N-R" panose="02020400000000000000" pitchFamily="17" charset="-128"/>
                          <a:ea typeface="UD デジタル 教科書体 N-R" panose="02020400000000000000" pitchFamily="17" charset="-128"/>
                        </a:rPr>
                        <a:t>評価方法</a:t>
                      </a:r>
                    </a:p>
                  </a:txBody>
                  <a:tcPr marL="38100" marR="38100" marT="15240" marB="15240" anchor="ctr"/>
                </a:tc>
                <a:extLst>
                  <a:ext uri="{0D108BD9-81ED-4DB2-BD59-A6C34878D82A}">
                    <a16:rowId xmlns:a16="http://schemas.microsoft.com/office/drawing/2014/main" val="3791013557"/>
                  </a:ext>
                </a:extLst>
              </a:tr>
              <a:tr h="476006">
                <a:tc>
                  <a:txBody>
                    <a:bodyPr/>
                    <a:lstStyle/>
                    <a:p>
                      <a:pPr algn="l" fontAlgn="t"/>
                      <a:r>
                        <a:rPr lang="ja-JP" altLang="en-US" b="0">
                          <a:solidFill>
                            <a:srgbClr val="333333"/>
                          </a:solidFill>
                          <a:effectLst/>
                          <a:latin typeface="UD デジタル 教科書体 N-R" panose="02020400000000000000" pitchFamily="17" charset="-128"/>
                          <a:ea typeface="UD デジタル 教科書体 N-R" panose="02020400000000000000" pitchFamily="17" charset="-128"/>
                        </a:rPr>
                        <a:t>普通預金・通常貯金</a:t>
                      </a:r>
                    </a:p>
                  </a:txBody>
                  <a:tcPr marL="38100" marR="38100" marT="15240" marB="15240" anchor="ctr"/>
                </a:tc>
                <a:tc>
                  <a:txBody>
                    <a:bodyPr/>
                    <a:lstStyle/>
                    <a:p>
                      <a:pPr algn="l" fontAlgn="t"/>
                      <a:r>
                        <a:rPr lang="ja-JP" altLang="en-US">
                          <a:solidFill>
                            <a:srgbClr val="333333"/>
                          </a:solidFill>
                          <a:effectLst/>
                          <a:latin typeface="UD デジタル 教科書体 N-R" panose="02020400000000000000" pitchFamily="17" charset="-128"/>
                          <a:ea typeface="UD デジタル 教科書体 N-R" panose="02020400000000000000" pitchFamily="17" charset="-128"/>
                        </a:rPr>
                        <a:t>相続開始日の残高</a:t>
                      </a:r>
                    </a:p>
                  </a:txBody>
                  <a:tcPr marL="38100" marR="38100" marT="15240" marB="15240" anchor="ctr"/>
                </a:tc>
                <a:extLst>
                  <a:ext uri="{0D108BD9-81ED-4DB2-BD59-A6C34878D82A}">
                    <a16:rowId xmlns:a16="http://schemas.microsoft.com/office/drawing/2014/main" val="2459066160"/>
                  </a:ext>
                </a:extLst>
              </a:tr>
              <a:tr h="476006">
                <a:tc>
                  <a:txBody>
                    <a:bodyPr/>
                    <a:lstStyle/>
                    <a:p>
                      <a:pPr algn="l" fontAlgn="t"/>
                      <a:r>
                        <a:rPr lang="ja-JP" altLang="en-US" b="0">
                          <a:solidFill>
                            <a:srgbClr val="333333"/>
                          </a:solidFill>
                          <a:effectLst/>
                          <a:latin typeface="UD デジタル 教科書体 N-R" panose="02020400000000000000" pitchFamily="17" charset="-128"/>
                          <a:ea typeface="UD デジタル 教科書体 N-R" panose="02020400000000000000" pitchFamily="17" charset="-128"/>
                        </a:rPr>
                        <a:t>定期預金</a:t>
                      </a:r>
                    </a:p>
                  </a:txBody>
                  <a:tcPr marL="38100" marR="38100" marT="15240" marB="15240" anchor="ctr"/>
                </a:tc>
                <a:tc>
                  <a:txBody>
                    <a:bodyPr/>
                    <a:lstStyle/>
                    <a:p>
                      <a:pPr algn="l" fontAlgn="t"/>
                      <a:r>
                        <a:rPr lang="ja-JP" altLang="en-US" dirty="0">
                          <a:solidFill>
                            <a:srgbClr val="333333"/>
                          </a:solidFill>
                          <a:effectLst/>
                          <a:latin typeface="UD デジタル 教科書体 N-R" panose="02020400000000000000" pitchFamily="17" charset="-128"/>
                          <a:ea typeface="UD デジタル 教科書体 N-R" panose="02020400000000000000" pitchFamily="17" charset="-128"/>
                        </a:rPr>
                        <a:t>相続開始日の残高＋相続開始日に解約した場合の利子額</a:t>
                      </a:r>
                    </a:p>
                  </a:txBody>
                  <a:tcPr marL="38100" marR="38100" marT="15240" marB="15240" anchor="ctr"/>
                </a:tc>
                <a:extLst>
                  <a:ext uri="{0D108BD9-81ED-4DB2-BD59-A6C34878D82A}">
                    <a16:rowId xmlns:a16="http://schemas.microsoft.com/office/drawing/2014/main" val="3096732783"/>
                  </a:ext>
                </a:extLst>
              </a:tr>
            </a:tbl>
          </a:graphicData>
        </a:graphic>
      </p:graphicFrame>
      <p:pic>
        <p:nvPicPr>
          <p:cNvPr id="2" name="録音したサウンド">
            <a:hlinkClick r:id="" action="ppaction://media"/>
            <a:extLst>
              <a:ext uri="{FF2B5EF4-FFF2-40B4-BE49-F238E27FC236}">
                <a16:creationId xmlns:a16="http://schemas.microsoft.com/office/drawing/2014/main" id="{798CCF4D-67F1-4EC0-A07E-085C6893DE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31517" y="223242"/>
            <a:ext cx="487363" cy="487363"/>
          </a:xfrm>
          <a:prstGeom prst="rect">
            <a:avLst/>
          </a:prstGeom>
        </p:spPr>
      </p:pic>
    </p:spTree>
    <p:extLst>
      <p:ext uri="{BB962C8B-B14F-4D97-AF65-F5344CB8AC3E}">
        <p14:creationId xmlns:p14="http://schemas.microsoft.com/office/powerpoint/2010/main" val="278150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0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21F5A4A-4038-4F6F-BCD3-C6D716567FC0}"/>
              </a:ext>
            </a:extLst>
          </p:cNvPr>
          <p:cNvSpPr txBox="1"/>
          <p:nvPr/>
        </p:nvSpPr>
        <p:spPr>
          <a:xfrm>
            <a:off x="281356" y="96715"/>
            <a:ext cx="9460523" cy="3046988"/>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➂　生命保険</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生命保険に必要な項目は、保険会社・種類・保険証券番号・</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金額です。生命保険は、受取人が被相続人の場合に相続財産に</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含まれますので、財産目録に記載する必要があります。</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1" i="0" u="sng" dirty="0">
                <a:solidFill>
                  <a:srgbClr val="333333"/>
                </a:solidFill>
                <a:effectLst/>
                <a:latin typeface="UD デジタル 教科書体 N-R" panose="02020400000000000000" pitchFamily="17" charset="-128"/>
                <a:ea typeface="UD デジタル 教科書体 N-R" panose="02020400000000000000" pitchFamily="17" charset="-128"/>
              </a:rPr>
              <a:t>受取人が被相続人でない場合には相続財産に含まれません</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の</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で、財産目録に記載する必要はありません。ただし「みなし相</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続財産」として相続税の課税対象にはなります。</a:t>
            </a:r>
            <a:endParaRPr lang="ja-JP" altLang="en-US" sz="2400" b="0" i="0" dirty="0">
              <a:effectLst/>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B94AE209-B888-401D-A701-A66983513B6A}"/>
              </a:ext>
            </a:extLst>
          </p:cNvPr>
          <p:cNvSpPr/>
          <p:nvPr/>
        </p:nvSpPr>
        <p:spPr>
          <a:xfrm>
            <a:off x="278978" y="6462200"/>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1E31B743-8CD2-4A21-A251-ED1DEAE653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26971" y="96715"/>
            <a:ext cx="487363" cy="487363"/>
          </a:xfrm>
          <a:prstGeom prst="rect">
            <a:avLst/>
          </a:prstGeom>
        </p:spPr>
      </p:pic>
    </p:spTree>
    <p:extLst>
      <p:ext uri="{BB962C8B-B14F-4D97-AF65-F5344CB8AC3E}">
        <p14:creationId xmlns:p14="http://schemas.microsoft.com/office/powerpoint/2010/main" val="301728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625</TotalTime>
  <Words>2813</Words>
  <Application>Microsoft Office PowerPoint</Application>
  <PresentationFormat>A4 210 x 297 mm</PresentationFormat>
  <Paragraphs>369</Paragraphs>
  <Slides>15</Slides>
  <Notes>0</Notes>
  <HiddenSlides>0</HiddenSlides>
  <MMClips>15</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15</vt:i4>
      </vt:variant>
    </vt:vector>
  </HeadingPairs>
  <TitlesOfParts>
    <vt:vector size="19"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18</cp:revision>
  <dcterms:created xsi:type="dcterms:W3CDTF">2021-08-31T01:40:59Z</dcterms:created>
  <dcterms:modified xsi:type="dcterms:W3CDTF">2021-09-17T03:29:18Z</dcterms:modified>
</cp:coreProperties>
</file>