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7" r:id="rId3"/>
    <p:sldId id="258" r:id="rId4"/>
    <p:sldId id="267" r:id="rId5"/>
    <p:sldId id="268" r:id="rId6"/>
    <p:sldId id="269" r:id="rId7"/>
    <p:sldId id="266" r:id="rId8"/>
    <p:sldId id="259" r:id="rId9"/>
    <p:sldId id="260" r:id="rId10"/>
    <p:sldId id="270" r:id="rId11"/>
    <p:sldId id="271" r:id="rId12"/>
    <p:sldId id="261" r:id="rId13"/>
    <p:sldId id="262" r:id="rId14"/>
    <p:sldId id="263" r:id="rId15"/>
  </p:sldIdLst>
  <p:sldSz cx="9906000" cy="6858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628" autoAdjust="0"/>
    <p:restoredTop sz="94660"/>
  </p:normalViewPr>
  <p:slideViewPr>
    <p:cSldViewPr snapToGrid="0">
      <p:cViewPr varScale="1">
        <p:scale>
          <a:sx n="86" d="100"/>
          <a:sy n="86" d="100"/>
        </p:scale>
        <p:origin x="1517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581" y="6400800"/>
            <a:ext cx="990342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3" y="6334316"/>
            <a:ext cx="9903421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91540" y="758952"/>
            <a:ext cx="817245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93791" y="4455621"/>
            <a:ext cx="817245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6ECC6-C6A6-418D-80DD-1CE5A4444594}" type="datetimeFigureOut">
              <a:rPr kumimoji="1" lang="ja-JP" altLang="en-US" smtClean="0"/>
              <a:t>2021/7/16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0D146-9237-42E7-A3AE-AC31CBD0E68B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81223" y="4343400"/>
            <a:ext cx="80238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80993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6ECC6-C6A6-418D-80DD-1CE5A4444594}" type="datetimeFigureOut">
              <a:rPr kumimoji="1" lang="ja-JP" altLang="en-US" smtClean="0"/>
              <a:t>2021/7/16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0D146-9237-42E7-A3AE-AC31CBD0E68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859050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581" y="6400800"/>
            <a:ext cx="990342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3" y="6334316"/>
            <a:ext cx="9903421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412302"/>
            <a:ext cx="2135981" cy="575989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412302"/>
            <a:ext cx="6284119" cy="5759898"/>
          </a:xfrm>
        </p:spPr>
        <p:txBody>
          <a:bodyPr vert="eaVert" lIns="45720" tIns="0" rIns="45720" bIns="0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6ECC6-C6A6-418D-80DD-1CE5A4444594}" type="datetimeFigureOut">
              <a:rPr kumimoji="1" lang="ja-JP" altLang="en-US" smtClean="0"/>
              <a:t>2021/7/16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0D146-9237-42E7-A3AE-AC31CBD0E68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999839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6ECC6-C6A6-418D-80DD-1CE5A4444594}" type="datetimeFigureOut">
              <a:rPr kumimoji="1" lang="ja-JP" altLang="en-US" smtClean="0"/>
              <a:t>2021/7/16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0D146-9237-42E7-A3AE-AC31CBD0E68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012433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セクション見出し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581" y="6400800"/>
            <a:ext cx="990342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3" y="6334316"/>
            <a:ext cx="9903421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1540" y="758952"/>
            <a:ext cx="817245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1540" y="4453128"/>
            <a:ext cx="817245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6ECC6-C6A6-418D-80DD-1CE5A4444594}" type="datetimeFigureOut">
              <a:rPr kumimoji="1" lang="ja-JP" altLang="en-US" smtClean="0"/>
              <a:t>2021/7/16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0D146-9237-42E7-A3AE-AC31CBD0E68B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81223" y="4343400"/>
            <a:ext cx="80238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92855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91540" y="286605"/>
            <a:ext cx="8172450" cy="1450757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1540" y="1845734"/>
            <a:ext cx="4011930" cy="402336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52060" y="1845735"/>
            <a:ext cx="4011930" cy="402336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6ECC6-C6A6-418D-80DD-1CE5A4444594}" type="datetimeFigureOut">
              <a:rPr kumimoji="1" lang="ja-JP" altLang="en-US" smtClean="0"/>
              <a:t>2021/7/16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0D146-9237-42E7-A3AE-AC31CBD0E68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141410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91540" y="286605"/>
            <a:ext cx="8172450" cy="1450757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1540" y="1846052"/>
            <a:ext cx="401193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1540" y="2582334"/>
            <a:ext cx="4011930" cy="337820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52060" y="1846052"/>
            <a:ext cx="401193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52060" y="2582334"/>
            <a:ext cx="4011930" cy="337820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6ECC6-C6A6-418D-80DD-1CE5A4444594}" type="datetimeFigureOut">
              <a:rPr kumimoji="1" lang="ja-JP" altLang="en-US" smtClean="0"/>
              <a:t>2021/7/16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0D146-9237-42E7-A3AE-AC31CBD0E68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437604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6ECC6-C6A6-418D-80DD-1CE5A4444594}" type="datetimeFigureOut">
              <a:rPr kumimoji="1" lang="ja-JP" altLang="en-US" smtClean="0"/>
              <a:t>2021/7/16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0D146-9237-42E7-A3AE-AC31CBD0E68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652318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581" y="6400800"/>
            <a:ext cx="990342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3" y="6334316"/>
            <a:ext cx="9903421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6ECC6-C6A6-418D-80DD-1CE5A4444594}" type="datetimeFigureOut">
              <a:rPr kumimoji="1" lang="ja-JP" altLang="en-US" smtClean="0"/>
              <a:t>2021/7/16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0D146-9237-42E7-A3AE-AC31CBD0E68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27099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5" y="0"/>
            <a:ext cx="3291267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282557" y="0"/>
            <a:ext cx="52007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475" y="594359"/>
            <a:ext cx="2600325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00488" y="731520"/>
            <a:ext cx="5274945" cy="525780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71475" y="2926080"/>
            <a:ext cx="2600325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78229" y="6459787"/>
            <a:ext cx="2127540" cy="365125"/>
          </a:xfrm>
        </p:spPr>
        <p:txBody>
          <a:bodyPr/>
          <a:lstStyle>
            <a:lvl1pPr algn="l">
              <a:defRPr/>
            </a:lvl1pPr>
          </a:lstStyle>
          <a:p>
            <a:fld id="{AEA6ECC6-C6A6-418D-80DD-1CE5A4444594}" type="datetimeFigureOut">
              <a:rPr kumimoji="1" lang="ja-JP" altLang="en-US" smtClean="0"/>
              <a:t>2021/7/16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900487" y="6459787"/>
            <a:ext cx="3776663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930D146-9237-42E7-A3AE-AC31CBD0E68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915885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903421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3" y="4915076"/>
            <a:ext cx="9903421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1540" y="5074920"/>
            <a:ext cx="8217337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4" y="0"/>
            <a:ext cx="9905988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1540" y="5907024"/>
            <a:ext cx="822198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6ECC6-C6A6-418D-80DD-1CE5A4444594}" type="datetimeFigureOut">
              <a:rPr kumimoji="1" lang="ja-JP" altLang="en-US" smtClean="0"/>
              <a:t>2021/7/16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0D146-9237-42E7-A3AE-AC31CBD0E68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005005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9906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" y="6334316"/>
            <a:ext cx="9906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1540" y="286605"/>
            <a:ext cx="817245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1539" y="1845734"/>
            <a:ext cx="817245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1542" y="6459787"/>
            <a:ext cx="20087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AEA6ECC6-C6A6-418D-80DD-1CE5A4444594}" type="datetimeFigureOut">
              <a:rPr kumimoji="1" lang="ja-JP" altLang="en-US" smtClean="0"/>
              <a:t>2021/7/16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95026" y="6459787"/>
            <a:ext cx="39185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44123" y="6459787"/>
            <a:ext cx="10660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E930D146-9237-42E7-A3AE-AC31CBD0E68B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969745" y="1737845"/>
            <a:ext cx="8098155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71568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kumimoji="1"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kumimoji="1"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2A78D03A-13A0-432C-9B96-93213A6589E3}"/>
              </a:ext>
            </a:extLst>
          </p:cNvPr>
          <p:cNvSpPr/>
          <p:nvPr/>
        </p:nvSpPr>
        <p:spPr>
          <a:xfrm>
            <a:off x="629192" y="2033375"/>
            <a:ext cx="8485015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ja-JP" altLang="en-US" sz="60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相続財産の対象となる</a:t>
            </a:r>
            <a:endParaRPr lang="en-US" altLang="ja-JP" sz="60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  <a:p>
            <a:pPr algn="ctr"/>
            <a:r>
              <a:rPr lang="ja-JP" altLang="en-US" sz="60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不動産の調査等について</a:t>
            </a:r>
            <a:endParaRPr lang="ja-JP" altLang="en-US" sz="60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9B110B91-0669-40F1-9104-6E8C6C35B92E}"/>
              </a:ext>
            </a:extLst>
          </p:cNvPr>
          <p:cNvSpPr/>
          <p:nvPr/>
        </p:nvSpPr>
        <p:spPr>
          <a:xfrm>
            <a:off x="385510" y="6444440"/>
            <a:ext cx="9348045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セミナー資料　栂村行政書士事務所　　相談は無料ですのでお気軽に：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0898-35-1022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　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Mail: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：</a:t>
            </a:r>
            <a:r>
              <a:rPr lang="en-US" altLang="ja-JP" sz="1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m.tsugamura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＠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tsugaoffice.jp</a:t>
            </a:r>
            <a:endParaRPr lang="ja-JP" altLang="en-US" sz="1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2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2872325C-1B08-460B-A604-D19CF7E953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14207" y="34290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302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E65BCC1-C8B6-4019-916A-D93EBF8DCA85}"/>
              </a:ext>
            </a:extLst>
          </p:cNvPr>
          <p:cNvSpPr txBox="1"/>
          <p:nvPr/>
        </p:nvSpPr>
        <p:spPr>
          <a:xfrm>
            <a:off x="195310" y="177553"/>
            <a:ext cx="9623394" cy="68018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３．相続登記の義務化</a:t>
            </a:r>
            <a:endParaRPr kumimoji="1" lang="en-US" altLang="ja-JP" sz="28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相続登記義務等に関する法律が令和３年４月２１日に可決成立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しました。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（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1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）相続登記の義務化の新設（不登７６条の２）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</a:t>
            </a:r>
            <a:r>
              <a:rPr lang="ja-JP" altLang="en-US" sz="2400" b="0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現在は、不動産の登記名義人が亡くなったときの相続登記の</a:t>
            </a:r>
            <a:endParaRPr lang="en-US" altLang="ja-JP" sz="2400" b="0" i="0" dirty="0">
              <a:solidFill>
                <a:srgbClr val="333333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solidFill>
                  <a:srgbClr val="333333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0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申請は義務ではなく、いつまでに申請しなければならないと</a:t>
            </a:r>
            <a:endParaRPr lang="en-US" altLang="ja-JP" sz="2400" b="0" i="0" dirty="0">
              <a:solidFill>
                <a:srgbClr val="333333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solidFill>
                  <a:srgbClr val="333333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0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いった期間制限もありません。</a:t>
            </a:r>
            <a:endParaRPr lang="en-US" altLang="ja-JP" sz="2400" b="0" i="0" dirty="0">
              <a:solidFill>
                <a:srgbClr val="333333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solidFill>
                  <a:srgbClr val="333333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</a:t>
            </a:r>
            <a:r>
              <a:rPr lang="ja-JP" altLang="en-US" sz="2400" b="0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改正法では、不動産の登記名義人が亡くなったときは、当該</a:t>
            </a:r>
            <a:endParaRPr lang="en-US" altLang="ja-JP" sz="2400" b="0" i="0" dirty="0">
              <a:solidFill>
                <a:srgbClr val="333333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solidFill>
                  <a:srgbClr val="333333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0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相続により不動産を取得した者は、自己のために相続の開始が</a:t>
            </a:r>
            <a:endParaRPr lang="en-US" altLang="ja-JP" sz="2400" b="0" i="0" dirty="0">
              <a:solidFill>
                <a:srgbClr val="333333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solidFill>
                  <a:srgbClr val="333333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0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あったことを知り、かつ、その不動産の所有権を取得したこと</a:t>
            </a:r>
            <a:endParaRPr lang="en-US" altLang="ja-JP" sz="2400" b="0" i="0" dirty="0">
              <a:solidFill>
                <a:srgbClr val="333333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solidFill>
                  <a:srgbClr val="333333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0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を知った日から３年以内に、相続登記等（相続又は遺贈による</a:t>
            </a:r>
            <a:endParaRPr lang="en-US" altLang="ja-JP" sz="2400" b="0" i="0" dirty="0">
              <a:solidFill>
                <a:srgbClr val="333333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solidFill>
                  <a:srgbClr val="333333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0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所有権移転登記）をしなければならないこととされました。</a:t>
            </a:r>
            <a:endParaRPr lang="en-US" altLang="ja-JP" sz="2400" b="0" i="0" dirty="0">
              <a:solidFill>
                <a:srgbClr val="333333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lang="en-US" altLang="ja-JP" sz="2400" dirty="0">
              <a:solidFill>
                <a:srgbClr val="333333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solidFill>
                  <a:srgbClr val="333333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</a:t>
            </a:r>
            <a:r>
              <a:rPr lang="ja-JP" altLang="en-US" sz="2400" b="0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この義務に違反し、相続登記等の申請を怠ったときは、１０</a:t>
            </a:r>
            <a:endParaRPr lang="en-US" altLang="ja-JP" sz="2400" b="0" i="0" dirty="0">
              <a:solidFill>
                <a:srgbClr val="333333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solidFill>
                  <a:srgbClr val="333333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0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万円以下の過料に処せられます。（</a:t>
            </a:r>
            <a:r>
              <a:rPr lang="en-US" altLang="ja-JP" sz="2400" b="0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76</a:t>
            </a:r>
            <a:r>
              <a:rPr lang="ja-JP" altLang="en-US" sz="2400" b="0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条の</a:t>
            </a:r>
            <a:r>
              <a:rPr lang="en-US" altLang="ja-JP" sz="2400" b="0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5</a:t>
            </a:r>
            <a:r>
              <a:rPr lang="ja-JP" altLang="en-US" sz="2400" b="0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）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ja-JP" altLang="en-US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pic>
        <p:nvPicPr>
          <p:cNvPr id="3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C3989475-4405-47B9-88E7-81C9448F42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51578" y="17755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350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4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78161200-CB8F-4562-A4B3-C027B887301E}"/>
              </a:ext>
            </a:extLst>
          </p:cNvPr>
          <p:cNvSpPr txBox="1"/>
          <p:nvPr/>
        </p:nvSpPr>
        <p:spPr>
          <a:xfrm>
            <a:off x="221944" y="159798"/>
            <a:ext cx="9596762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（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2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）相続人申告登記の新設（７６条の３）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</a:t>
            </a:r>
            <a:r>
              <a:rPr lang="ja-JP" altLang="en-US" sz="2400" b="0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相続人が登記名義人の法定相続人である旨を申し出る制度が</a:t>
            </a:r>
            <a:endParaRPr lang="en-US" altLang="ja-JP" sz="2400" b="0" i="0" dirty="0">
              <a:solidFill>
                <a:srgbClr val="333333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solidFill>
                  <a:srgbClr val="333333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0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新設されました。</a:t>
            </a:r>
            <a:b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</a:br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</a:t>
            </a:r>
            <a:r>
              <a:rPr lang="ja-JP" altLang="en-US" sz="2400" b="0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単独で申請が可能で、添付書類も簡易なものになるようです。</a:t>
            </a:r>
            <a:b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</a:br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dirty="0">
                <a:solidFill>
                  <a:srgbClr val="333333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</a:t>
            </a:r>
            <a:r>
              <a:rPr lang="ja-JP" altLang="en-US" sz="2400" b="0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相続人は少なくともこの申出を行えば、相続登記の義務を履</a:t>
            </a:r>
            <a:endParaRPr lang="en-US" altLang="ja-JP" sz="2400" b="0" i="0" dirty="0">
              <a:solidFill>
                <a:srgbClr val="333333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solidFill>
                  <a:srgbClr val="333333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0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行したとみなされます。ただし、その後に遺産分割が行われた</a:t>
            </a:r>
            <a:endParaRPr lang="en-US" altLang="ja-JP" sz="2400" b="0" i="0" dirty="0">
              <a:solidFill>
                <a:srgbClr val="333333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solidFill>
                  <a:srgbClr val="333333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0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場合は再度登記の義務が発生します。</a:t>
            </a:r>
            <a:endParaRPr lang="en-US" altLang="ja-JP" sz="2400" b="0" i="0" dirty="0">
              <a:solidFill>
                <a:srgbClr val="333333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solidFill>
                <a:srgbClr val="333333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solidFill>
                  <a:srgbClr val="333333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施行時期は、いずれも「令和６年４月１日以内」とされてい</a:t>
            </a:r>
            <a:endParaRPr kumimoji="1" lang="en-US" altLang="ja-JP" sz="2400" dirty="0">
              <a:solidFill>
                <a:srgbClr val="333333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solidFill>
                  <a:srgbClr val="333333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ます。</a:t>
            </a:r>
            <a:endParaRPr kumimoji="1" lang="en-US" altLang="ja-JP" sz="2400" dirty="0">
              <a:solidFill>
                <a:srgbClr val="333333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ja-JP" altLang="en-US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pic>
        <p:nvPicPr>
          <p:cNvPr id="3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64CB9027-7AB0-4005-A8E7-EC717146B0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33139" y="15979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832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70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914D656B-3A1B-4BFD-B5C0-C36C15821489}"/>
              </a:ext>
            </a:extLst>
          </p:cNvPr>
          <p:cNvSpPr/>
          <p:nvPr/>
        </p:nvSpPr>
        <p:spPr>
          <a:xfrm>
            <a:off x="385510" y="6444440"/>
            <a:ext cx="9348045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セミナー資料　栂村行政書士事務所　　相談は無料ですのでお気軽に：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0898-35-1022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　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Mail: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：</a:t>
            </a:r>
            <a:r>
              <a:rPr lang="en-US" altLang="ja-JP" sz="1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m.tsugamura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＠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tsugaoffice.jp</a:t>
            </a:r>
            <a:endParaRPr lang="ja-JP" altLang="en-US" sz="1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2891B5D1-9011-4BC6-8DA8-AA2C28FD08E1}"/>
              </a:ext>
            </a:extLst>
          </p:cNvPr>
          <p:cNvSpPr txBox="1"/>
          <p:nvPr/>
        </p:nvSpPr>
        <p:spPr>
          <a:xfrm>
            <a:off x="172445" y="131667"/>
            <a:ext cx="9719569" cy="606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４</a:t>
            </a:r>
            <a:r>
              <a:rPr kumimoji="1" lang="ja-JP" altLang="en-US" sz="280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．</a:t>
            </a:r>
            <a:r>
              <a:rPr kumimoji="1" lang="ja-JP" altLang="en-US" sz="28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不動産相続にかかる費用について</a:t>
            </a:r>
            <a:endParaRPr kumimoji="1" lang="en-US" altLang="ja-JP" sz="28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（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1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）相続税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相続税は不動産だけでなく、遺産に現金や預貯金・有価証券・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借金などがあればそれを含めていくらになるかを計算する必要が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あります。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相続税は、相続をした人が全てが対象になるわけでなく、遺産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の相続税評価額が相続税の基礎控除額を超えた場合に納税義務が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生じます。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＊基礎控除額の算出は、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3,000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万円＋（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600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万円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×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法定相続人の数）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また、土地は固定資産税評価額を路線価格などを基にして、相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続税評価額に計算しなおす必要があります。　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</a:t>
            </a:r>
          </a:p>
        </p:txBody>
      </p:sp>
      <p:pic>
        <p:nvPicPr>
          <p:cNvPr id="4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95F3BAD3-3E09-46D7-A2D3-FD81B2CFC3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457425" y="13166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533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8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2E783996-31FD-4C48-80CB-57F00C2C0130}"/>
              </a:ext>
            </a:extLst>
          </p:cNvPr>
          <p:cNvSpPr/>
          <p:nvPr/>
        </p:nvSpPr>
        <p:spPr>
          <a:xfrm>
            <a:off x="385510" y="6444440"/>
            <a:ext cx="9348045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セミナー資料　栂村行政書士事務所　　相談は無料ですのでお気軽に：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0898-35-1022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　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Mail: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：</a:t>
            </a:r>
            <a:r>
              <a:rPr lang="en-US" altLang="ja-JP" sz="1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m.tsugamura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＠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tsugaoffice.jp</a:t>
            </a:r>
            <a:endParaRPr lang="ja-JP" altLang="en-US" sz="1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A7F1DE5C-D13D-47F8-90E6-CF64CEC1EAE9}"/>
              </a:ext>
            </a:extLst>
          </p:cNvPr>
          <p:cNvSpPr txBox="1"/>
          <p:nvPr/>
        </p:nvSpPr>
        <p:spPr>
          <a:xfrm>
            <a:off x="101286" y="54408"/>
            <a:ext cx="9756558" cy="67403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＊</a:t>
            </a:r>
            <a:r>
              <a:rPr lang="ja-JP" altLang="en-US" sz="240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相続税の特性として、被相続人の一親等の血族</a:t>
            </a:r>
            <a:r>
              <a:rPr lang="en-US" altLang="ja-JP" sz="240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(</a:t>
            </a:r>
            <a:r>
              <a:rPr lang="ja-JP" altLang="en-US" sz="240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親・子供</a:t>
            </a:r>
            <a:r>
              <a:rPr lang="en-US" altLang="ja-JP" sz="240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)</a:t>
            </a:r>
            <a:r>
              <a:rPr lang="ja-JP" altLang="en-US" sz="240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及び配</a:t>
            </a:r>
            <a:endParaRPr lang="en-US" altLang="ja-JP" sz="2400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偶者・代襲相続人の孫以外は相続税が</a:t>
            </a:r>
            <a:r>
              <a:rPr lang="en-US" altLang="ja-JP" sz="240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2</a:t>
            </a:r>
            <a:r>
              <a:rPr lang="ja-JP" altLang="en-US" sz="240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割増になります。</a:t>
            </a:r>
            <a:endParaRPr lang="en-US" altLang="ja-JP" sz="2400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 fontAlgn="base"/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〈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２割増し対象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〉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 fontAlgn="base"/>
            <a:r>
              <a:rPr lang="ja-JP" altLang="en-US" sz="240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・兄弟姉妹　　　</a:t>
            </a:r>
            <a:endParaRPr lang="en-US" altLang="ja-JP" sz="2400" i="0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 fontAlgn="base"/>
            <a:r>
              <a:rPr lang="ja-JP" altLang="en-US" sz="240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・（代襲相続人でない）孫（孫の場合は養子縁組をしても２</a:t>
            </a:r>
            <a:endParaRPr lang="en-US" altLang="ja-JP" sz="2400" i="0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 fontAlgn="base"/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　　</a:t>
            </a:r>
            <a:r>
              <a:rPr lang="ja-JP" altLang="en-US" sz="240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割加算となります。）</a:t>
            </a:r>
            <a:endParaRPr lang="en-US" altLang="ja-JP" sz="2400" i="0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 fontAlgn="base"/>
            <a:r>
              <a:rPr lang="ja-JP" altLang="en-US" sz="240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・第三者</a:t>
            </a:r>
            <a:endParaRPr lang="en-US" altLang="ja-JP" sz="2400" i="0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 fontAlgn="base"/>
            <a:endParaRPr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 fontAlgn="base"/>
            <a:r>
              <a:rPr lang="ja-JP" altLang="en-US" sz="240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（</a:t>
            </a:r>
            <a:r>
              <a:rPr lang="en-US" altLang="ja-JP" sz="240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2</a:t>
            </a:r>
            <a:r>
              <a:rPr lang="ja-JP" altLang="en-US" sz="240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）</a:t>
            </a:r>
            <a:r>
              <a:rPr lang="ja-JP" altLang="en-US" sz="2400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相続登記にかかる登録免許税</a:t>
            </a:r>
            <a:endParaRPr lang="en-US" altLang="ja-JP" sz="2400" i="0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 fontAlgn="base"/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</a:t>
            </a:r>
            <a:r>
              <a:rPr lang="ja-JP" altLang="en-US" sz="2400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登録免許税とは、不動産登記（登録）をするときに課される税</a:t>
            </a:r>
            <a:endParaRPr lang="en-US" altLang="ja-JP" sz="2400" i="0" dirty="0">
              <a:solidFill>
                <a:srgbClr val="333333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 fontAlgn="base"/>
            <a:r>
              <a:rPr lang="ja-JP" altLang="en-US" sz="2400" dirty="0">
                <a:solidFill>
                  <a:srgbClr val="333333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金で、登記申請を行う場合にかかります。</a:t>
            </a:r>
            <a:endParaRPr lang="en-US" altLang="ja-JP" sz="2400" i="0" dirty="0">
              <a:solidFill>
                <a:srgbClr val="333333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lang="ja-JP" altLang="en-US" sz="2400" dirty="0">
                <a:solidFill>
                  <a:srgbClr val="333333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</a:t>
            </a:r>
            <a:r>
              <a:rPr lang="ja-JP" altLang="en-US" sz="2400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不動産価格（課税価格）に税率</a:t>
            </a:r>
            <a:r>
              <a:rPr lang="en-US" altLang="ja-JP" sz="2400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(0.4</a:t>
            </a:r>
            <a:r>
              <a:rPr lang="ja-JP" altLang="en-US" sz="2400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％</a:t>
            </a:r>
            <a:r>
              <a:rPr lang="en-US" altLang="ja-JP" sz="2400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)</a:t>
            </a:r>
            <a:r>
              <a:rPr lang="ja-JP" altLang="en-US" sz="2400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をかけた額（</a:t>
            </a:r>
            <a:r>
              <a:rPr lang="en-US" altLang="ja-JP" sz="2400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100</a:t>
            </a:r>
            <a:r>
              <a:rPr lang="ja-JP" altLang="en-US" sz="2400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円未満</a:t>
            </a:r>
            <a:endParaRPr lang="en-US" altLang="ja-JP" sz="2400" i="0" dirty="0">
              <a:solidFill>
                <a:srgbClr val="333333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lang="ja-JP" altLang="en-US" sz="2400" dirty="0">
                <a:solidFill>
                  <a:srgbClr val="333333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は切り捨て）になります。</a:t>
            </a:r>
          </a:p>
          <a:p>
            <a:pPr algn="l"/>
            <a:r>
              <a:rPr lang="ja-JP" altLang="en-US" sz="2400" dirty="0">
                <a:solidFill>
                  <a:srgbClr val="333333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</a:t>
            </a:r>
            <a:r>
              <a:rPr lang="ja-JP" altLang="en-US" sz="2400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登録免許税＝不動産価格</a:t>
            </a:r>
            <a:r>
              <a:rPr lang="en-US" altLang="ja-JP" sz="2400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×</a:t>
            </a:r>
            <a:r>
              <a:rPr lang="ja-JP" altLang="en-US" sz="2400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税率（</a:t>
            </a:r>
            <a:r>
              <a:rPr lang="en-US" altLang="ja-JP" sz="2400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0.4</a:t>
            </a:r>
            <a:r>
              <a:rPr lang="ja-JP" altLang="en-US" sz="2400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％）</a:t>
            </a:r>
          </a:p>
          <a:p>
            <a:pPr algn="l"/>
            <a:r>
              <a:rPr lang="ja-JP" altLang="en-US" sz="2400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ここでの不動産価格は、「固定資産評価証明書」に記載され</a:t>
            </a:r>
            <a:endParaRPr lang="en-US" altLang="ja-JP" sz="2400" i="0" dirty="0">
              <a:solidFill>
                <a:srgbClr val="333333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lang="ja-JP" altLang="en-US" sz="2400" dirty="0">
                <a:solidFill>
                  <a:srgbClr val="333333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</a:t>
            </a:r>
            <a:r>
              <a:rPr lang="ja-JP" altLang="en-US" sz="2400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た不動産の評価額を指します。この価額が</a:t>
            </a:r>
            <a:r>
              <a:rPr lang="en-US" altLang="ja-JP" sz="2400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1,000</a:t>
            </a:r>
            <a:r>
              <a:rPr lang="ja-JP" altLang="en-US" sz="2400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円以上の場合、</a:t>
            </a:r>
            <a:endParaRPr lang="en-US" altLang="ja-JP" sz="2400" i="0" dirty="0">
              <a:solidFill>
                <a:srgbClr val="333333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lang="ja-JP" altLang="en-US" sz="2400" dirty="0">
                <a:solidFill>
                  <a:srgbClr val="333333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</a:t>
            </a:r>
            <a:r>
              <a:rPr lang="en-US" altLang="ja-JP" sz="2400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1,000</a:t>
            </a:r>
            <a:r>
              <a:rPr lang="ja-JP" altLang="en-US" sz="2400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円未満を切り捨てた額が不動産価格です。</a:t>
            </a:r>
          </a:p>
          <a:p>
            <a:pPr algn="l" fontAlgn="base"/>
            <a:endParaRPr lang="ja-JP" altLang="en-US" sz="2400" i="0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pic>
        <p:nvPicPr>
          <p:cNvPr id="3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C1AC6EEE-8E72-4DEF-AD64-F82502219D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38513" y="80530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504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7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139FD337-9B45-4656-9297-E9DCF3DFE0F6}"/>
              </a:ext>
            </a:extLst>
          </p:cNvPr>
          <p:cNvSpPr/>
          <p:nvPr/>
        </p:nvSpPr>
        <p:spPr>
          <a:xfrm>
            <a:off x="385510" y="6444440"/>
            <a:ext cx="9348045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セミナー資料　栂村行政書士事務所　　相談は無料ですのでお気軽に：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0898-35-1022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　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Mail: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：</a:t>
            </a:r>
            <a:r>
              <a:rPr lang="en-US" altLang="ja-JP" sz="1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m.tsugamura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＠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tsugaoffice.jp</a:t>
            </a:r>
            <a:endParaRPr lang="ja-JP" altLang="en-US" sz="1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EDC4E8D6-64A5-4375-A1B4-93E3772DA40A}"/>
              </a:ext>
            </a:extLst>
          </p:cNvPr>
          <p:cNvSpPr txBox="1"/>
          <p:nvPr/>
        </p:nvSpPr>
        <p:spPr>
          <a:xfrm>
            <a:off x="168676" y="195309"/>
            <a:ext cx="9650027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（３）司法書士に依頼した場合の費用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司法書士の相続登記に係る報酬は、法務局へ登記申請する書類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を作成依頼した場合に発生します。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相続する不動産の数や相続する人数によって異なります。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＊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2018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年の日本司法書士連合会のアンケート調査による報酬額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〈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アンケートのモデルケース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〉</a:t>
            </a: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・土地１筆、建物１棟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・固定資産評価額　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1,000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万円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・相続人は３人で、その内の１人が不動産を受け継いだ場合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〈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司法書士の報酬額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〉</a:t>
            </a: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６万円～７万円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相続関係の複雑さや司法書士事務所によって報酬額が異なり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ますので、目安として参考にしてください。</a:t>
            </a:r>
          </a:p>
        </p:txBody>
      </p:sp>
      <p:pic>
        <p:nvPicPr>
          <p:cNvPr id="4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79240A07-5D6A-44C7-B83D-5258008039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85069" y="19530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360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1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DF478D71-F3C0-4F33-91D5-E409DC8231FA}"/>
              </a:ext>
            </a:extLst>
          </p:cNvPr>
          <p:cNvSpPr/>
          <p:nvPr/>
        </p:nvSpPr>
        <p:spPr>
          <a:xfrm>
            <a:off x="385510" y="6444440"/>
            <a:ext cx="9348045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セミナー資料　栂村行政書士事務所　　相談は無料ですのでお気軽に：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0898-35-1022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　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Mail: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：</a:t>
            </a:r>
            <a:r>
              <a:rPr lang="en-US" altLang="ja-JP" sz="1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m.tsugamura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＠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tsugaoffice.jp</a:t>
            </a:r>
            <a:endParaRPr lang="ja-JP" altLang="en-US" sz="1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0A3DF5BF-7D1C-4E22-BAB5-F1EE632470FB}"/>
              </a:ext>
            </a:extLst>
          </p:cNvPr>
          <p:cNvSpPr txBox="1"/>
          <p:nvPr/>
        </p:nvSpPr>
        <p:spPr>
          <a:xfrm>
            <a:off x="150920" y="35506"/>
            <a:ext cx="9667783" cy="68018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１．相続不動産の調査</a:t>
            </a:r>
            <a:endParaRPr kumimoji="1" lang="en-US" altLang="ja-JP" sz="28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遠方にいる相続人の実家の父が亡くなった場合、被相続人の所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有する全ての不動産を把握していない場合があります。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相続に手続きにおいては、所有する不動産の全てを把握する必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要があります。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（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1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）被相続人が所有する不動産が不明確な場合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①　まずは固定資産税の納税通知書で確認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0" i="0" dirty="0">
                <a:solidFill>
                  <a:srgbClr val="555555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不動産の調査方法としては、まず亡くなった方が不動産を所</a:t>
            </a:r>
            <a:endParaRPr lang="en-US" altLang="ja-JP" sz="2400" b="0" i="0" dirty="0">
              <a:solidFill>
                <a:srgbClr val="555555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0" i="0" dirty="0">
                <a:solidFill>
                  <a:srgbClr val="555555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有している場合、その不動産の所在する各市区町村から毎年４</a:t>
            </a:r>
            <a:r>
              <a:rPr lang="en-US" altLang="ja-JP" sz="2400" b="0" i="0" dirty="0">
                <a:solidFill>
                  <a:srgbClr val="555555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 </a:t>
            </a:r>
          </a:p>
          <a:p>
            <a:r>
              <a:rPr lang="ja-JP" altLang="en-US" sz="2400" b="0" i="0" dirty="0">
                <a:solidFill>
                  <a:srgbClr val="555555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月頃に届く「固定資産税の納税通知書」を確認しましょう。</a:t>
            </a:r>
            <a:b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</a:br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   　 </a:t>
            </a:r>
            <a:r>
              <a:rPr lang="ja-JP" altLang="en-US" sz="2400" b="0" i="0" dirty="0">
                <a:solidFill>
                  <a:srgbClr val="555555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「固定資産税の納税通知書」には、その方が所有する不動産情</a:t>
            </a:r>
            <a:endParaRPr lang="en-US" altLang="ja-JP" sz="2400" b="0" i="0" dirty="0">
              <a:solidFill>
                <a:srgbClr val="555555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solidFill>
                  <a:srgbClr val="555555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</a:t>
            </a:r>
            <a:r>
              <a:rPr lang="ja-JP" altLang="en-US" sz="2400" b="0" i="0" dirty="0">
                <a:solidFill>
                  <a:srgbClr val="555555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報が記載されています。</a:t>
            </a:r>
            <a:b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</a:br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      　</a:t>
            </a:r>
            <a:r>
              <a:rPr lang="ja-JP" altLang="en-US" sz="2400" b="0" i="0" dirty="0">
                <a:solidFill>
                  <a:srgbClr val="555555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ただ、上記書類だけでは、不動産をすべて把握するには不十</a:t>
            </a:r>
            <a:endParaRPr lang="en-US" altLang="ja-JP" sz="2400" b="0" i="0" dirty="0">
              <a:solidFill>
                <a:srgbClr val="555555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solidFill>
                  <a:srgbClr val="555555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</a:t>
            </a:r>
            <a:r>
              <a:rPr lang="ja-JP" altLang="en-US" sz="2400" b="0" i="0" dirty="0">
                <a:solidFill>
                  <a:srgbClr val="555555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分です</a:t>
            </a:r>
            <a:r>
              <a:rPr lang="ja-JP" altLang="en-US" sz="2400" b="0" i="0" dirty="0">
                <a:solidFill>
                  <a:srgbClr val="55555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。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</a:t>
            </a:r>
          </a:p>
        </p:txBody>
      </p:sp>
      <p:pic>
        <p:nvPicPr>
          <p:cNvPr id="4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2E761DC8-3830-480A-914F-E64AD6E489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16860" y="10578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880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7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8D6EC7B6-25E3-42EC-A885-0B108DF93587}"/>
              </a:ext>
            </a:extLst>
          </p:cNvPr>
          <p:cNvSpPr/>
          <p:nvPr/>
        </p:nvSpPr>
        <p:spPr>
          <a:xfrm>
            <a:off x="385510" y="6444440"/>
            <a:ext cx="9348045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セミナー資料　栂村行政書士事務所　　相談は無料ですのでお気軽に：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0898-35-1022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　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Mail: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：</a:t>
            </a:r>
            <a:r>
              <a:rPr lang="en-US" altLang="ja-JP" sz="1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m.tsugamura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＠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tsugaoffice.jp</a:t>
            </a:r>
            <a:endParaRPr lang="ja-JP" altLang="en-US" sz="1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0BF00374-200F-4F38-991E-91D1909E763A}"/>
              </a:ext>
            </a:extLst>
          </p:cNvPr>
          <p:cNvSpPr txBox="1"/>
          <p:nvPr/>
        </p:nvSpPr>
        <p:spPr>
          <a:xfrm>
            <a:off x="79902" y="140545"/>
            <a:ext cx="9738804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②　</a:t>
            </a:r>
            <a:r>
              <a:rPr lang="ja-JP" altLang="en-US" sz="2400" b="0" i="0" dirty="0">
                <a:solidFill>
                  <a:srgbClr val="555555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次は「名寄せ帳」の写しで確認</a:t>
            </a: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</a:t>
            </a:r>
            <a:r>
              <a:rPr lang="ja-JP" altLang="en-US" sz="2400" b="0" i="0" dirty="0">
                <a:solidFill>
                  <a:srgbClr val="555555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所在する市区町村がわかったら、その市町村役場にて、亡く　</a:t>
            </a:r>
            <a:endParaRPr lang="en-US" altLang="ja-JP" sz="2400" b="0" i="0" dirty="0">
              <a:solidFill>
                <a:srgbClr val="555555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solidFill>
                  <a:srgbClr val="555555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</a:t>
            </a:r>
            <a:r>
              <a:rPr lang="ja-JP" altLang="en-US" sz="2400" b="0" i="0" dirty="0">
                <a:solidFill>
                  <a:srgbClr val="555555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なった方の所有する財産全ての不動産が記載された「名寄せ</a:t>
            </a:r>
            <a:endParaRPr lang="en-US" altLang="ja-JP" sz="2400" b="0" i="0" dirty="0">
              <a:solidFill>
                <a:srgbClr val="555555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solidFill>
                  <a:srgbClr val="555555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</a:t>
            </a:r>
            <a:r>
              <a:rPr lang="ja-JP" altLang="en-US" sz="2400" b="0" i="0" dirty="0">
                <a:solidFill>
                  <a:srgbClr val="555555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帳」の写しをもらいましょう。</a:t>
            </a:r>
            <a:b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</a:br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</a:t>
            </a:r>
            <a:r>
              <a:rPr lang="ja-JP" altLang="en-US" sz="2400" b="0" i="0" dirty="0">
                <a:solidFill>
                  <a:srgbClr val="555555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「固定資産税の納税通知書」だけでは、何人かで共有して　　</a:t>
            </a:r>
            <a:endParaRPr lang="en-US" altLang="ja-JP" sz="2400" b="0" i="0" dirty="0">
              <a:solidFill>
                <a:srgbClr val="555555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solidFill>
                  <a:srgbClr val="555555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</a:t>
            </a:r>
            <a:r>
              <a:rPr lang="ja-JP" altLang="en-US" sz="2400" b="0" i="0" dirty="0">
                <a:solidFill>
                  <a:srgbClr val="555555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持っている不動産が全て把握できない可能性があるからです。</a:t>
            </a:r>
            <a:b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</a:br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</a:t>
            </a:r>
            <a:r>
              <a:rPr lang="ja-JP" altLang="en-US" sz="2400" b="0" i="0" dirty="0">
                <a:solidFill>
                  <a:srgbClr val="555555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その不動産が何人かで共有の場合、「固定資産税の納税通知　</a:t>
            </a:r>
            <a:endParaRPr lang="en-US" altLang="ja-JP" sz="2400" b="0" i="0" dirty="0">
              <a:solidFill>
                <a:srgbClr val="555555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solidFill>
                  <a:srgbClr val="555555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</a:t>
            </a:r>
            <a:r>
              <a:rPr lang="ja-JP" altLang="en-US" sz="2400" b="0" i="0" dirty="0">
                <a:solidFill>
                  <a:srgbClr val="555555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書」は全員には届かず、持分の多い者や、所在地域内に在住す</a:t>
            </a:r>
            <a:endParaRPr lang="en-US" altLang="ja-JP" sz="2400" b="0" i="0" dirty="0">
              <a:solidFill>
                <a:srgbClr val="555555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solidFill>
                  <a:srgbClr val="555555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</a:t>
            </a:r>
            <a:r>
              <a:rPr lang="ja-JP" altLang="en-US" sz="2400" b="0" i="0" dirty="0">
                <a:solidFill>
                  <a:srgbClr val="555555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る者、登記簿の記載順位を判断基準に、市区町村からは一名の</a:t>
            </a:r>
            <a:endParaRPr lang="en-US" altLang="ja-JP" sz="2400" b="0" i="0" dirty="0">
              <a:solidFill>
                <a:srgbClr val="555555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solidFill>
                  <a:srgbClr val="555555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</a:t>
            </a:r>
            <a:r>
              <a:rPr lang="ja-JP" altLang="en-US" sz="2400" b="0" i="0" dirty="0">
                <a:solidFill>
                  <a:srgbClr val="555555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者に送付されます。</a:t>
            </a:r>
            <a:b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</a:br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</a:t>
            </a:r>
            <a:r>
              <a:rPr lang="ja-JP" altLang="en-US" sz="2400" b="0" i="0" dirty="0">
                <a:solidFill>
                  <a:srgbClr val="555555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その場合、自身に届く納税通知書だけ所有するすべての不動</a:t>
            </a:r>
            <a:endParaRPr lang="en-US" altLang="ja-JP" sz="2400" b="0" i="0" dirty="0">
              <a:solidFill>
                <a:srgbClr val="555555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solidFill>
                  <a:srgbClr val="555555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</a:t>
            </a:r>
            <a:r>
              <a:rPr lang="ja-JP" altLang="en-US" sz="2400" b="0" i="0" dirty="0">
                <a:solidFill>
                  <a:srgbClr val="555555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産は把握できません。</a:t>
            </a:r>
            <a:b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</a:br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</a:t>
            </a:r>
            <a:r>
              <a:rPr lang="ja-JP" altLang="en-US" sz="2400" b="0" i="0" dirty="0">
                <a:solidFill>
                  <a:srgbClr val="555555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そのため、市区町村で「固定資産の評価証明」を取得する場</a:t>
            </a:r>
            <a:endParaRPr lang="en-US" altLang="ja-JP" sz="2400" b="0" i="0" dirty="0">
              <a:solidFill>
                <a:srgbClr val="555555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solidFill>
                  <a:srgbClr val="555555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</a:t>
            </a:r>
            <a:r>
              <a:rPr lang="ja-JP" altLang="en-US" sz="2400" b="0" i="0" dirty="0">
                <a:solidFill>
                  <a:srgbClr val="555555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合は、持分関係なく、必ず所有する全ての不動産を依頼しま</a:t>
            </a:r>
            <a:endParaRPr lang="en-US" altLang="ja-JP" sz="2400" b="0" i="0" dirty="0">
              <a:solidFill>
                <a:srgbClr val="555555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solidFill>
                  <a:srgbClr val="555555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</a:t>
            </a:r>
            <a:r>
              <a:rPr lang="ja-JP" altLang="en-US" sz="2400" b="0" i="0" dirty="0">
                <a:solidFill>
                  <a:srgbClr val="555555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しょう。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pic>
        <p:nvPicPr>
          <p:cNvPr id="3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B0CF74E1-EB2D-48AE-980C-5D667123C8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15888" y="14054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32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6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0ADC74D-773C-4A68-9411-88979CD29E11}"/>
              </a:ext>
            </a:extLst>
          </p:cNvPr>
          <p:cNvSpPr txBox="1"/>
          <p:nvPr/>
        </p:nvSpPr>
        <p:spPr>
          <a:xfrm>
            <a:off x="88775" y="88773"/>
            <a:ext cx="9747683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➂　他市町村に所有する不動産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 fontAlgn="base"/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　</a:t>
            </a:r>
            <a:r>
              <a:rPr lang="ja-JP" altLang="en-US" sz="2400" b="0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名寄帳は市区町村ごとに作成されるため、故人が複数の市</a:t>
            </a:r>
            <a:endParaRPr lang="en-US" altLang="ja-JP" sz="2400" b="0" i="0" dirty="0">
              <a:solidFill>
                <a:srgbClr val="333333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 fontAlgn="base"/>
            <a:r>
              <a:rPr lang="ja-JP" altLang="en-US" sz="2400" dirty="0">
                <a:solidFill>
                  <a:srgbClr val="333333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</a:t>
            </a:r>
            <a:r>
              <a:rPr lang="ja-JP" altLang="en-US" sz="2400" b="0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区町村で不動産を所有していた場合は、</a:t>
            </a:r>
            <a:r>
              <a:rPr lang="ja-JP" altLang="en-US" sz="2400" b="1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その市区町村ごとに</a:t>
            </a:r>
            <a:endParaRPr lang="en-US" altLang="ja-JP" sz="2400" b="1" i="0" dirty="0">
              <a:solidFill>
                <a:srgbClr val="333333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 fontAlgn="base"/>
            <a:r>
              <a:rPr lang="ja-JP" altLang="en-US" sz="2400" b="1" dirty="0">
                <a:solidFill>
                  <a:srgbClr val="333333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</a:t>
            </a:r>
            <a:r>
              <a:rPr lang="ja-JP" altLang="en-US" sz="2400" b="1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名寄帳を取得しなければなりません。</a:t>
            </a:r>
            <a:endParaRPr lang="en-US" altLang="ja-JP" sz="2400" b="1" i="0" dirty="0">
              <a:solidFill>
                <a:srgbClr val="333333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 fontAlgn="base"/>
            <a:r>
              <a:rPr lang="ja-JP" altLang="en-US" sz="2400" b="1" dirty="0">
                <a:solidFill>
                  <a:srgbClr val="333333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　</a:t>
            </a:r>
            <a:r>
              <a:rPr lang="ja-JP" altLang="en-US" sz="2400" b="0" i="0" dirty="0">
                <a:solidFill>
                  <a:srgbClr val="555555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両親や、兄弟、従兄弟などの、過去相続によって実家の不</a:t>
            </a:r>
            <a:endParaRPr lang="en-US" altLang="ja-JP" sz="2400" b="0" i="0" dirty="0">
              <a:solidFill>
                <a:srgbClr val="555555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 fontAlgn="base"/>
            <a:r>
              <a:rPr lang="ja-JP" altLang="en-US" sz="2400" dirty="0">
                <a:solidFill>
                  <a:srgbClr val="555555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</a:t>
            </a:r>
            <a:r>
              <a:rPr lang="ja-JP" altLang="en-US" sz="2400" b="0" i="0" dirty="0">
                <a:solidFill>
                  <a:srgbClr val="555555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動産が共有に分かれていて、共有で所有する不動産を持って　　</a:t>
            </a:r>
            <a:endParaRPr lang="en-US" altLang="ja-JP" sz="2400" b="0" i="0" dirty="0">
              <a:solidFill>
                <a:srgbClr val="555555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 fontAlgn="base"/>
            <a:r>
              <a:rPr lang="ja-JP" altLang="en-US" sz="2400" dirty="0">
                <a:solidFill>
                  <a:srgbClr val="555555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場合などがありますので確認しましょう。</a:t>
            </a:r>
            <a:endParaRPr lang="ja-JP" altLang="en-US" sz="2400" b="0" i="0" dirty="0">
              <a:solidFill>
                <a:srgbClr val="333333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 fontAlgn="base"/>
            <a:r>
              <a:rPr lang="ja-JP" altLang="en-US" sz="2400" b="0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　不動産がどこにあるか正確に分からない場合でも、ひとま</a:t>
            </a:r>
            <a:endParaRPr lang="en-US" altLang="ja-JP" sz="2400" b="0" i="0" dirty="0">
              <a:solidFill>
                <a:srgbClr val="333333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 fontAlgn="base"/>
            <a:r>
              <a:rPr lang="ja-JP" altLang="en-US" sz="2400" dirty="0">
                <a:solidFill>
                  <a:srgbClr val="333333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</a:t>
            </a:r>
            <a:r>
              <a:rPr lang="ja-JP" altLang="en-US" sz="2400" b="0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ず思い当たる市区町村で名寄帳を取り寄せて不動産の有無を</a:t>
            </a:r>
            <a:endParaRPr lang="en-US" altLang="ja-JP" sz="2400" b="0" i="0" dirty="0">
              <a:solidFill>
                <a:srgbClr val="333333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 fontAlgn="base"/>
            <a:r>
              <a:rPr lang="ja-JP" altLang="en-US" sz="2400" dirty="0">
                <a:solidFill>
                  <a:srgbClr val="333333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</a:t>
            </a:r>
            <a:r>
              <a:rPr lang="ja-JP" altLang="en-US" sz="2400" b="0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確認することができます。</a:t>
            </a:r>
            <a:endParaRPr lang="en-US" altLang="ja-JP" sz="2400" b="0" i="0" dirty="0">
              <a:solidFill>
                <a:srgbClr val="333333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 fontAlgn="base"/>
            <a:r>
              <a:rPr kumimoji="1" lang="ja-JP" altLang="en-US" sz="2400" dirty="0">
                <a:solidFill>
                  <a:srgbClr val="333333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④　私道の確認</a:t>
            </a:r>
            <a:endParaRPr kumimoji="1" lang="en-US" altLang="ja-JP" sz="2400" dirty="0">
              <a:solidFill>
                <a:srgbClr val="333333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 fontAlgn="base"/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　</a:t>
            </a:r>
            <a:r>
              <a:rPr lang="ja-JP" altLang="en-US" sz="2400" b="0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名寄帳には</a:t>
            </a:r>
            <a:r>
              <a:rPr lang="ja-JP" altLang="en-US" sz="2400" b="0" i="0" u="sng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課税されている</a:t>
            </a:r>
            <a:r>
              <a:rPr lang="ja-JP" altLang="en-US" sz="2400" b="0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不動産しか載りません。つまり、</a:t>
            </a:r>
            <a:endParaRPr lang="en-US" altLang="ja-JP" sz="2400" b="0" i="0" dirty="0">
              <a:solidFill>
                <a:srgbClr val="333333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 fontAlgn="base"/>
            <a:r>
              <a:rPr lang="ja-JP" altLang="en-US" sz="2400" dirty="0">
                <a:solidFill>
                  <a:srgbClr val="333333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</a:t>
            </a:r>
            <a:r>
              <a:rPr lang="ja-JP" altLang="en-US" sz="2400" b="0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非課税の不動産がある場合には載ってこないのです。非課税</a:t>
            </a:r>
            <a:endParaRPr lang="en-US" altLang="ja-JP" sz="2400" b="0" i="0" dirty="0">
              <a:solidFill>
                <a:srgbClr val="333333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 fontAlgn="base"/>
            <a:r>
              <a:rPr lang="ja-JP" altLang="en-US" sz="2400" dirty="0">
                <a:solidFill>
                  <a:srgbClr val="333333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</a:t>
            </a:r>
            <a:r>
              <a:rPr lang="ja-JP" altLang="en-US" sz="2400" b="0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の不動産としての典型例は自宅の前にある公衆用道路（家の</a:t>
            </a:r>
            <a:endParaRPr lang="en-US" altLang="ja-JP" sz="2400" b="0" i="0" dirty="0">
              <a:solidFill>
                <a:srgbClr val="333333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 fontAlgn="base"/>
            <a:r>
              <a:rPr lang="ja-JP" altLang="en-US" sz="2400" dirty="0">
                <a:solidFill>
                  <a:srgbClr val="333333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</a:t>
            </a:r>
            <a:r>
              <a:rPr lang="ja-JP" altLang="en-US" sz="2400" b="0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前の私道のこと）です。もし被相続人の所有不動産の前に私</a:t>
            </a:r>
            <a:endParaRPr lang="en-US" altLang="ja-JP" sz="2400" b="0" i="0" dirty="0">
              <a:solidFill>
                <a:srgbClr val="333333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 fontAlgn="base"/>
            <a:r>
              <a:rPr lang="ja-JP" altLang="en-US" sz="2400" dirty="0">
                <a:solidFill>
                  <a:srgbClr val="333333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</a:t>
            </a:r>
            <a:r>
              <a:rPr lang="ja-JP" altLang="en-US" sz="2400" b="0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道部分がある場合は、法務局で公図を取得してみてその私道</a:t>
            </a:r>
            <a:endParaRPr lang="en-US" altLang="ja-JP" sz="2400" b="0" i="0" dirty="0">
              <a:solidFill>
                <a:srgbClr val="333333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 fontAlgn="base"/>
            <a:r>
              <a:rPr lang="ja-JP" altLang="en-US" sz="2400" dirty="0">
                <a:solidFill>
                  <a:srgbClr val="333333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</a:t>
            </a:r>
            <a:r>
              <a:rPr lang="ja-JP" altLang="en-US" sz="2400" b="0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についての登記簿謄本も取得するようにしてください。</a:t>
            </a: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29EFE675-81EA-4133-9EDC-E1DC47F9607D}"/>
              </a:ext>
            </a:extLst>
          </p:cNvPr>
          <p:cNvSpPr/>
          <p:nvPr/>
        </p:nvSpPr>
        <p:spPr>
          <a:xfrm>
            <a:off x="385510" y="6444440"/>
            <a:ext cx="9348045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セミナー資料　栂村行政書士事務所　　相談は無料ですのでお気軽に：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0898-35-1022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　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Mail: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：</a:t>
            </a:r>
            <a:r>
              <a:rPr lang="en-US" altLang="ja-JP" sz="1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m.tsugamura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＠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tsugaoffice.jp</a:t>
            </a:r>
            <a:endParaRPr lang="ja-JP" altLang="en-US" sz="1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4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9866E7CE-F468-4B99-B6A0-7266D80F9F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543026" y="10578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611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4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27D3A4B2-1D5D-46D2-8673-0906847639C2}"/>
              </a:ext>
            </a:extLst>
          </p:cNvPr>
          <p:cNvSpPr txBox="1"/>
          <p:nvPr/>
        </p:nvSpPr>
        <p:spPr>
          <a:xfrm>
            <a:off x="119109" y="135747"/>
            <a:ext cx="9667782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/>
            <a:r>
              <a:rPr kumimoji="1" lang="ja-JP" altLang="en-US" sz="2400" dirty="0">
                <a:solidFill>
                  <a:srgbClr val="333333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④　農地の調査</a:t>
            </a:r>
            <a:endParaRPr kumimoji="1" lang="en-US" altLang="ja-JP" sz="2400" dirty="0">
              <a:solidFill>
                <a:srgbClr val="333333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kumimoji="1" lang="ja-JP" altLang="en-US" sz="2400" dirty="0">
                <a:solidFill>
                  <a:srgbClr val="333333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　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農地を複数所有する場合は、</a:t>
            </a:r>
            <a:r>
              <a:rPr lang="ja-JP" altLang="en-US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農地に関わるさまざまな権利</a:t>
            </a:r>
            <a:endParaRPr lang="en-US" altLang="ja-JP" sz="2400" b="0" i="0" dirty="0">
              <a:solidFill>
                <a:srgbClr val="000000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lang="ja-JP" altLang="en-US" sz="2400" dirty="0">
                <a:solidFill>
                  <a:srgbClr val="000000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</a:t>
            </a:r>
            <a:r>
              <a:rPr lang="ja-JP" altLang="en-US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関係や、農業の経営状況などを、世帯ごとに記録してる農地</a:t>
            </a:r>
            <a:endParaRPr lang="en-US" altLang="ja-JP" sz="2400" b="0" i="0" dirty="0">
              <a:solidFill>
                <a:srgbClr val="000000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lang="ja-JP" altLang="en-US" sz="2400" dirty="0">
                <a:solidFill>
                  <a:srgbClr val="000000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</a:t>
            </a:r>
            <a:r>
              <a:rPr lang="ja-JP" altLang="en-US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台帳の閲覧申請（写し）により、把握できます。　　　　　　　</a:t>
            </a:r>
            <a:endParaRPr lang="en-US" altLang="ja-JP" sz="2400" b="0" i="0" dirty="0">
              <a:solidFill>
                <a:srgbClr val="000000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kumimoji="1" lang="ja-JP" altLang="en-US" sz="2400" dirty="0">
                <a:solidFill>
                  <a:srgbClr val="000000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　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農地を相続した場合は、許可は必要ありませんが、届出が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必要となります。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053A62D7-CB31-4750-822F-8C63BC72D2E2}"/>
              </a:ext>
            </a:extLst>
          </p:cNvPr>
          <p:cNvSpPr/>
          <p:nvPr/>
        </p:nvSpPr>
        <p:spPr>
          <a:xfrm>
            <a:off x="385510" y="6444440"/>
            <a:ext cx="9348045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セミナー資料　栂村行政書士事務所　　相談は無料ですのでお気軽に：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0898-35-1022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　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Mail: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：</a:t>
            </a:r>
            <a:r>
              <a:rPr lang="en-US" altLang="ja-JP" sz="1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m.tsugamura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＠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tsugaoffice.jp</a:t>
            </a:r>
            <a:endParaRPr lang="ja-JP" altLang="en-US" sz="1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2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9429D16B-A81B-4215-8470-210129B2B2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34327" y="14684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537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5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4553E03-89AB-4D88-9E1C-3D1180ED8708}"/>
              </a:ext>
            </a:extLst>
          </p:cNvPr>
          <p:cNvSpPr txBox="1"/>
          <p:nvPr/>
        </p:nvSpPr>
        <p:spPr>
          <a:xfrm>
            <a:off x="168677" y="97654"/>
            <a:ext cx="9658905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（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2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）所有者単位に全国の不動産の有無が判明する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　　「所有不動産記録証明制度」の新設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不動産登記の義務化などに関する法律改正が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2021.4.21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可決さ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れました。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その中の一つに、「所有不動産記録証明制度」（不動産登記法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76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条の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5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）が創設されました。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</a:t>
            </a:r>
            <a:r>
              <a:rPr lang="ja-JP" altLang="en-US" sz="2400" b="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現在、実務では、市町村役場で名寄帳を閲覧等することにより、　</a:t>
            </a:r>
            <a:endParaRPr lang="en-US" altLang="ja-JP" sz="2400" b="0" i="0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所有している不動産を調査することがありますが、同一市町村の</a:t>
            </a:r>
            <a:endParaRPr lang="en-US" altLang="ja-JP" sz="2400" b="0" i="0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不動産しか検索できなかったり、私道等の非課税の土地は名寄帳　</a:t>
            </a:r>
            <a:endParaRPr lang="en-US" altLang="ja-JP" sz="2400" b="0" i="0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に記載されていなかったりという不都合が生じていました。</a:t>
            </a:r>
            <a:endParaRPr lang="en-US" altLang="ja-JP" sz="2400" b="0" i="0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</a:t>
            </a:r>
            <a:r>
              <a:rPr lang="ja-JP" altLang="en-US" sz="2400" b="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そこで、自らが登記名義人として記録されている不動産の一覧</a:t>
            </a:r>
            <a:endParaRPr lang="en-US" altLang="ja-JP" sz="2400" b="0" i="0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情報（所有不動産記録証明書）を、登記名義人本人又はその相続</a:t>
            </a:r>
            <a:endParaRPr lang="en-US" altLang="ja-JP" sz="2400" b="0" i="0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lang="ja-JP" altLang="en-US" sz="2400" b="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人が法務局に対して申請できる制度が創設されました。</a:t>
            </a:r>
            <a:endParaRPr lang="en-US" altLang="ja-JP" sz="2400" b="0" i="0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＊「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所有不動産記録証明制度」の施行</a:t>
            </a:r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は、法律の交付から５年以</a:t>
            </a:r>
            <a:endParaRPr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内（令和６年以内）を目途とすることとなっています。</a:t>
            </a:r>
            <a:endParaRPr lang="ja-JP" altLang="en-US" sz="2400" b="0" i="0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</a:t>
            </a:r>
          </a:p>
        </p:txBody>
      </p:sp>
      <p:pic>
        <p:nvPicPr>
          <p:cNvPr id="4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4EFF3BE4-33B7-4AA9-B20B-AFF50F1898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327438" y="24601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973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4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B9E05A1E-A489-4ACA-AE02-17E1C60B8AAD}"/>
              </a:ext>
            </a:extLst>
          </p:cNvPr>
          <p:cNvSpPr txBox="1"/>
          <p:nvPr/>
        </p:nvSpPr>
        <p:spPr>
          <a:xfrm>
            <a:off x="93519" y="112042"/>
            <a:ext cx="9736282" cy="63709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（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3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）確定不動産の内容確認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不動産全部が明らかになった後は、法務局で登記簿謄本を取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得して登記内容を確認します。　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登記内容の確認が必要なのは、登記簿謄本では、所有者の名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義が被相続人ではなく祖父のままであったり、土地を担保にお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金を借りてときに設定された抵当権が残ったままということが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分かったりすることがあるからです。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所有者名義が祖父の場合は、祖父の不動産の相続手続きと、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父親名義の遺産についての相続手続きを並行して行う必要があ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ります。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また、支払いが終わっているのに抵当権が残ったままだとい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う場合には、相続の時にあわせて抵当権の抹消手続をします。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このように、相続など権利の変動が生じた場合には、その都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度、不動産登記をしておかないと、手続きが複雑になってしま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します。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</a:t>
            </a:r>
            <a:endParaRPr lang="ja-JP" altLang="en-US" sz="2400" dirty="0"/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F1EE3685-B56B-4DCE-B331-10F8EE7891CF}"/>
              </a:ext>
            </a:extLst>
          </p:cNvPr>
          <p:cNvSpPr/>
          <p:nvPr/>
        </p:nvSpPr>
        <p:spPr>
          <a:xfrm>
            <a:off x="385510" y="6444440"/>
            <a:ext cx="9348045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セミナー資料　栂村行政書士事務所　　相談は無料ですのでお気軽に：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0898-35-1022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　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Mail: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：</a:t>
            </a:r>
            <a:r>
              <a:rPr lang="en-US" altLang="ja-JP" sz="1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m.tsugamura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＠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tsugaoffice.jp</a:t>
            </a:r>
            <a:endParaRPr lang="ja-JP" altLang="en-US" sz="1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2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B0C965FD-1410-4DC8-A231-0503F13237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46886" y="13130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916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8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376DD0DF-6694-4A5F-BAA6-484B23D2C3D2}"/>
              </a:ext>
            </a:extLst>
          </p:cNvPr>
          <p:cNvSpPr/>
          <p:nvPr/>
        </p:nvSpPr>
        <p:spPr>
          <a:xfrm>
            <a:off x="385510" y="6444440"/>
            <a:ext cx="9348045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セミナー資料　栂村行政書士事務所　　相談は無料ですのでお気軽に：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0898-35-1022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　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Mail: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：</a:t>
            </a:r>
            <a:r>
              <a:rPr lang="en-US" altLang="ja-JP" sz="1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m.tsugamura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＠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tsugaoffice.jp</a:t>
            </a:r>
            <a:endParaRPr lang="ja-JP" altLang="en-US" sz="1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721D779C-3ABA-4EAB-9DB8-3B4C070D0AAE}"/>
              </a:ext>
            </a:extLst>
          </p:cNvPr>
          <p:cNvSpPr txBox="1"/>
          <p:nvPr/>
        </p:nvSpPr>
        <p:spPr>
          <a:xfrm>
            <a:off x="88780" y="105783"/>
            <a:ext cx="9738804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２．不動産相続をする場合に必要な書類</a:t>
            </a:r>
            <a:endParaRPr kumimoji="1" lang="en-US" altLang="ja-JP" sz="28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不動産の相続手続きをする場合、遺言書がないときとあるとき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によって異なります。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（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1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）遺言書がない場合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①　被相続人の出生から死亡までの戸籍謄本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②　被相続人の住民票の除票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③　相続人全員の戸籍謄本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④　相続人全員の印鑑証明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⑤　遺産分割協議書（相続人全員の署名）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⑥　全部記載事項証明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⑦　不動産を相続する人の住民票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⑧　固定資産評価証明書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</a:t>
            </a:r>
          </a:p>
        </p:txBody>
      </p:sp>
      <p:pic>
        <p:nvPicPr>
          <p:cNvPr id="4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4E43590A-ABD3-4350-BAA7-A2E0E2AD0D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688246" y="18387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317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6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5955AD8F-6549-4281-92B3-D08DD8C90DE5}"/>
              </a:ext>
            </a:extLst>
          </p:cNvPr>
          <p:cNvSpPr/>
          <p:nvPr/>
        </p:nvSpPr>
        <p:spPr>
          <a:xfrm>
            <a:off x="385510" y="6444440"/>
            <a:ext cx="9348045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セミナー資料　栂村行政書士事務所　　相談は無料ですのでお気軽に：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0898-35-1022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　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Mail: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：</a:t>
            </a:r>
            <a:r>
              <a:rPr lang="en-US" altLang="ja-JP" sz="1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m.tsugamura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＠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tsugaoffice.jp</a:t>
            </a:r>
            <a:endParaRPr lang="ja-JP" altLang="en-US" sz="1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DDEB34D8-86DA-4E0C-AD72-3076525A849B}"/>
              </a:ext>
            </a:extLst>
          </p:cNvPr>
          <p:cNvSpPr txBox="1"/>
          <p:nvPr/>
        </p:nvSpPr>
        <p:spPr>
          <a:xfrm>
            <a:off x="124287" y="159798"/>
            <a:ext cx="968553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（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2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）遺言書がある場合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①　被相続人の死亡時の戸籍謄本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②　被相続人の住民票の除票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③　不動産を相続する人の住民票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④　遺言書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⑤　全部記載事項証明書（不動産登記簿）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⑥　固定資産評価証明書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＊亡くなった父から相続人でなく、甥や姪などが遺産の受取人と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して指定されている場合は、相続ではなく遺贈となることから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、不動産の権利証や相続人全員の印鑑証明が別途必要になりま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す。</a:t>
            </a:r>
          </a:p>
        </p:txBody>
      </p:sp>
      <p:pic>
        <p:nvPicPr>
          <p:cNvPr id="4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7E2FA859-DBF2-47DF-8995-A7022F9B84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6987" y="13463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321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83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レトロスペクト">
  <a:themeElements>
    <a:clrScheme name="レトロスペクト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6B9F25"/>
      </a:hlink>
      <a:folHlink>
        <a:srgbClr val="B26B02"/>
      </a:folHlink>
    </a:clrScheme>
    <a:fontScheme name="レトロスペクト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レトロスペクト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D26EA377-59BD-4C9C-9D94-EE8416EE4C7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レトロスペクト</Template>
  <TotalTime>826</TotalTime>
  <Words>2727</Words>
  <Application>Microsoft Office PowerPoint</Application>
  <PresentationFormat>A4 210 x 297 mm</PresentationFormat>
  <Paragraphs>195</Paragraphs>
  <Slides>14</Slides>
  <Notes>0</Notes>
  <HiddenSlides>0</HiddenSlides>
  <MMClips>14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14</vt:i4>
      </vt:variant>
    </vt:vector>
  </HeadingPairs>
  <TitlesOfParts>
    <vt:vector size="19" baseType="lpstr">
      <vt:lpstr>UD デジタル 教科書体 N-R</vt:lpstr>
      <vt:lpstr>メイリオ</vt:lpstr>
      <vt:lpstr>Calibri</vt:lpstr>
      <vt:lpstr>Calibri Light</vt:lpstr>
      <vt:lpstr>レトロスペクト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tsugamura-m@outlook.jp</dc:creator>
  <cp:lastModifiedBy>tsugamura-m@outlook.jp</cp:lastModifiedBy>
  <cp:revision>48</cp:revision>
  <dcterms:created xsi:type="dcterms:W3CDTF">2021-06-17T05:29:17Z</dcterms:created>
  <dcterms:modified xsi:type="dcterms:W3CDTF">2021-07-16T06:37:07Z</dcterms:modified>
</cp:coreProperties>
</file>