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7" r:id="rId11"/>
    <p:sldId id="268" r:id="rId12"/>
    <p:sldId id="265" r:id="rId13"/>
    <p:sldId id="266" r:id="rId14"/>
    <p:sldId id="269" r:id="rId15"/>
    <p:sldId id="270" r:id="rId16"/>
    <p:sldId id="271" r:id="rId17"/>
    <p:sldId id="272" r:id="rId1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26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08D5-F893-4032-BBE4-1711D745318E}" type="datetimeFigureOut">
              <a:rPr kumimoji="1" lang="ja-JP" altLang="en-US" smtClean="0"/>
              <a:t>2023/1/26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DCFB-8399-4AEA-AA2C-20893F3322E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29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08D5-F893-4032-BBE4-1711D745318E}" type="datetimeFigureOut">
              <a:rPr kumimoji="1" lang="ja-JP" altLang="en-US" smtClean="0"/>
              <a:t>2023/1/26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DCFB-8399-4AEA-AA2C-20893F3322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273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08D5-F893-4032-BBE4-1711D745318E}" type="datetimeFigureOut">
              <a:rPr kumimoji="1" lang="ja-JP" altLang="en-US" smtClean="0"/>
              <a:t>2023/1/26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DCFB-8399-4AEA-AA2C-20893F3322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856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08D5-F893-4032-BBE4-1711D745318E}" type="datetimeFigureOut">
              <a:rPr kumimoji="1" lang="ja-JP" altLang="en-US" smtClean="0"/>
              <a:t>2023/1/26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DCFB-8399-4AEA-AA2C-20893F3322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27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08D5-F893-4032-BBE4-1711D745318E}" type="datetimeFigureOut">
              <a:rPr kumimoji="1" lang="ja-JP" altLang="en-US" smtClean="0"/>
              <a:t>2023/1/26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DCFB-8399-4AEA-AA2C-20893F3322E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96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08D5-F893-4032-BBE4-1711D745318E}" type="datetimeFigureOut">
              <a:rPr kumimoji="1" lang="ja-JP" altLang="en-US" smtClean="0"/>
              <a:t>2023/1/26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DCFB-8399-4AEA-AA2C-20893F3322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62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08D5-F893-4032-BBE4-1711D745318E}" type="datetimeFigureOut">
              <a:rPr kumimoji="1" lang="ja-JP" altLang="en-US" smtClean="0"/>
              <a:t>2023/1/26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DCFB-8399-4AEA-AA2C-20893F3322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433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08D5-F893-4032-BBE4-1711D745318E}" type="datetimeFigureOut">
              <a:rPr kumimoji="1" lang="ja-JP" altLang="en-US" smtClean="0"/>
              <a:t>2023/1/26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DCFB-8399-4AEA-AA2C-20893F3322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147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08D5-F893-4032-BBE4-1711D745318E}" type="datetimeFigureOut">
              <a:rPr kumimoji="1" lang="ja-JP" altLang="en-US" smtClean="0"/>
              <a:t>2023/1/26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DCFB-8399-4AEA-AA2C-20893F3322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8280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F35608D5-F893-4032-BBE4-1711D745318E}" type="datetimeFigureOut">
              <a:rPr kumimoji="1" lang="ja-JP" altLang="en-US" smtClean="0"/>
              <a:t>2023/1/26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DBDCFB-8399-4AEA-AA2C-20893F3322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608D5-F893-4032-BBE4-1711D745318E}" type="datetimeFigureOut">
              <a:rPr kumimoji="1" lang="ja-JP" altLang="en-US" smtClean="0"/>
              <a:t>2023/1/26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DCFB-8399-4AEA-AA2C-20893F3322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2179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35608D5-F893-4032-BBE4-1711D745318E}" type="datetimeFigureOut">
              <a:rPr kumimoji="1" lang="ja-JP" altLang="en-US" smtClean="0"/>
              <a:t>2023/1/26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DBDCFB-8399-4AEA-AA2C-20893F3322E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25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11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9F5F4F6-DB6A-3B15-E336-9AE03B72ED86}"/>
              </a:ext>
            </a:extLst>
          </p:cNvPr>
          <p:cNvSpPr/>
          <p:nvPr/>
        </p:nvSpPr>
        <p:spPr>
          <a:xfrm>
            <a:off x="95738" y="2505670"/>
            <a:ext cx="97145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家族信託の８つの課題と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その</a:t>
            </a:r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対策について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CC5DBB3-CA0F-25E2-554C-1BA150FBBEF8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F44AEBB-CFB0-3A1D-12BE-AEB3A61D3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8217" y="35987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0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111856-6EF1-E626-C4B8-B420ED7E3400}"/>
              </a:ext>
            </a:extLst>
          </p:cNvPr>
          <p:cNvSpPr txBox="1"/>
          <p:nvPr/>
        </p:nvSpPr>
        <p:spPr>
          <a:xfrm>
            <a:off x="296985" y="203200"/>
            <a:ext cx="925341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具体例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信託財産と所有権財産が共に黒字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「信託財産であるアパート」、「委託者の所有権財産で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あるアパート」のいずれも黒字である場合、確定申告では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両方の所得を合わせて申告することとなります。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信託財産が黒字、所有権財産が赤字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⇒損益通算可能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この場合、信託アパートの黒字から、委託者所有権のア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パートの赤字を差し引いた額が課税対象となります。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信託財産が赤字、所有権財産が黒字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⇒損益通算不可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この場合、信託アパートで発生した赤字はなかったもの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とみなされますので、委託者所有権のアパートの黒字の額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が課税対象となります。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信託財産であるアパートの赤字は差し引くことができま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せん。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78224B4-483A-9F62-9978-D14A944B1DAE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7F4CF76-A741-1908-C157-BE65EAC11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2310" y="203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3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102BCA-4679-7894-3021-A66F719E651D}"/>
              </a:ext>
            </a:extLst>
          </p:cNvPr>
          <p:cNvSpPr txBox="1"/>
          <p:nvPr/>
        </p:nvSpPr>
        <p:spPr>
          <a:xfrm>
            <a:off x="414214" y="257908"/>
            <a:ext cx="93393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複数の信託契約の損益通算：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信託契約のアパートが赤字、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B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託契約のアパート黒字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⇒損益通算不可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各信託契約で年間収支を計算し、収支をあわせて確定申告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信託契約のアパートの不動産所得の赤字はなかったもの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とみなされるため、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B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信託契約の黒字の不動産所得が課税対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象となります。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同じ信託契約の複数の信託不動産の赤字と黒字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⇒損益通算可能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同じ信託契約の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信託不動産所得は赤字で、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B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信託不動産所得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が黒字の場合、損益通算が可能です。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CC54F0A-5C34-B5E2-414B-C68ED839AD73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08D0A34-6D4E-F556-F87D-DAE125EBE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65571" y="597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8671AC3-B5AB-5E15-E9CF-20BB31FEF23C}"/>
              </a:ext>
            </a:extLst>
          </p:cNvPr>
          <p:cNvSpPr txBox="1"/>
          <p:nvPr/>
        </p:nvSpPr>
        <p:spPr>
          <a:xfrm>
            <a:off x="234462" y="156308"/>
            <a:ext cx="95582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事前にできる対策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家族信託契約前に大規模修繕を行う。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信託契約前に損益通算により、課税対象額を抑えることが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できます。信託契約を結ぶ前であれば、大規模修繕工事によ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り発生した赤字は他の所得と相殺できるからです。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＊損益通算禁止は、信託契約が複数あり、信託契約ごとに不動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産所得がある場合においても適用されるので注意が必要です。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すべての不動産を信託するか、一部の不動産のみを信託するか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検討する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全ての不動産を信託財産とし他場合、複数の不動産間で生じ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た赤字と黒字を損益通算することが可能です。　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また、赤字が見込まれる不動産以外の財産については家族信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託を行い、赤字が見込まれる不動産については信託財産としな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い方法もあります。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F8F2396-2ECE-FA1B-D814-62C2A43437B4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8373935-6947-3517-C318-47B4853FC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3817" y="1563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C9BA9C-12E6-3A6E-8AE9-EC09BA942EC3}"/>
              </a:ext>
            </a:extLst>
          </p:cNvPr>
          <p:cNvSpPr txBox="1"/>
          <p:nvPr/>
        </p:nvSpPr>
        <p:spPr>
          <a:xfrm>
            <a:off x="468923" y="132304"/>
            <a:ext cx="90971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＊信託不動産ついて、赤字が発生しなくなった時点で後日信託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財産に追加する方法もあります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損益通算を重視するなら、任意後見も検討する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家族信託は、同一の信託契約内の信託不動産の所得に対して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など損益通算による節税が限られています。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そのため、損益通算による節税効果を期待するのであれば、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任意後見制度を活用を検討してみましょう。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＊但し、家庭裁判所から選任された任意後見監督人に本人の財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産管理の状況を定期的に報告し、監督を受けるなど家族信託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と比べると柔軟な管理ができない点に注意が必要です</a:t>
            </a:r>
            <a:endParaRPr lang="ja-JP" altLang="en-US" sz="2400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C214895-BA48-BC18-2F2C-CBCC7198503D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EA63B4F-B3CD-0234-FE47-2FB8BC39C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7632" y="5351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F1CCF5-E777-2ECC-BF88-2EA6DD50B277}"/>
              </a:ext>
            </a:extLst>
          </p:cNvPr>
          <p:cNvSpPr txBox="1"/>
          <p:nvPr/>
        </p:nvSpPr>
        <p:spPr>
          <a:xfrm>
            <a:off x="336062" y="312615"/>
            <a:ext cx="91518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（３）信託契約時の委託者の判断能力に関する課題と対策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信託契約に判断能力が無かったと他の親族から主張され、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信託契約の実行にトラブルが生じる場合があります。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委託者が判断能力（意思能力）がない場合は、信託契約を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作成することができず、仮に作成しても無効となる場合があ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事前にできる対策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元気なうちに家族間で同意を得て公正証書で信託契約をする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➀　認知症対策で家族信託契約を考える場合、必ず親の判断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能力があるうちに家族間で話し合いをし、信託契約を完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了させることが大切です。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1996BE-3256-8A00-B015-437295DE120E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505748F-F812-DB6D-F9B0-8FEA0A326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9663" y="312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EF4731-9CD2-2C95-82D5-F40792248558}"/>
              </a:ext>
            </a:extLst>
          </p:cNvPr>
          <p:cNvSpPr txBox="1"/>
          <p:nvPr/>
        </p:nvSpPr>
        <p:spPr>
          <a:xfrm>
            <a:off x="508000" y="289169"/>
            <a:ext cx="92456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信託契約は当事者間でのみ契約をすることができますが、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公正証書を作成しておくと契約時点の判断能力があるこ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とについて信頼性の高い契約にすることができます。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（４）遺留分侵害請求に関する課題と対策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家族信託を設定すると信託財産は委託者から受託者へ名義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変更されるが、実際には信託受益権を有する受益者の財産と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この受益権が遺留分の対象となる場合があるため、受益権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を取得した人は他の相続人から遺留分を請求される可能性が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➀　連続型信託における遺留分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例えば、父が委託となる家族信託で、父が亡くなったあと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に受益権を受け取るのは母、母が亡くなった後は、長男が受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益権を受け取るケースでは、母が遺留分の対象となり、長男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は遺留分の対象とはなりません。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18E462C-4AE6-E425-2A01-4A0DE8E94CFE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55F093F-3141-9B45-E8AE-B5002EC4F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9294" y="1441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5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A3D403-4C87-CF24-312A-FB13273872EE}"/>
              </a:ext>
            </a:extLst>
          </p:cNvPr>
          <p:cNvSpPr txBox="1"/>
          <p:nvPr/>
        </p:nvSpPr>
        <p:spPr>
          <a:xfrm>
            <a:off x="437662" y="273538"/>
            <a:ext cx="91361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＊遺留分の算定は、一次相続時に受益権を受け取った時点（父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死亡時）で織り込み済みであるため、母が亡くなった際の二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次相続で長男が受益権を受け取っても、他の相続人から遺留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分を請求されることはないということです。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事前にできる対策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全ての財産を家族信託しない。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遺留分を請求された場合、第二受益者（母）は、遺留分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を金銭で支払う必要があるため、遺留分を請求された資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金として家族信託をしない財産を遺しておく必要があり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生命保険を利用する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生命保険は、原則遺留分の対象にはならないため、信託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財産とは別に生命保険を利用して、相続時に第二受益者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（母）にわたるようにしておくことも対策の一つです。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3C17429-BBB6-E3C2-BA87-5EE2B1A35419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E338437-1F74-DB72-5A2C-D78C05273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2740" y="15823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4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699BD0-ABCA-17CC-6CAB-C9001AA4BB67}"/>
              </a:ext>
            </a:extLst>
          </p:cNvPr>
          <p:cNvSpPr txBox="1"/>
          <p:nvPr/>
        </p:nvSpPr>
        <p:spPr>
          <a:xfrm>
            <a:off x="531446" y="312615"/>
            <a:ext cx="90580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家族間で話し合っておく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あらかじめ、相続の内容について家族間で話し合っておく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ことも大切です。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納得してくれない場合は、納得できる契約内容にすること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も検討しましょう。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（５）抵当権が設定された不動産を信託財産にした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抵当権者である金融機関等に了承を得ずに抵当権付きの不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動産を信託財産にすると、トラブルに発展する可能性があり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ますので注意が必要です。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事前の対策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家族信託契約前に融資を受けた金融機関等に承諾を得てお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きましょう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70AD459-8C0B-C212-BE5D-9344D4A35C1E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40092BF-242A-7A1C-71E8-9AEFC2DDB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2156" y="2303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0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09221C7-F3C7-1CD6-9385-91EB19C7CAF4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E8D0AB-7A65-A23C-F085-2DB70D69ED42}"/>
              </a:ext>
            </a:extLst>
          </p:cNvPr>
          <p:cNvSpPr txBox="1"/>
          <p:nvPr/>
        </p:nvSpPr>
        <p:spPr>
          <a:xfrm>
            <a:off x="336063" y="179759"/>
            <a:ext cx="925188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１．家族信託契約の課題と対策その１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家族信託契約を設計する上で、後のトラブルを避けるため、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契約条項にその対策を講じる必要性について、これまでのセミ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ナー案内で既に解説した内容をご案内します。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）これまでのセミナー案内の「家族信託について知っておきた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いこと」で、課題と対策について解説した内容は以下のとお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りですので参照願います。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信託財産分別管理としての信託専用口座の開設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・受託者の信託口座の差押回避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・受託者の死亡による信託口座の相続回避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セミナー案内の「家族信託における受託者の義務と実務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内容について」の「３．信託口座の開設について」を参照願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953D8A8-717C-4E58-03B7-616FC4115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7325" y="2740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4911F7C-6C9A-44B5-35AA-64FDD6D6A826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149C74-4662-77D2-CF47-152AF30BC892}"/>
              </a:ext>
            </a:extLst>
          </p:cNvPr>
          <p:cNvSpPr txBox="1"/>
          <p:nvPr/>
        </p:nvSpPr>
        <p:spPr>
          <a:xfrm>
            <a:off x="476739" y="281354"/>
            <a:ext cx="915028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委託者の地位の相続に関する課題と対策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・委託者の地位の相続回避対策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・信託不動産の登録免許税の軽減対策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・不動産取得税の非課税対策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セミナー案内の「高齢者の認知症対策と財産管理につい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て」の「５．信託契約の当事者に関する留意点」を参照願い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➂　特定委託者に該当する受託者に対する贈与税に関する課題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と対策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・信託契約変更権限を有しかつ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・信託財産の給付を受ける予定がある者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は信託決定時に「贈与税」が課せられないための回避策。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セミナー案内の「特定委託者該当する者は契約当初に贈与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税が課せられる」の「４．課税されないための回避策」を参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照願います。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3F5E059-0541-9A36-1070-3A1E7E615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9448" y="2146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2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DE6D08-8F97-D476-A426-7E609C0F7247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26CD15-347A-278D-B28D-62AEC5889B61}"/>
              </a:ext>
            </a:extLst>
          </p:cNvPr>
          <p:cNvSpPr txBox="1"/>
          <p:nvPr/>
        </p:nvSpPr>
        <p:spPr>
          <a:xfrm>
            <a:off x="389466" y="391067"/>
            <a:ext cx="9237555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２．家族信託契約の課題と対策その２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１項以外の課題については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受託者の権限濫用の課題と対策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不動産の損益通算に関する課題と対策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信託契約時の判断能力に関する課題と対策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相続人の遺留分侵害に関する課題と対策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⑤　抵当権付きの不動産の課題と対策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今回は、以上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つの課題と対策について解説します。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C310A80-036E-7039-FF73-EE77270EC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1202" y="3422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7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F5FDEA4-A9C5-DEF6-3441-3323E37E47B9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37FCD1-0200-44E4-867F-CAC930B58072}"/>
              </a:ext>
            </a:extLst>
          </p:cNvPr>
          <p:cNvSpPr txBox="1"/>
          <p:nvPr/>
        </p:nvSpPr>
        <p:spPr>
          <a:xfrm>
            <a:off x="278977" y="265723"/>
            <a:ext cx="934804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）受託者の権限濫用に関する課題と対策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受託者には、委託者との間で締結した信託契約に基づいて、委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託者の財産管理や、処分等の多くの権限が与えられています。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そのため、信託目的に従って適正な財産管理を行うよう、受託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者には多くの義務も課されています。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しかし、成年後見制度のように家庭裁判所から選任される成年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後見人の設置による財産管理や身上監護等に関する保障がありま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そのため、受託者が信託契約に反して、権限を濫用するリスク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事前にできる対策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一番重要なポイントは、財産管理を適切に担う信頼できる受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託者候補を事前に選定しておくこと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229B977-92CD-85BF-5F63-AB2743B43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6186" y="2657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8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2571BF-B404-B66E-1DAE-F2A36B1BAAD8}"/>
              </a:ext>
            </a:extLst>
          </p:cNvPr>
          <p:cNvSpPr txBox="1"/>
          <p:nvPr/>
        </p:nvSpPr>
        <p:spPr>
          <a:xfrm>
            <a:off x="429846" y="422035"/>
            <a:ext cx="92065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信託監督人の設置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受託者の財産管理に不安のある場合や親族が家族信託に参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加し、受託者とともに委託者の財産管理を行う権限を有する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信託監督人を置くことができます。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信託監督人は、信託契約において受託者の権原を制限し、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信託監督人の同意がなければ権限を行使できない定めを設け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＊あまり制限を加えてしまうと、家族信託の特徴である柔軟な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財産管理ができなくなってしまうというデメリットも発生し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てしまいます。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C1B9A9D-7B2A-6D18-32D6-13F68C9A2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8587" y="4122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C2ACF0-F20E-B2C5-6AD8-EB3D4E2332E8}"/>
              </a:ext>
            </a:extLst>
          </p:cNvPr>
          <p:cNvSpPr txBox="1"/>
          <p:nvPr/>
        </p:nvSpPr>
        <p:spPr>
          <a:xfrm>
            <a:off x="539262" y="422030"/>
            <a:ext cx="904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➂　受益者代理人の設置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受益者代理人は、受益者の判断能力が低下した場合等に受益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者の代理人として、受益者の権利に関する一切の裁判上または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裁判外の行為を行うことができます。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例えば、受益者に給付されるべき金銭等の請求や受領などを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受益者自身が行うことができない場合などに受益者代理人が代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わりに行うことことができます。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留意点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受益者代理人は受益者が持っている権限のほとんどを持って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おり、さらにその権限を独占的に行使することなどから、信託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契約の内容の実行面において、受託者の柔軟な財産管理が困難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になってしまうというデメリットがあります。</a:t>
            </a:r>
            <a:endParaRPr kumimoji="1" lang="ja-JP" altLang="en-US" sz="24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242C390-4C75-21D9-CA43-10F367E379CE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333F3B3-2E50-AF77-2C23-C0924DC0E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5514" y="2459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1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4F29B75-C6CB-036E-E5C0-A62FB2FBB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8" y="953944"/>
            <a:ext cx="1033997" cy="92711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1871A4-CB8B-6341-7451-213F4BB8D28B}"/>
              </a:ext>
            </a:extLst>
          </p:cNvPr>
          <p:cNvSpPr txBox="1"/>
          <p:nvPr/>
        </p:nvSpPr>
        <p:spPr>
          <a:xfrm>
            <a:off x="714955" y="1826186"/>
            <a:ext cx="1081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委託者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10C8F3-6C44-420B-B0E2-5FC5A8BC217E}"/>
              </a:ext>
            </a:extLst>
          </p:cNvPr>
          <p:cNvSpPr txBox="1"/>
          <p:nvPr/>
        </p:nvSpPr>
        <p:spPr>
          <a:xfrm>
            <a:off x="3894840" y="1873201"/>
            <a:ext cx="152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受託者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DB332B5-8C27-E6EC-A325-568958058267}"/>
              </a:ext>
            </a:extLst>
          </p:cNvPr>
          <p:cNvSpPr txBox="1"/>
          <p:nvPr/>
        </p:nvSpPr>
        <p:spPr>
          <a:xfrm>
            <a:off x="7205873" y="5098439"/>
            <a:ext cx="2315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受益者代理人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58D857-640A-A1CB-E827-AED1DC7CA846}"/>
              </a:ext>
            </a:extLst>
          </p:cNvPr>
          <p:cNvSpPr txBox="1"/>
          <p:nvPr/>
        </p:nvSpPr>
        <p:spPr>
          <a:xfrm>
            <a:off x="3497469" y="4992512"/>
            <a:ext cx="243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第二次受益者</a:t>
            </a:r>
            <a:endParaRPr kumimoji="1" lang="en-US" altLang="ja-JP" sz="20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48D05F0-F9A3-2661-DCF8-422296B9ED52}"/>
              </a:ext>
            </a:extLst>
          </p:cNvPr>
          <p:cNvCxnSpPr>
            <a:cxnSpLocks/>
          </p:cNvCxnSpPr>
          <p:nvPr/>
        </p:nvCxnSpPr>
        <p:spPr>
          <a:xfrm>
            <a:off x="1762807" y="1693516"/>
            <a:ext cx="228218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6C1EECD-74F0-46C8-8847-9DD72F11E332}"/>
              </a:ext>
            </a:extLst>
          </p:cNvPr>
          <p:cNvSpPr txBox="1"/>
          <p:nvPr/>
        </p:nvSpPr>
        <p:spPr>
          <a:xfrm>
            <a:off x="2234798" y="1297591"/>
            <a:ext cx="1434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CAC9512-BF86-97B3-9C30-A45A29A2B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35" y="2251661"/>
            <a:ext cx="606394" cy="533309"/>
          </a:xfrm>
          <a:prstGeom prst="rect">
            <a:avLst/>
          </a:prstGeom>
        </p:spPr>
      </p:pic>
      <p:sp>
        <p:nvSpPr>
          <p:cNvPr id="12" name="矢印: 山形 11">
            <a:extLst>
              <a:ext uri="{FF2B5EF4-FFF2-40B4-BE49-F238E27FC236}">
                <a16:creationId xmlns:a16="http://schemas.microsoft.com/office/drawing/2014/main" id="{9EC813D6-3552-E427-C6C4-B27FDF852D36}"/>
              </a:ext>
            </a:extLst>
          </p:cNvPr>
          <p:cNvSpPr/>
          <p:nvPr/>
        </p:nvSpPr>
        <p:spPr>
          <a:xfrm rot="976238">
            <a:off x="1502121" y="2225399"/>
            <a:ext cx="1151024" cy="16852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8523E16-6B1C-29BC-8534-CED01BE6DCA2}"/>
              </a:ext>
            </a:extLst>
          </p:cNvPr>
          <p:cNvSpPr txBox="1"/>
          <p:nvPr/>
        </p:nvSpPr>
        <p:spPr>
          <a:xfrm>
            <a:off x="2502066" y="2753229"/>
            <a:ext cx="1104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財産管理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5909CB6-6DA7-1A22-4544-D224B29D883C}"/>
              </a:ext>
            </a:extLst>
          </p:cNvPr>
          <p:cNvSpPr txBox="1"/>
          <p:nvPr/>
        </p:nvSpPr>
        <p:spPr>
          <a:xfrm>
            <a:off x="2026759" y="1912482"/>
            <a:ext cx="69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移転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48D4B9C0-5C72-E238-1ECD-D9BDE0EE7541}"/>
              </a:ext>
            </a:extLst>
          </p:cNvPr>
          <p:cNvCxnSpPr>
            <a:cxnSpLocks/>
          </p:cNvCxnSpPr>
          <p:nvPr/>
        </p:nvCxnSpPr>
        <p:spPr>
          <a:xfrm>
            <a:off x="4324091" y="2150880"/>
            <a:ext cx="0" cy="6238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0BB7EBB-0234-7DEF-E15B-4686DC21AEAE}"/>
              </a:ext>
            </a:extLst>
          </p:cNvPr>
          <p:cNvCxnSpPr>
            <a:cxnSpLocks/>
          </p:cNvCxnSpPr>
          <p:nvPr/>
        </p:nvCxnSpPr>
        <p:spPr>
          <a:xfrm>
            <a:off x="4563356" y="2176733"/>
            <a:ext cx="0" cy="52644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212A749-2B3F-7473-5AFB-DA971561E5D5}"/>
              </a:ext>
            </a:extLst>
          </p:cNvPr>
          <p:cNvSpPr txBox="1"/>
          <p:nvPr/>
        </p:nvSpPr>
        <p:spPr>
          <a:xfrm>
            <a:off x="3489192" y="2468410"/>
            <a:ext cx="95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受益権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E1A37AD-A315-DC29-FF06-A0E4A8045592}"/>
              </a:ext>
            </a:extLst>
          </p:cNvPr>
          <p:cNvSpPr txBox="1"/>
          <p:nvPr/>
        </p:nvSpPr>
        <p:spPr>
          <a:xfrm>
            <a:off x="4607522" y="2230316"/>
            <a:ext cx="95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監督権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244326D9-953B-5135-26FF-E4641A1F3F74}"/>
              </a:ext>
            </a:extLst>
          </p:cNvPr>
          <p:cNvCxnSpPr>
            <a:cxnSpLocks/>
          </p:cNvCxnSpPr>
          <p:nvPr/>
        </p:nvCxnSpPr>
        <p:spPr>
          <a:xfrm flipH="1">
            <a:off x="4889121" y="1686011"/>
            <a:ext cx="2316752" cy="7505"/>
          </a:xfrm>
          <a:prstGeom prst="straightConnector1">
            <a:avLst/>
          </a:prstGeom>
          <a:ln w="2222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AC54311-A8CD-5D07-1357-AE638B66B6B3}"/>
              </a:ext>
            </a:extLst>
          </p:cNvPr>
          <p:cNvSpPr txBox="1"/>
          <p:nvPr/>
        </p:nvSpPr>
        <p:spPr>
          <a:xfrm>
            <a:off x="4101038" y="929158"/>
            <a:ext cx="146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（長男Ａ）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950C75B-5EB4-BC76-29F9-FC295CF4FB35}"/>
              </a:ext>
            </a:extLst>
          </p:cNvPr>
          <p:cNvSpPr txBox="1"/>
          <p:nvPr/>
        </p:nvSpPr>
        <p:spPr>
          <a:xfrm>
            <a:off x="641290" y="845196"/>
            <a:ext cx="172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（相談者Ｘ）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BD7AA9D-EC33-9052-D289-0969236E6127}"/>
              </a:ext>
            </a:extLst>
          </p:cNvPr>
          <p:cNvSpPr txBox="1"/>
          <p:nvPr/>
        </p:nvSpPr>
        <p:spPr>
          <a:xfrm>
            <a:off x="4658411" y="4289292"/>
            <a:ext cx="172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（妻Ｙ）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4675F12-7F16-7E8D-93FE-4D8E97B918AA}"/>
              </a:ext>
            </a:extLst>
          </p:cNvPr>
          <p:cNvSpPr txBox="1"/>
          <p:nvPr/>
        </p:nvSpPr>
        <p:spPr>
          <a:xfrm>
            <a:off x="6496353" y="660530"/>
            <a:ext cx="255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（親族又は専門家等）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46FFE963-A339-F29B-EE04-D4FE1AA59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03" y="2229694"/>
            <a:ext cx="604837" cy="60483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1B9CA90-AE4E-4F68-7056-5CB198745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04" y="1245563"/>
            <a:ext cx="792827" cy="7048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D911207-0C06-366D-E560-9FB093227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54" y="2632327"/>
            <a:ext cx="955381" cy="856626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3DF1680-716A-489F-59E1-A045533BD36D}"/>
              </a:ext>
            </a:extLst>
          </p:cNvPr>
          <p:cNvSpPr txBox="1"/>
          <p:nvPr/>
        </p:nvSpPr>
        <p:spPr>
          <a:xfrm>
            <a:off x="4047240" y="3458475"/>
            <a:ext cx="152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受益者</a:t>
            </a: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BD2DD0F8-FB21-1ACC-FA9A-F1F76B423564}"/>
              </a:ext>
            </a:extLst>
          </p:cNvPr>
          <p:cNvCxnSpPr>
            <a:cxnSpLocks/>
          </p:cNvCxnSpPr>
          <p:nvPr/>
        </p:nvCxnSpPr>
        <p:spPr>
          <a:xfrm flipH="1">
            <a:off x="4467064" y="3777276"/>
            <a:ext cx="2746" cy="4507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189CAF9-B8A5-0A50-2B62-F94EC4B995BE}"/>
              </a:ext>
            </a:extLst>
          </p:cNvPr>
          <p:cNvSpPr txBox="1"/>
          <p:nvPr/>
        </p:nvSpPr>
        <p:spPr>
          <a:xfrm>
            <a:off x="4691615" y="2853794"/>
            <a:ext cx="1576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相談者Ｘ</a:t>
            </a:r>
            <a:endParaRPr kumimoji="1" lang="en-US" altLang="ja-JP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（自益信託）</a:t>
            </a: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E4B1EFF-775A-E5B3-33FA-FCA486A47D23}"/>
              </a:ext>
            </a:extLst>
          </p:cNvPr>
          <p:cNvCxnSpPr>
            <a:cxnSpLocks/>
          </p:cNvCxnSpPr>
          <p:nvPr/>
        </p:nvCxnSpPr>
        <p:spPr>
          <a:xfrm flipH="1">
            <a:off x="4478059" y="5362553"/>
            <a:ext cx="2746" cy="4507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4FA1DE0-1D59-66B5-2283-F866C8B09358}"/>
              </a:ext>
            </a:extLst>
          </p:cNvPr>
          <p:cNvSpPr/>
          <p:nvPr/>
        </p:nvSpPr>
        <p:spPr>
          <a:xfrm>
            <a:off x="3678915" y="5846030"/>
            <a:ext cx="1670015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帰属権利者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A1ADEBB-B833-14AC-37AB-1A1A3FCDDDD4}"/>
              </a:ext>
            </a:extLst>
          </p:cNvPr>
          <p:cNvSpPr txBox="1"/>
          <p:nvPr/>
        </p:nvSpPr>
        <p:spPr>
          <a:xfrm>
            <a:off x="5187179" y="5848097"/>
            <a:ext cx="201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（相続人）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3467A25-9C35-5239-C5F2-BC1B7488ACC2}"/>
              </a:ext>
            </a:extLst>
          </p:cNvPr>
          <p:cNvSpPr txBox="1"/>
          <p:nvPr/>
        </p:nvSpPr>
        <p:spPr>
          <a:xfrm>
            <a:off x="6900051" y="5461309"/>
            <a:ext cx="3005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＊受益者</a:t>
            </a:r>
            <a:r>
              <a:rPr kumimoji="1" lang="en-US" altLang="ja-JP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X</a:t>
            </a:r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や</a:t>
            </a:r>
            <a:r>
              <a:rPr kumimoji="1" lang="en-US" altLang="ja-JP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Y</a:t>
            </a:r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が権利行使が困難なため受益者の代理人として、受益権の行使を行う。</a:t>
            </a: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4083405B-22A5-5940-955A-3ABCBBA5AE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18" y="4237339"/>
            <a:ext cx="936121" cy="86110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83AE17CD-7901-EC59-6386-1690CEFBEE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408" y="4156148"/>
            <a:ext cx="789723" cy="789723"/>
          </a:xfrm>
          <a:prstGeom prst="rect">
            <a:avLst/>
          </a:prstGeom>
        </p:spPr>
      </p:pic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E23C372C-9FBA-3E1B-8F3F-2CBE9AEE0FE1}"/>
              </a:ext>
            </a:extLst>
          </p:cNvPr>
          <p:cNvCxnSpPr>
            <a:cxnSpLocks/>
          </p:cNvCxnSpPr>
          <p:nvPr/>
        </p:nvCxnSpPr>
        <p:spPr>
          <a:xfrm>
            <a:off x="5036042" y="4752501"/>
            <a:ext cx="2927835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F3C9B29-296F-95CC-7236-DC5816AFDBDC}"/>
              </a:ext>
            </a:extLst>
          </p:cNvPr>
          <p:cNvSpPr txBox="1"/>
          <p:nvPr/>
        </p:nvSpPr>
        <p:spPr>
          <a:xfrm>
            <a:off x="8102953" y="3858585"/>
            <a:ext cx="123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（長女Ｂ）</a:t>
            </a: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07594628-6782-13E7-5A92-DA726DCC6D4E}"/>
              </a:ext>
            </a:extLst>
          </p:cNvPr>
          <p:cNvCxnSpPr/>
          <p:nvPr/>
        </p:nvCxnSpPr>
        <p:spPr>
          <a:xfrm flipH="1" flipV="1">
            <a:off x="5036042" y="1950363"/>
            <a:ext cx="2927835" cy="233892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1045AD2-3B5C-D010-D8F4-F589EFB6EDA0}"/>
              </a:ext>
            </a:extLst>
          </p:cNvPr>
          <p:cNvSpPr txBox="1"/>
          <p:nvPr/>
        </p:nvSpPr>
        <p:spPr>
          <a:xfrm>
            <a:off x="7107037" y="3142937"/>
            <a:ext cx="1725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監督権や受益権の行使</a:t>
            </a: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BB2E4C94-3360-B9C5-EEE9-4D23948EE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906" y="971010"/>
            <a:ext cx="1014948" cy="910036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9BAEDF6-5C0F-C072-BDB8-7EF05F708F91}"/>
              </a:ext>
            </a:extLst>
          </p:cNvPr>
          <p:cNvSpPr txBox="1"/>
          <p:nvPr/>
        </p:nvSpPr>
        <p:spPr>
          <a:xfrm>
            <a:off x="7135540" y="1842138"/>
            <a:ext cx="152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信託監督人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D623127-0A4B-ACE7-39A2-A89DA0B833A5}"/>
              </a:ext>
            </a:extLst>
          </p:cNvPr>
          <p:cNvSpPr txBox="1"/>
          <p:nvPr/>
        </p:nvSpPr>
        <p:spPr>
          <a:xfrm>
            <a:off x="5791294" y="1302238"/>
            <a:ext cx="112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監督権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516F5AC-50D6-A92C-4B56-E76FFD86D7DE}"/>
              </a:ext>
            </a:extLst>
          </p:cNvPr>
          <p:cNvSpPr txBox="1"/>
          <p:nvPr/>
        </p:nvSpPr>
        <p:spPr>
          <a:xfrm>
            <a:off x="6542883" y="2149310"/>
            <a:ext cx="3304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＊受益者のために信託内容が実行　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されているかどうか守られてい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るか等、受託者の監視・監督を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行う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B009F51-30A7-DB13-9BCA-1B0BA4F5A200}"/>
              </a:ext>
            </a:extLst>
          </p:cNvPr>
          <p:cNvSpPr txBox="1"/>
          <p:nvPr/>
        </p:nvSpPr>
        <p:spPr>
          <a:xfrm>
            <a:off x="333731" y="123196"/>
            <a:ext cx="8221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信託契約の信託監督人・受益者代理人のイメージ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C867CF61-D64C-D5DF-229B-D55905AFF2D7}"/>
              </a:ext>
            </a:extLst>
          </p:cNvPr>
          <p:cNvCxnSpPr/>
          <p:nvPr/>
        </p:nvCxnSpPr>
        <p:spPr>
          <a:xfrm>
            <a:off x="5036042" y="3602892"/>
            <a:ext cx="2841866" cy="91440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DCB03D-CD37-5490-E055-A9FF9F11E955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49D1F75-14CE-5CEA-E52D-81DE36E27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0176" y="30587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3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2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2CDF40-0B31-EC23-CFB4-5B949398503F}"/>
              </a:ext>
            </a:extLst>
          </p:cNvPr>
          <p:cNvSpPr txBox="1"/>
          <p:nvPr/>
        </p:nvSpPr>
        <p:spPr>
          <a:xfrm>
            <a:off x="296985" y="273538"/>
            <a:ext cx="910492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（２）不動産の損益通算に関する課題と対策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損益通算とは、赤字の所得が生じた場合に、ほかの財産か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らその赤字分を差し引くことで、課税対象の所得を抑えるこ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とができる仕組みです。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家族信託における信託財産については、委託者の全ての財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産を信託しないケースがでてきます。給与取得などは、信託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財産にしないケースもあります。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信託契約で定めた個人の信託不動産が（修繕等により）赤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字だったとしても、信託契約以外の給与所得が黒字であった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場合、信託契約以外の所得との損益通算はできません。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＊租税特別措置法第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の規定により、信託不動産で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出た赤字は計算上なかったものとみなされます。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つまり、自分の所得と家族信託による信託不動産から得た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損失は明確に分けられるようになっています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2186CBB-6D2D-8A74-5106-F60B149E11F8}"/>
              </a:ext>
            </a:extLst>
          </p:cNvPr>
          <p:cNvSpPr txBox="1"/>
          <p:nvPr/>
        </p:nvSpPr>
        <p:spPr>
          <a:xfrm>
            <a:off x="609600" y="867508"/>
            <a:ext cx="8995508" cy="105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F65DE94-1F6E-2121-9C41-39D62311B743}"/>
              </a:ext>
            </a:extLst>
          </p:cNvPr>
          <p:cNvSpPr/>
          <p:nvPr/>
        </p:nvSpPr>
        <p:spPr>
          <a:xfrm>
            <a:off x="278977" y="6479957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81F0BA3-A38D-E7B8-6A08-024FB2A31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6741" y="3268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2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996</TotalTime>
  <Words>2871</Words>
  <Application>Microsoft Office PowerPoint</Application>
  <PresentationFormat>A4 210 x 297 mm</PresentationFormat>
  <Paragraphs>264</Paragraphs>
  <Slides>17</Slides>
  <Notes>0</Notes>
  <HiddenSlides>0</HiddenSlides>
  <MMClips>17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1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基文</dc:creator>
  <cp:lastModifiedBy>基文</cp:lastModifiedBy>
  <cp:revision>18</cp:revision>
  <dcterms:created xsi:type="dcterms:W3CDTF">2023-01-13T01:55:19Z</dcterms:created>
  <dcterms:modified xsi:type="dcterms:W3CDTF">2023-01-26T02:50:45Z</dcterms:modified>
</cp:coreProperties>
</file>