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5"/>
  </p:notesMasterIdLst>
  <p:sldIdLst>
    <p:sldId id="256" r:id="rId2"/>
    <p:sldId id="257" r:id="rId3"/>
    <p:sldId id="261" r:id="rId4"/>
    <p:sldId id="262" r:id="rId5"/>
    <p:sldId id="263" r:id="rId6"/>
    <p:sldId id="260" r:id="rId7"/>
    <p:sldId id="259" r:id="rId8"/>
    <p:sldId id="258" r:id="rId9"/>
    <p:sldId id="264" r:id="rId10"/>
    <p:sldId id="265" r:id="rId11"/>
    <p:sldId id="266" r:id="rId12"/>
    <p:sldId id="267" r:id="rId13"/>
    <p:sldId id="268" r:id="rId14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62" autoAdjust="0"/>
    <p:restoredTop sz="94651" autoAdjust="0"/>
  </p:normalViewPr>
  <p:slideViewPr>
    <p:cSldViewPr snapToGrid="0">
      <p:cViewPr varScale="1">
        <p:scale>
          <a:sx n="93" d="100"/>
          <a:sy n="93" d="100"/>
        </p:scale>
        <p:origin x="105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8697D2-AD6D-46E5-973F-1C4F1862938B}" type="datetimeFigureOut">
              <a:rPr kumimoji="1" lang="ja-JP" altLang="en-US" smtClean="0"/>
              <a:t>2021/11/2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B30894-917C-4725-844D-7566D12AEF1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2352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B30894-917C-4725-844D-7566D12AEF1D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02528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0" y="758952"/>
            <a:ext cx="817245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3791" y="4455621"/>
            <a:ext cx="817245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10A8-0AFE-4241-BDBE-2B9B9B1D2CA4}" type="datetimeFigureOut">
              <a:rPr kumimoji="1" lang="ja-JP" altLang="en-US" smtClean="0"/>
              <a:t>2021/11/2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57261-DEC7-4B9C-9648-D98BB3712582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81223" y="4343400"/>
            <a:ext cx="80238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7632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10A8-0AFE-4241-BDBE-2B9B9B1D2CA4}" type="datetimeFigureOut">
              <a:rPr kumimoji="1" lang="ja-JP" altLang="en-US" smtClean="0"/>
              <a:t>2021/11/2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57261-DEC7-4B9C-9648-D98BB37125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2906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412302"/>
            <a:ext cx="2135981" cy="575989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412302"/>
            <a:ext cx="6284119" cy="5759898"/>
          </a:xfrm>
        </p:spPr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10A8-0AFE-4241-BDBE-2B9B9B1D2CA4}" type="datetimeFigureOut">
              <a:rPr kumimoji="1" lang="ja-JP" altLang="en-US" smtClean="0"/>
              <a:t>2021/11/2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57261-DEC7-4B9C-9648-D98BB37125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6982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10A8-0AFE-4241-BDBE-2B9B9B1D2CA4}" type="datetimeFigureOut">
              <a:rPr kumimoji="1" lang="ja-JP" altLang="en-US" smtClean="0"/>
              <a:t>2021/11/2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57261-DEC7-4B9C-9648-D98BB37125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32588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40" y="758952"/>
            <a:ext cx="817245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40" y="4453128"/>
            <a:ext cx="817245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10A8-0AFE-4241-BDBE-2B9B9B1D2CA4}" type="datetimeFigureOut">
              <a:rPr kumimoji="1" lang="ja-JP" altLang="en-US" smtClean="0"/>
              <a:t>2021/11/2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57261-DEC7-4B9C-9648-D98BB3712582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81223" y="4343400"/>
            <a:ext cx="80238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4110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1540" y="1845734"/>
            <a:ext cx="401193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52060" y="1845735"/>
            <a:ext cx="401193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10A8-0AFE-4241-BDBE-2B9B9B1D2CA4}" type="datetimeFigureOut">
              <a:rPr kumimoji="1" lang="ja-JP" altLang="en-US" smtClean="0"/>
              <a:t>2021/11/2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57261-DEC7-4B9C-9648-D98BB37125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4498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40" y="1846052"/>
            <a:ext cx="401193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1540" y="2582334"/>
            <a:ext cx="401193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52060" y="1846052"/>
            <a:ext cx="401193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52060" y="2582334"/>
            <a:ext cx="401193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10A8-0AFE-4241-BDBE-2B9B9B1D2CA4}" type="datetimeFigureOut">
              <a:rPr kumimoji="1" lang="ja-JP" altLang="en-US" smtClean="0"/>
              <a:t>2021/11/2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57261-DEC7-4B9C-9648-D98BB37125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5343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10A8-0AFE-4241-BDBE-2B9B9B1D2CA4}" type="datetimeFigureOut">
              <a:rPr kumimoji="1" lang="ja-JP" altLang="en-US" smtClean="0"/>
              <a:t>2021/11/2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57261-DEC7-4B9C-9648-D98BB37125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2858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10A8-0AFE-4241-BDBE-2B9B9B1D2CA4}" type="datetimeFigureOut">
              <a:rPr kumimoji="1" lang="ja-JP" altLang="en-US" smtClean="0"/>
              <a:t>2021/11/2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57261-DEC7-4B9C-9648-D98BB37125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3101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" y="0"/>
            <a:ext cx="329126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282557" y="0"/>
            <a:ext cx="5200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594359"/>
            <a:ext cx="2600325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0488" y="731520"/>
            <a:ext cx="5274945" cy="52578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1475" y="2926080"/>
            <a:ext cx="2600325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78229" y="6459787"/>
            <a:ext cx="2127540" cy="365125"/>
          </a:xfrm>
        </p:spPr>
        <p:txBody>
          <a:bodyPr/>
          <a:lstStyle>
            <a:lvl1pPr algn="l">
              <a:defRPr/>
            </a:lvl1pPr>
          </a:lstStyle>
          <a:p>
            <a:fld id="{1EC410A8-0AFE-4241-BDBE-2B9B9B1D2CA4}" type="datetimeFigureOut">
              <a:rPr kumimoji="1" lang="ja-JP" altLang="en-US" smtClean="0"/>
              <a:t>2021/11/2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900487" y="6459787"/>
            <a:ext cx="3776663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A057261-DEC7-4B9C-9648-D98BB37125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1949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903421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3" y="491507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40" y="5074920"/>
            <a:ext cx="8217337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4" y="0"/>
            <a:ext cx="9905988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1540" y="5907024"/>
            <a:ext cx="822198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10A8-0AFE-4241-BDBE-2B9B9B1D2CA4}" type="datetimeFigureOut">
              <a:rPr kumimoji="1" lang="ja-JP" altLang="en-US" smtClean="0"/>
              <a:t>2021/11/2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57261-DEC7-4B9C-9648-D98BB371258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6196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9906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6"/>
            <a:ext cx="9906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39" y="1845734"/>
            <a:ext cx="817245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1542" y="6459787"/>
            <a:ext cx="2008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1EC410A8-0AFE-4241-BDBE-2B9B9B1D2CA4}" type="datetimeFigureOut">
              <a:rPr kumimoji="1" lang="ja-JP" altLang="en-US" smtClean="0"/>
              <a:t>2021/11/2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95026" y="6459787"/>
            <a:ext cx="39185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44123" y="6459787"/>
            <a:ext cx="1066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7A057261-DEC7-4B9C-9648-D98BB3712582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969745" y="1737845"/>
            <a:ext cx="8098155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9558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kumimoji="1"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kumimoji="1"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jpe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5775D16-454B-446B-AE49-86EE5E4FC562}"/>
              </a:ext>
            </a:extLst>
          </p:cNvPr>
          <p:cNvSpPr/>
          <p:nvPr/>
        </p:nvSpPr>
        <p:spPr>
          <a:xfrm>
            <a:off x="1755359" y="1378762"/>
            <a:ext cx="6131808" cy="29654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66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公正証書遺言の</a:t>
            </a:r>
            <a:endParaRPr lang="en-US" altLang="ja-JP" sz="66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>
              <a:lnSpc>
                <a:spcPct val="150000"/>
              </a:lnSpc>
            </a:pPr>
            <a:r>
              <a:rPr lang="ja-JP" altLang="en-US" sz="66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手続きについて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8362B5D-6266-4307-9BD4-EBC112374611}"/>
              </a:ext>
            </a:extLst>
          </p:cNvPr>
          <p:cNvSpPr/>
          <p:nvPr/>
        </p:nvSpPr>
        <p:spPr>
          <a:xfrm>
            <a:off x="278977" y="6479962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F663A44-B17D-4917-9760-62C1C1381F90}"/>
              </a:ext>
            </a:extLst>
          </p:cNvPr>
          <p:cNvSpPr txBox="1"/>
          <p:nvPr/>
        </p:nvSpPr>
        <p:spPr>
          <a:xfrm>
            <a:off x="1092631" y="4564251"/>
            <a:ext cx="81908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＊基礎知識についてはセミナー目次の「自筆証書遺言」と「公正証　</a:t>
            </a:r>
            <a:endParaRPr kumimoji="1" lang="en-US" altLang="ja-JP" sz="20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0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書遺言」を参照願います。</a:t>
            </a: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31BC89A3-9DF6-453F-BC24-AD3A04FEBF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50641" y="34729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103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3E00586D-385A-4355-8A55-EDAB9312796E}"/>
              </a:ext>
            </a:extLst>
          </p:cNvPr>
          <p:cNvSpPr/>
          <p:nvPr/>
        </p:nvSpPr>
        <p:spPr>
          <a:xfrm>
            <a:off x="278977" y="6479962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F41954B-A0AA-4FD2-B307-CD679B130BC4}"/>
              </a:ext>
            </a:extLst>
          </p:cNvPr>
          <p:cNvSpPr txBox="1"/>
          <p:nvPr/>
        </p:nvSpPr>
        <p:spPr>
          <a:xfrm>
            <a:off x="278977" y="205946"/>
            <a:ext cx="94499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ja-JP" altLang="en-US" sz="2400" dirty="0"/>
              <a:t>（４）遺言内容の口述が終わると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、公証人が遺言書全文を読みます。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内容に間違いないかを確認しますので、遺言者、証人は間違い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ないかを確認する。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そして、遺言者及び証人２名は遺言書に署名し実印を押す。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l"/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最後に、公証人が認証文及び署名をする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ja-JP" altLang="en-US" sz="2400" dirty="0"/>
          </a:p>
        </p:txBody>
      </p:sp>
      <p:pic>
        <p:nvPicPr>
          <p:cNvPr id="4" name="Picture 4" descr="日本の印鑑文化と電子サインの比喩表現">
            <a:extLst>
              <a:ext uri="{FF2B5EF4-FFF2-40B4-BE49-F238E27FC236}">
                <a16:creationId xmlns:a16="http://schemas.microsoft.com/office/drawing/2014/main" id="{62CD0E72-764B-4B53-8FFC-EDDBF4321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001" y="3596602"/>
            <a:ext cx="2414769" cy="168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 descr="文書を読む人イラストの画像">
            <a:extLst>
              <a:ext uri="{FF2B5EF4-FFF2-40B4-BE49-F238E27FC236}">
                <a16:creationId xmlns:a16="http://schemas.microsoft.com/office/drawing/2014/main" id="{EFD3B069-7408-4DBA-9346-CF711CA6A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629" y="3714406"/>
            <a:ext cx="1393862" cy="1771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8EA844A-6280-49EA-B5E7-29DD3650B67D}"/>
              </a:ext>
            </a:extLst>
          </p:cNvPr>
          <p:cNvSpPr txBox="1"/>
          <p:nvPr/>
        </p:nvSpPr>
        <p:spPr>
          <a:xfrm>
            <a:off x="549759" y="2916696"/>
            <a:ext cx="2550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公証人が遺言を読む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E87DF3A-CA30-4328-A310-6ABB79E4EC52}"/>
              </a:ext>
            </a:extLst>
          </p:cNvPr>
          <p:cNvSpPr txBox="1"/>
          <p:nvPr/>
        </p:nvSpPr>
        <p:spPr>
          <a:xfrm>
            <a:off x="3151176" y="2916696"/>
            <a:ext cx="3291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遺言者・証人は内容確認する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5B9AA36-C88A-42A0-B7D5-5D9A7092C319}"/>
              </a:ext>
            </a:extLst>
          </p:cNvPr>
          <p:cNvSpPr txBox="1"/>
          <p:nvPr/>
        </p:nvSpPr>
        <p:spPr>
          <a:xfrm>
            <a:off x="6631459" y="2922846"/>
            <a:ext cx="3274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遺言者・証人は署名押印する</a:t>
            </a:r>
          </a:p>
        </p:txBody>
      </p:sp>
      <p:sp>
        <p:nvSpPr>
          <p:cNvPr id="9" name="矢印: 右 8">
            <a:extLst>
              <a:ext uri="{FF2B5EF4-FFF2-40B4-BE49-F238E27FC236}">
                <a16:creationId xmlns:a16="http://schemas.microsoft.com/office/drawing/2014/main" id="{000BA4DD-6C3E-4611-A997-480E1CFC3EA9}"/>
              </a:ext>
            </a:extLst>
          </p:cNvPr>
          <p:cNvSpPr/>
          <p:nvPr/>
        </p:nvSpPr>
        <p:spPr>
          <a:xfrm>
            <a:off x="2460984" y="4382420"/>
            <a:ext cx="613954" cy="2865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矢印: 右 9">
            <a:extLst>
              <a:ext uri="{FF2B5EF4-FFF2-40B4-BE49-F238E27FC236}">
                <a16:creationId xmlns:a16="http://schemas.microsoft.com/office/drawing/2014/main" id="{FD7799F9-98D1-40C2-84BE-8CB43AFDB957}"/>
              </a:ext>
            </a:extLst>
          </p:cNvPr>
          <p:cNvSpPr/>
          <p:nvPr/>
        </p:nvSpPr>
        <p:spPr>
          <a:xfrm>
            <a:off x="5828692" y="4243833"/>
            <a:ext cx="613954" cy="2865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4" name="Picture 8" descr="離れて会議をする会社員のイラスト | かわいいフリー素材集 いらすとや">
            <a:extLst>
              <a:ext uri="{FF2B5EF4-FFF2-40B4-BE49-F238E27FC236}">
                <a16:creationId xmlns:a16="http://schemas.microsoft.com/office/drawing/2014/main" id="{E18AC191-3023-49E4-A9A8-3220DF870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0" y="3394702"/>
            <a:ext cx="2406294" cy="240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BD1834DE-9A09-4995-B505-C19151BE8D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39659" y="2290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942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2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DCE4CB27-BD5D-4F60-AAC0-857715C49AEA}"/>
              </a:ext>
            </a:extLst>
          </p:cNvPr>
          <p:cNvSpPr/>
          <p:nvPr/>
        </p:nvSpPr>
        <p:spPr>
          <a:xfrm>
            <a:off x="278977" y="6479962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6AC236A-9F96-4A93-BFAE-FA9AE51E2F99}"/>
              </a:ext>
            </a:extLst>
          </p:cNvPr>
          <p:cNvSpPr txBox="1"/>
          <p:nvPr/>
        </p:nvSpPr>
        <p:spPr>
          <a:xfrm>
            <a:off x="175054" y="148281"/>
            <a:ext cx="95558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（５）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最後に公正証書の正本や謄本を受け取り、公証人へ費用の支払い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をして終了です。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ja-JP" altLang="en-US" sz="2400" dirty="0"/>
          </a:p>
        </p:txBody>
      </p:sp>
      <p:pic>
        <p:nvPicPr>
          <p:cNvPr id="4" name="Picture 12">
            <a:extLst>
              <a:ext uri="{FF2B5EF4-FFF2-40B4-BE49-F238E27FC236}">
                <a16:creationId xmlns:a16="http://schemas.microsoft.com/office/drawing/2014/main" id="{C9D449B0-307C-49ED-9DAF-26A1D1E78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270" y="1700809"/>
            <a:ext cx="2726547" cy="1902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4">
            <a:extLst>
              <a:ext uri="{FF2B5EF4-FFF2-40B4-BE49-F238E27FC236}">
                <a16:creationId xmlns:a16="http://schemas.microsoft.com/office/drawing/2014/main" id="{88A916D1-69F9-43E3-AB77-B85F42A36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7156" y="1700809"/>
            <a:ext cx="2035796" cy="2035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EB751AF-5418-4BF6-8A3D-867249DE23CC}"/>
              </a:ext>
            </a:extLst>
          </p:cNvPr>
          <p:cNvSpPr txBox="1"/>
          <p:nvPr/>
        </p:nvSpPr>
        <p:spPr>
          <a:xfrm>
            <a:off x="1583451" y="1198022"/>
            <a:ext cx="2074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謄本・正本を渡す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18BE52D-E2A0-4E41-8148-4B2076204078}"/>
              </a:ext>
            </a:extLst>
          </p:cNvPr>
          <p:cNvSpPr txBox="1"/>
          <p:nvPr/>
        </p:nvSpPr>
        <p:spPr>
          <a:xfrm>
            <a:off x="4889073" y="1144783"/>
            <a:ext cx="2552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お支払いをする</a:t>
            </a:r>
          </a:p>
        </p:txBody>
      </p:sp>
      <p:sp>
        <p:nvSpPr>
          <p:cNvPr id="8" name="矢印: 右 7">
            <a:extLst>
              <a:ext uri="{FF2B5EF4-FFF2-40B4-BE49-F238E27FC236}">
                <a16:creationId xmlns:a16="http://schemas.microsoft.com/office/drawing/2014/main" id="{1E597177-64E9-403A-8CCF-4105BFF5E271}"/>
              </a:ext>
            </a:extLst>
          </p:cNvPr>
          <p:cNvSpPr/>
          <p:nvPr/>
        </p:nvSpPr>
        <p:spPr>
          <a:xfrm>
            <a:off x="4354116" y="2489169"/>
            <a:ext cx="613954" cy="2865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70AEF044-42E9-4A49-8209-DA1A6B0469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13918" y="5547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697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7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E936EA50-86D0-4A12-A3F6-1B1E0E26752F}"/>
              </a:ext>
            </a:extLst>
          </p:cNvPr>
          <p:cNvSpPr/>
          <p:nvPr/>
        </p:nvSpPr>
        <p:spPr>
          <a:xfrm>
            <a:off x="278977" y="6479962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84D4DBA-8B66-4116-BD81-9FF148AF457D}"/>
              </a:ext>
            </a:extLst>
          </p:cNvPr>
          <p:cNvSpPr txBox="1"/>
          <p:nvPr/>
        </p:nvSpPr>
        <p:spPr>
          <a:xfrm>
            <a:off x="99330" y="70261"/>
            <a:ext cx="59966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《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参考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》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公正証書遺言の手数料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graphicFrame>
        <p:nvGraphicFramePr>
          <p:cNvPr id="5" name="表 5">
            <a:extLst>
              <a:ext uri="{FF2B5EF4-FFF2-40B4-BE49-F238E27FC236}">
                <a16:creationId xmlns:a16="http://schemas.microsoft.com/office/drawing/2014/main" id="{B43D6115-3D36-48D4-AB2B-8556AE8B8C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8504741"/>
              </p:ext>
            </p:extLst>
          </p:nvPr>
        </p:nvGraphicFramePr>
        <p:xfrm>
          <a:off x="385119" y="620240"/>
          <a:ext cx="9338539" cy="4079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10464">
                  <a:extLst>
                    <a:ext uri="{9D8B030D-6E8A-4147-A177-3AD203B41FA5}">
                      <a16:colId xmlns:a16="http://schemas.microsoft.com/office/drawing/2014/main" val="1453550300"/>
                    </a:ext>
                  </a:extLst>
                </a:gridCol>
                <a:gridCol w="5928075">
                  <a:extLst>
                    <a:ext uri="{9D8B030D-6E8A-4147-A177-3AD203B41FA5}">
                      <a16:colId xmlns:a16="http://schemas.microsoft.com/office/drawing/2014/main" val="28707166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ja-JP" altLang="en-US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　　目的の価格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手数料</a:t>
                      </a:r>
                      <a:endParaRPr kumimoji="1" lang="en-US" altLang="ja-JP" dirty="0">
                        <a:latin typeface="UD デジタル 教科書体 N-R" panose="02020400000000000000" pitchFamily="17" charset="-128"/>
                        <a:ea typeface="UD デジタル 教科書体 N-R" panose="02020400000000000000" pitchFamily="17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58417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100</a:t>
                      </a:r>
                      <a:r>
                        <a:rPr kumimoji="1" lang="ja-JP" altLang="en-US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万円以下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5,000</a:t>
                      </a:r>
                      <a:r>
                        <a:rPr kumimoji="1" lang="ja-JP" altLang="en-US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円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48666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100</a:t>
                      </a:r>
                      <a:r>
                        <a:rPr kumimoji="1" lang="ja-JP" altLang="en-US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万円を超え</a:t>
                      </a:r>
                      <a:r>
                        <a:rPr kumimoji="1" lang="en-US" altLang="ja-JP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200</a:t>
                      </a:r>
                      <a:r>
                        <a:rPr kumimoji="1" lang="ja-JP" altLang="en-US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万円以下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7,000</a:t>
                      </a:r>
                      <a:r>
                        <a:rPr kumimoji="1" lang="ja-JP" altLang="en-US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円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15049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200</a:t>
                      </a:r>
                      <a:r>
                        <a:rPr kumimoji="1" lang="ja-JP" altLang="en-US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万円を超え</a:t>
                      </a:r>
                      <a:r>
                        <a:rPr kumimoji="1" lang="en-US" altLang="ja-JP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500</a:t>
                      </a:r>
                      <a:r>
                        <a:rPr kumimoji="1" lang="ja-JP" altLang="en-US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万円以下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1</a:t>
                      </a:r>
                      <a:r>
                        <a:rPr kumimoji="1" lang="ja-JP" altLang="en-US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万</a:t>
                      </a:r>
                      <a:r>
                        <a:rPr kumimoji="1" lang="en-US" altLang="ja-JP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1,000</a:t>
                      </a:r>
                      <a:r>
                        <a:rPr kumimoji="1" lang="ja-JP" altLang="en-US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円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48735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500</a:t>
                      </a:r>
                      <a:r>
                        <a:rPr kumimoji="1" lang="ja-JP" altLang="en-US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万円を超え</a:t>
                      </a:r>
                      <a:r>
                        <a:rPr kumimoji="1" lang="en-US" altLang="ja-JP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1,000</a:t>
                      </a:r>
                      <a:r>
                        <a:rPr kumimoji="1" lang="ja-JP" altLang="en-US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万円以下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1</a:t>
                      </a:r>
                      <a:r>
                        <a:rPr kumimoji="1" lang="ja-JP" altLang="en-US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万</a:t>
                      </a:r>
                      <a:r>
                        <a:rPr kumimoji="1" lang="en-US" altLang="ja-JP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7,000</a:t>
                      </a:r>
                      <a:r>
                        <a:rPr kumimoji="1" lang="ja-JP" altLang="en-US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円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15196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1,000</a:t>
                      </a:r>
                      <a:r>
                        <a:rPr kumimoji="1" lang="ja-JP" altLang="en-US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万円を超え</a:t>
                      </a:r>
                      <a:r>
                        <a:rPr kumimoji="1" lang="en-US" altLang="ja-JP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3,000</a:t>
                      </a:r>
                      <a:r>
                        <a:rPr kumimoji="1" lang="ja-JP" altLang="en-US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万円以下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2</a:t>
                      </a:r>
                      <a:r>
                        <a:rPr kumimoji="1" lang="ja-JP" altLang="en-US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万</a:t>
                      </a:r>
                      <a:r>
                        <a:rPr kumimoji="1" lang="en-US" altLang="ja-JP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3,000</a:t>
                      </a:r>
                      <a:r>
                        <a:rPr kumimoji="1" lang="ja-JP" altLang="en-US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円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25270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3,000</a:t>
                      </a:r>
                      <a:r>
                        <a:rPr kumimoji="1" lang="ja-JP" altLang="en-US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万円を超え</a:t>
                      </a:r>
                      <a:r>
                        <a:rPr kumimoji="1" lang="en-US" altLang="ja-JP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5,000</a:t>
                      </a:r>
                      <a:r>
                        <a:rPr kumimoji="1" lang="ja-JP" altLang="en-US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万円以下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2</a:t>
                      </a:r>
                      <a:r>
                        <a:rPr kumimoji="1" lang="ja-JP" altLang="en-US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万</a:t>
                      </a:r>
                      <a:r>
                        <a:rPr kumimoji="1" lang="en-US" altLang="ja-JP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9,000</a:t>
                      </a:r>
                      <a:r>
                        <a:rPr kumimoji="1" lang="ja-JP" altLang="en-US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円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22116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5,000</a:t>
                      </a:r>
                      <a:r>
                        <a:rPr kumimoji="1" lang="ja-JP" altLang="en-US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万円を超え</a:t>
                      </a:r>
                      <a:r>
                        <a:rPr kumimoji="1" lang="en-US" altLang="ja-JP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1</a:t>
                      </a:r>
                      <a:r>
                        <a:rPr kumimoji="1" lang="ja-JP" altLang="en-US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億円以下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4</a:t>
                      </a:r>
                      <a:r>
                        <a:rPr kumimoji="1" lang="ja-JP" altLang="en-US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万</a:t>
                      </a:r>
                      <a:r>
                        <a:rPr kumimoji="1" lang="en-US" altLang="ja-JP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3,000</a:t>
                      </a:r>
                      <a:r>
                        <a:rPr kumimoji="1" lang="ja-JP" altLang="en-US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円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49806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1</a:t>
                      </a:r>
                      <a:r>
                        <a:rPr kumimoji="1" lang="ja-JP" altLang="en-US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億円を超え</a:t>
                      </a:r>
                      <a:r>
                        <a:rPr kumimoji="1" lang="en-US" altLang="ja-JP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3</a:t>
                      </a:r>
                      <a:r>
                        <a:rPr kumimoji="1" lang="ja-JP" altLang="en-US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億円以下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4</a:t>
                      </a:r>
                      <a:r>
                        <a:rPr kumimoji="1" lang="ja-JP" altLang="en-US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万</a:t>
                      </a:r>
                      <a:r>
                        <a:rPr kumimoji="1" lang="en-US" altLang="ja-JP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3,000</a:t>
                      </a:r>
                      <a:r>
                        <a:rPr kumimoji="1" lang="ja-JP" altLang="en-US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円に超過額</a:t>
                      </a:r>
                      <a:r>
                        <a:rPr kumimoji="1" lang="en-US" altLang="ja-JP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5,000</a:t>
                      </a:r>
                      <a:r>
                        <a:rPr kumimoji="1" lang="ja-JP" altLang="en-US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万円ごとに</a:t>
                      </a:r>
                      <a:r>
                        <a:rPr kumimoji="1" lang="en-US" altLang="ja-JP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1</a:t>
                      </a:r>
                      <a:r>
                        <a:rPr kumimoji="1" lang="ja-JP" altLang="en-US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万</a:t>
                      </a:r>
                      <a:r>
                        <a:rPr kumimoji="1" lang="en-US" altLang="ja-JP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3,000</a:t>
                      </a:r>
                      <a:r>
                        <a:rPr kumimoji="1" lang="ja-JP" altLang="en-US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を加算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66150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3</a:t>
                      </a:r>
                      <a:r>
                        <a:rPr kumimoji="1" lang="ja-JP" altLang="en-US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億円を超え</a:t>
                      </a:r>
                      <a:r>
                        <a:rPr kumimoji="1" lang="en-US" altLang="ja-JP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10</a:t>
                      </a:r>
                      <a:r>
                        <a:rPr kumimoji="1" lang="ja-JP" altLang="en-US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億円以下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9</a:t>
                      </a:r>
                      <a:r>
                        <a:rPr kumimoji="1" lang="ja-JP" altLang="en-US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万</a:t>
                      </a:r>
                      <a:r>
                        <a:rPr kumimoji="1" lang="en-US" altLang="ja-JP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5,000</a:t>
                      </a:r>
                      <a:r>
                        <a:rPr kumimoji="1" lang="ja-JP" altLang="en-US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円に超過額</a:t>
                      </a:r>
                      <a:r>
                        <a:rPr kumimoji="1" lang="en-US" altLang="ja-JP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5,000</a:t>
                      </a:r>
                      <a:r>
                        <a:rPr kumimoji="1" lang="ja-JP" altLang="en-US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万円ごとに</a:t>
                      </a:r>
                      <a:r>
                        <a:rPr kumimoji="1" lang="en-US" altLang="ja-JP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1</a:t>
                      </a:r>
                      <a:r>
                        <a:rPr kumimoji="1" lang="ja-JP" altLang="en-US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万</a:t>
                      </a:r>
                      <a:r>
                        <a:rPr kumimoji="1" lang="en-US" altLang="ja-JP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1,000</a:t>
                      </a:r>
                      <a:r>
                        <a:rPr kumimoji="1" lang="ja-JP" altLang="en-US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円を加算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81780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10</a:t>
                      </a:r>
                      <a:r>
                        <a:rPr kumimoji="1" lang="ja-JP" altLang="en-US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億円を超える場合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24</a:t>
                      </a:r>
                      <a:r>
                        <a:rPr kumimoji="1" lang="ja-JP" altLang="en-US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万</a:t>
                      </a:r>
                      <a:r>
                        <a:rPr kumimoji="1" lang="en-US" altLang="ja-JP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9,000</a:t>
                      </a:r>
                      <a:r>
                        <a:rPr kumimoji="1" lang="ja-JP" altLang="en-US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円に超過額</a:t>
                      </a:r>
                      <a:r>
                        <a:rPr kumimoji="1" lang="en-US" altLang="ja-JP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5,000</a:t>
                      </a:r>
                      <a:r>
                        <a:rPr kumimoji="1" lang="ja-JP" altLang="en-US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万円ごとに</a:t>
                      </a:r>
                      <a:r>
                        <a:rPr kumimoji="1" lang="en-US" altLang="ja-JP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8,000</a:t>
                      </a:r>
                      <a:r>
                        <a:rPr kumimoji="1" lang="ja-JP" altLang="en-US" dirty="0">
                          <a:latin typeface="UD デジタル 教科書体 N-R" panose="02020400000000000000" pitchFamily="17" charset="-128"/>
                          <a:ea typeface="UD デジタル 教科書体 N-R" panose="02020400000000000000" pitchFamily="17" charset="-128"/>
                        </a:rPr>
                        <a:t>円を追加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4006225"/>
                  </a:ext>
                </a:extLst>
              </a:tr>
            </a:tbl>
          </a:graphicData>
        </a:graphic>
      </p:graphicFrame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459A55B-66FE-4F64-88DE-2230CB2861D3}"/>
              </a:ext>
            </a:extLst>
          </p:cNvPr>
          <p:cNvSpPr txBox="1"/>
          <p:nvPr/>
        </p:nvSpPr>
        <p:spPr>
          <a:xfrm>
            <a:off x="278977" y="4802659"/>
            <a:ext cx="95322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200" dirty="0"/>
              <a:t>＊</a:t>
            </a:r>
            <a:r>
              <a:rPr kumimoji="1" lang="en-US" altLang="ja-JP" sz="2200" dirty="0"/>
              <a:t>1</a:t>
            </a:r>
            <a:r>
              <a:rPr kumimoji="1" lang="ja-JP" altLang="en-US" sz="2200" dirty="0"/>
              <a:t>通の遺言公正証書における目的額の合計が</a:t>
            </a:r>
            <a:r>
              <a:rPr kumimoji="1" lang="en-US" altLang="ja-JP" sz="2200" dirty="0"/>
              <a:t>1</a:t>
            </a:r>
            <a:r>
              <a:rPr kumimoji="1" lang="ja-JP" altLang="en-US" sz="2200" dirty="0"/>
              <a:t>億円までの場合は</a:t>
            </a:r>
            <a:r>
              <a:rPr kumimoji="1" lang="en-US" altLang="ja-JP" sz="2200" dirty="0"/>
              <a:t>1</a:t>
            </a:r>
            <a:r>
              <a:rPr kumimoji="1" lang="ja-JP" altLang="en-US" sz="2200" dirty="0"/>
              <a:t>万</a:t>
            </a:r>
            <a:r>
              <a:rPr kumimoji="1" lang="en-US" altLang="ja-JP" sz="2200" dirty="0"/>
              <a:t>1,000</a:t>
            </a:r>
            <a:r>
              <a:rPr kumimoji="1" lang="ja-JP" altLang="en-US" sz="2200" dirty="0"/>
              <a:t>円　</a:t>
            </a:r>
            <a:endParaRPr kumimoji="1" lang="en-US" altLang="ja-JP" sz="2200" dirty="0"/>
          </a:p>
          <a:p>
            <a:r>
              <a:rPr kumimoji="1" lang="ja-JP" altLang="en-US" sz="2200" dirty="0"/>
              <a:t>　　が追加される。</a:t>
            </a:r>
            <a:endParaRPr kumimoji="1" lang="en-US" altLang="ja-JP" sz="2200" dirty="0"/>
          </a:p>
          <a:p>
            <a:r>
              <a:rPr kumimoji="1" lang="ja-JP" altLang="en-US" sz="2200" dirty="0"/>
              <a:t>＊祭祀の主宰者の指定をする場合は</a:t>
            </a:r>
            <a:r>
              <a:rPr kumimoji="1" lang="en-US" altLang="ja-JP" sz="2200" dirty="0"/>
              <a:t>1</a:t>
            </a:r>
            <a:r>
              <a:rPr kumimoji="1" lang="ja-JP" altLang="en-US" sz="2200" dirty="0"/>
              <a:t>万</a:t>
            </a:r>
            <a:r>
              <a:rPr kumimoji="1" lang="en-US" altLang="ja-JP" sz="2200" dirty="0"/>
              <a:t>1,000</a:t>
            </a:r>
            <a:r>
              <a:rPr kumimoji="1" lang="ja-JP" altLang="en-US" sz="2200" dirty="0"/>
              <a:t>が加算される。</a:t>
            </a:r>
            <a:endParaRPr kumimoji="1" lang="en-US" altLang="ja-JP" sz="2200" dirty="0"/>
          </a:p>
          <a:p>
            <a:r>
              <a:rPr kumimoji="1" lang="ja-JP" altLang="en-US" sz="2200" dirty="0"/>
              <a:t>＊正本・謄本の交付</a:t>
            </a:r>
            <a:r>
              <a:rPr kumimoji="1" lang="en-US" altLang="ja-JP" sz="2200" dirty="0"/>
              <a:t>1</a:t>
            </a:r>
            <a:r>
              <a:rPr kumimoji="1" lang="ja-JP" altLang="en-US" sz="2200" dirty="0"/>
              <a:t>枚につき</a:t>
            </a:r>
            <a:r>
              <a:rPr kumimoji="1" lang="en-US" altLang="ja-JP" sz="2200" dirty="0"/>
              <a:t>250</a:t>
            </a:r>
            <a:r>
              <a:rPr kumimoji="1" lang="ja-JP" altLang="en-US" sz="2200" dirty="0"/>
              <a:t>円の手数料がかかる。</a:t>
            </a: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42E198E1-FD85-4421-8983-984FE6DA55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97394" y="12669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668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5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D1C41D11-EE5C-46C4-BE05-EF46629ACED3}"/>
              </a:ext>
            </a:extLst>
          </p:cNvPr>
          <p:cNvSpPr/>
          <p:nvPr/>
        </p:nvSpPr>
        <p:spPr>
          <a:xfrm>
            <a:off x="278977" y="6479962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B7BFA22-87A5-4030-A6EE-DBD440410AA1}"/>
              </a:ext>
            </a:extLst>
          </p:cNvPr>
          <p:cNvSpPr txBox="1"/>
          <p:nvPr/>
        </p:nvSpPr>
        <p:spPr>
          <a:xfrm>
            <a:off x="115805" y="111451"/>
            <a:ext cx="957189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【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計算例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】</a:t>
            </a:r>
          </a:p>
          <a:p>
            <a:endParaRPr kumimoji="1"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総額</a:t>
            </a:r>
            <a:r>
              <a:rPr kumimoji="1" lang="en-US" altLang="ja-JP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3,000</a:t>
            </a:r>
            <a:r>
              <a:rPr kumimoji="1"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万円の財産を配偶者に</a:t>
            </a:r>
            <a:r>
              <a:rPr kumimoji="1" lang="en-US" altLang="ja-JP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2,000</a:t>
            </a:r>
            <a:r>
              <a:rPr kumimoji="1"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万円、子供</a:t>
            </a:r>
            <a:r>
              <a:rPr kumimoji="1" lang="en-US" altLang="ja-JP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kumimoji="1"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人にそれぞれ</a:t>
            </a:r>
            <a:endParaRPr kumimoji="1"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kumimoji="1" lang="en-US" altLang="ja-JP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500</a:t>
            </a:r>
            <a:r>
              <a:rPr kumimoji="1"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万円ずつ残す公正証書遺言の場合</a:t>
            </a:r>
            <a:endParaRPr kumimoji="1"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en-US" altLang="ja-JP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万</a:t>
            </a:r>
            <a:r>
              <a:rPr lang="en-US" altLang="ja-JP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3,000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円（配偶者の手数料）＋</a:t>
            </a:r>
            <a:r>
              <a:rPr lang="en-US" altLang="ja-JP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万</a:t>
            </a:r>
            <a:r>
              <a:rPr lang="en-US" altLang="ja-JP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1,000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円</a:t>
            </a:r>
            <a:r>
              <a:rPr lang="en-US" altLang="ja-JP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×2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名＋</a:t>
            </a:r>
            <a:r>
              <a:rPr lang="en-US" altLang="ja-JP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万</a:t>
            </a:r>
            <a:r>
              <a:rPr lang="en-US" altLang="ja-JP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1,000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円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＝５万</a:t>
            </a:r>
            <a:r>
              <a:rPr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6,000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円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＊上記金額に正本・謄本の手数料（</a:t>
            </a:r>
            <a:r>
              <a:rPr lang="en-US" altLang="ja-JP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lang="ja-JP" altLang="en-US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枚</a:t>
            </a:r>
            <a:r>
              <a:rPr lang="en-US" altLang="ja-JP" sz="2400" b="0" i="0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250</a:t>
            </a:r>
            <a:r>
              <a:rPr lang="ja-JP" altLang="en-US" sz="2400" b="0" i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円がかかる）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endParaRPr lang="en-US" altLang="ja-JP" sz="2400" b="0" i="0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DA2D28EE-1F74-4054-941B-6B949326F7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7087" y="1694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398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8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E090DFF9-A644-4EB9-9DFD-DABEF3BE617A}"/>
              </a:ext>
            </a:extLst>
          </p:cNvPr>
          <p:cNvSpPr/>
          <p:nvPr/>
        </p:nvSpPr>
        <p:spPr>
          <a:xfrm>
            <a:off x="278977" y="6479962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B91E1F8-A6CF-4716-ABEA-A93BBC560844}"/>
              </a:ext>
            </a:extLst>
          </p:cNvPr>
          <p:cNvSpPr txBox="1"/>
          <p:nvPr/>
        </p:nvSpPr>
        <p:spPr>
          <a:xfrm>
            <a:off x="340966" y="224725"/>
            <a:ext cx="926023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１．なぜ公正証書遺言にするのか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公正証書遺言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とは、遺言書を公証人が公正証書として作成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する遺言です。</a:t>
            </a:r>
            <a:b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作成自体が公証人によって行われるため、もっとも安全で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確実な遺言方法として知られています。</a:t>
            </a:r>
            <a:b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原本が公証役場に保管されることから、紛失、偽造、隠ぺ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いなどのリスクがなく、相続トラブルを未然に防ぎたい人に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もお勧めの方法です。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また、法的強制力があるので、裁判所の判決と同様の効力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を持ちます。</a:t>
            </a:r>
            <a:b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</a:b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そして、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家庭裁判所における検認が不要で、読み上げるス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タイルで遺言が残せることから、字が書けない状態でも遺言</a:t>
            </a:r>
            <a:endParaRPr lang="en-US" altLang="ja-JP" sz="2400" b="0" i="0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0" i="0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が可能です。</a:t>
            </a:r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5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9F0FC0D6-1963-4453-8073-36F7288EF8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85390" y="2247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39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314209C8-BA24-4BE5-97C6-CF3A32573B1B}"/>
              </a:ext>
            </a:extLst>
          </p:cNvPr>
          <p:cNvSpPr/>
          <p:nvPr/>
        </p:nvSpPr>
        <p:spPr>
          <a:xfrm>
            <a:off x="278977" y="6479962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DA63C66-0576-49DC-BDD1-57C128F6F29C}"/>
              </a:ext>
            </a:extLst>
          </p:cNvPr>
          <p:cNvSpPr txBox="1"/>
          <p:nvPr/>
        </p:nvSpPr>
        <p:spPr>
          <a:xfrm>
            <a:off x="278977" y="311285"/>
            <a:ext cx="9477866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２．高齢者の遺言能力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遺言書を有効に作成するためには、まず遺言者自身の判断能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力があることが前提となります。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遺言者の判断能力とは、「遺言の内容を理解して、意思決定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ができるか」という点が重要となります。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遺言は、遺言者の意思で遺言の内容や効果を理解して、遺言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内容を決定することがポイントで、公正証書遺言についても、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この点を公証人は、遺言者が口述する遺言内容について確認し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高齢者で、判断能力が少し課題の場合、複雑な遺言より、単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純な内容の方が理解しやすいということになりますので、この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点に注意しておく必要があります。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E49AC023-0921-4C9D-AF11-7A27A17A2F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4828" y="3112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778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1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311C424-51C1-4369-BDC6-7CFF3C33B3B6}"/>
              </a:ext>
            </a:extLst>
          </p:cNvPr>
          <p:cNvSpPr/>
          <p:nvPr/>
        </p:nvSpPr>
        <p:spPr>
          <a:xfrm>
            <a:off x="278977" y="6479962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581AF41-E3D3-4C3C-933E-1384BC9B2DDA}"/>
              </a:ext>
            </a:extLst>
          </p:cNvPr>
          <p:cNvSpPr txBox="1"/>
          <p:nvPr/>
        </p:nvSpPr>
        <p:spPr>
          <a:xfrm>
            <a:off x="156519" y="230659"/>
            <a:ext cx="947050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３．遺言執行者が決まらない場合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公正証書遺言の場合についても、遺言執行者を指定しておく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必要があります。後で家庭裁判所に遺言執行者の指定を申請す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るのは面倒であり、事前に遺言書に定めておくべきです。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執行者を専門家に依頼する場合は費用がかかるし、相続人が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複数いる場合、執行者を誰にするかなかなか決まらない場合も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あります。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このような場合、受遺者が各自それぞれ執行者になることで、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スムーズに進めることができます。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7D15FEED-1CEB-4A51-95AE-D2C7C7BA30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71206" y="23065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705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9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46F312D-80F6-44BC-8614-D2485DBB5C14}"/>
              </a:ext>
            </a:extLst>
          </p:cNvPr>
          <p:cNvSpPr/>
          <p:nvPr/>
        </p:nvSpPr>
        <p:spPr>
          <a:xfrm>
            <a:off x="278977" y="6479962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43C3056-D14A-4035-8153-0A97E8806C60}"/>
              </a:ext>
            </a:extLst>
          </p:cNvPr>
          <p:cNvSpPr txBox="1"/>
          <p:nvPr/>
        </p:nvSpPr>
        <p:spPr>
          <a:xfrm>
            <a:off x="278977" y="421320"/>
            <a:ext cx="934804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《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受遺者がそれぞれ執行人となる場合の遺言書の条項事例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》</a:t>
            </a: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第〇条　遺言者は、この遺言執行者として、各条項における受遺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者を指定する。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なお、遺言執行者は、本遺言の執行に関し、第三者にその任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務を行わせることができる。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２　遺言執行者は、預貯金債権、有価証券及び出資金の名義変更、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払い戻し又は解約等の権限並びにその他この遺言の執行のため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に必要な一切の権限を有する。　　</a:t>
            </a:r>
          </a:p>
        </p:txBody>
      </p:sp>
      <p:pic>
        <p:nvPicPr>
          <p:cNvPr id="5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C04CCC08-F131-40CD-A0BF-93CC811A3D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62687" y="42132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695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3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0394985-65C0-4D4E-80D2-464322A15738}"/>
              </a:ext>
            </a:extLst>
          </p:cNvPr>
          <p:cNvSpPr/>
          <p:nvPr/>
        </p:nvSpPr>
        <p:spPr>
          <a:xfrm>
            <a:off x="278977" y="6479962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B9222A7-DB10-4BD2-BDFA-02A3010E84A7}"/>
              </a:ext>
            </a:extLst>
          </p:cNvPr>
          <p:cNvSpPr txBox="1"/>
          <p:nvPr/>
        </p:nvSpPr>
        <p:spPr>
          <a:xfrm>
            <a:off x="278977" y="282102"/>
            <a:ext cx="9419500" cy="6013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４．公正証書遺言作成に必要な書類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①　遺言者の印鑑証明書（発行後３カ月以内のもの）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②　遺言者の戸籍謄本（必要により、原戸籍謄本・除籍謄本）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③　受遺者（遺言を受ける相続人）の戸籍謄本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④　相続人以外の人に財産を遺贈する場合は、その人の住民票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⑤　土地や建物を特定して相続させ又は遺贈する場合は、その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土地や建物の登記事項証明（登記簿謄本）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⑥　立会の証人２人の住民票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⑦　土地や建物の固定資産評価証明書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＊公正証書の作成当日は、遺言者は実印、証人は認印が必要で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A2882ADB-3CAD-49C0-A052-A4A5B9B477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64330" y="3190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128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2ADDE681-9F7E-4075-A3F3-A22887EC8CDC}"/>
              </a:ext>
            </a:extLst>
          </p:cNvPr>
          <p:cNvSpPr/>
          <p:nvPr/>
        </p:nvSpPr>
        <p:spPr>
          <a:xfrm>
            <a:off x="278977" y="6479962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CC1E319-C661-4C15-B321-333605AE2A29}"/>
              </a:ext>
            </a:extLst>
          </p:cNvPr>
          <p:cNvSpPr txBox="1"/>
          <p:nvPr/>
        </p:nvSpPr>
        <p:spPr>
          <a:xfrm>
            <a:off x="139485" y="193729"/>
            <a:ext cx="9546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５．公正証書遺言作成の手順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04ADFBFE-BDEA-47F7-919F-900B131B1A00}"/>
              </a:ext>
            </a:extLst>
          </p:cNvPr>
          <p:cNvSpPr/>
          <p:nvPr/>
        </p:nvSpPr>
        <p:spPr>
          <a:xfrm>
            <a:off x="821410" y="984142"/>
            <a:ext cx="516604" cy="6098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endParaRPr kumimoji="1" lang="ja-JP" altLang="en-US" sz="2000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C01705FF-2A8E-4136-9939-5A96A827D1EC}"/>
              </a:ext>
            </a:extLst>
          </p:cNvPr>
          <p:cNvSpPr/>
          <p:nvPr/>
        </p:nvSpPr>
        <p:spPr>
          <a:xfrm>
            <a:off x="1338013" y="981562"/>
            <a:ext cx="8201193" cy="6098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2000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遺言書の文案を取りまとめ、公証人に公正証書遺言作成を依頼する。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84E74DD-28A0-4011-BFB9-07E6D6331382}"/>
              </a:ext>
            </a:extLst>
          </p:cNvPr>
          <p:cNvSpPr/>
          <p:nvPr/>
        </p:nvSpPr>
        <p:spPr>
          <a:xfrm>
            <a:off x="795582" y="1968505"/>
            <a:ext cx="516604" cy="6098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２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94D33769-4B0F-43B0-A94F-CD87AC04A2DF}"/>
              </a:ext>
            </a:extLst>
          </p:cNvPr>
          <p:cNvSpPr/>
          <p:nvPr/>
        </p:nvSpPr>
        <p:spPr>
          <a:xfrm>
            <a:off x="1312185" y="1963946"/>
            <a:ext cx="8201193" cy="6098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2000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必要な書類を収取し、公証人に渡す。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EC35E8F4-45E5-4B7A-B83C-1A0A3D654430}"/>
              </a:ext>
            </a:extLst>
          </p:cNvPr>
          <p:cNvSpPr/>
          <p:nvPr/>
        </p:nvSpPr>
        <p:spPr>
          <a:xfrm>
            <a:off x="800751" y="2975780"/>
            <a:ext cx="516604" cy="6098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３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AC21AF6B-D7AF-4C24-A0B6-7CEB94FA24FB}"/>
              </a:ext>
            </a:extLst>
          </p:cNvPr>
          <p:cNvSpPr/>
          <p:nvPr/>
        </p:nvSpPr>
        <p:spPr>
          <a:xfrm>
            <a:off x="1317354" y="2973200"/>
            <a:ext cx="8201193" cy="6098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2000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公証人から、遺言内容（案）が提示され、遺言者が内容確認する。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573EEE3A-CF22-4D88-9352-A9F64833435C}"/>
              </a:ext>
            </a:extLst>
          </p:cNvPr>
          <p:cNvSpPr/>
          <p:nvPr/>
        </p:nvSpPr>
        <p:spPr>
          <a:xfrm>
            <a:off x="816960" y="4013404"/>
            <a:ext cx="516604" cy="6098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４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7F254EC7-4766-4421-9A5E-F9DFB519EF73}"/>
              </a:ext>
            </a:extLst>
          </p:cNvPr>
          <p:cNvSpPr/>
          <p:nvPr/>
        </p:nvSpPr>
        <p:spPr>
          <a:xfrm>
            <a:off x="1333563" y="4020552"/>
            <a:ext cx="8201193" cy="6098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2000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公正証書の作成日時を予約する。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EC51C04D-8582-4ABD-8F04-B418C76A73A3}"/>
              </a:ext>
            </a:extLst>
          </p:cNvPr>
          <p:cNvSpPr/>
          <p:nvPr/>
        </p:nvSpPr>
        <p:spPr>
          <a:xfrm>
            <a:off x="794262" y="5080206"/>
            <a:ext cx="516604" cy="9291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５</a:t>
            </a: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FA4A992F-AD96-4FB4-B31B-02DFE6B6C0DC}"/>
              </a:ext>
            </a:extLst>
          </p:cNvPr>
          <p:cNvSpPr/>
          <p:nvPr/>
        </p:nvSpPr>
        <p:spPr>
          <a:xfrm>
            <a:off x="1310865" y="5077626"/>
            <a:ext cx="8201193" cy="9314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2000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予約当日、公証役場で公証人・遺言者・証人２名の立会のもとに公正証書遺言を作成する。</a:t>
            </a:r>
          </a:p>
        </p:txBody>
      </p:sp>
      <p:sp>
        <p:nvSpPr>
          <p:cNvPr id="14" name="矢印: 下 13">
            <a:extLst>
              <a:ext uri="{FF2B5EF4-FFF2-40B4-BE49-F238E27FC236}">
                <a16:creationId xmlns:a16="http://schemas.microsoft.com/office/drawing/2014/main" id="{F253B4C6-36D4-48B3-8F1D-46B3D8D45E44}"/>
              </a:ext>
            </a:extLst>
          </p:cNvPr>
          <p:cNvSpPr/>
          <p:nvPr/>
        </p:nvSpPr>
        <p:spPr>
          <a:xfrm>
            <a:off x="4503906" y="1692613"/>
            <a:ext cx="972766" cy="163381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矢印: 下 14">
            <a:extLst>
              <a:ext uri="{FF2B5EF4-FFF2-40B4-BE49-F238E27FC236}">
                <a16:creationId xmlns:a16="http://schemas.microsoft.com/office/drawing/2014/main" id="{F5EEA029-0740-4E01-9AF9-CC12D7D5BEF2}"/>
              </a:ext>
            </a:extLst>
          </p:cNvPr>
          <p:cNvSpPr/>
          <p:nvPr/>
        </p:nvSpPr>
        <p:spPr>
          <a:xfrm>
            <a:off x="4520117" y="2671869"/>
            <a:ext cx="972766" cy="163381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矢印: 下 15">
            <a:extLst>
              <a:ext uri="{FF2B5EF4-FFF2-40B4-BE49-F238E27FC236}">
                <a16:creationId xmlns:a16="http://schemas.microsoft.com/office/drawing/2014/main" id="{57F92848-14E5-43D4-851B-042664F4CF86}"/>
              </a:ext>
            </a:extLst>
          </p:cNvPr>
          <p:cNvSpPr/>
          <p:nvPr/>
        </p:nvSpPr>
        <p:spPr>
          <a:xfrm>
            <a:off x="4536327" y="3699762"/>
            <a:ext cx="972766" cy="163381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矢印: 下 16">
            <a:extLst>
              <a:ext uri="{FF2B5EF4-FFF2-40B4-BE49-F238E27FC236}">
                <a16:creationId xmlns:a16="http://schemas.microsoft.com/office/drawing/2014/main" id="{11BE1449-E5F4-4A31-813E-B0E4DFF18F6F}"/>
              </a:ext>
            </a:extLst>
          </p:cNvPr>
          <p:cNvSpPr/>
          <p:nvPr/>
        </p:nvSpPr>
        <p:spPr>
          <a:xfrm>
            <a:off x="4533084" y="4747106"/>
            <a:ext cx="972766" cy="163381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8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F56AA6B2-966D-4F54-A97C-C5F0849CA8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19467" y="26697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567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65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離れて会議をする会社員のイラスト | かわいいフリー素材集 いらすとや">
            <a:extLst>
              <a:ext uri="{FF2B5EF4-FFF2-40B4-BE49-F238E27FC236}">
                <a16:creationId xmlns:a16="http://schemas.microsoft.com/office/drawing/2014/main" id="{BE0D61E1-3252-4256-89B5-6CB50F558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695" y="476764"/>
            <a:ext cx="2194355" cy="2194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2A08F88C-6B07-47FC-ABDB-43314E6AA9D9}"/>
              </a:ext>
            </a:extLst>
          </p:cNvPr>
          <p:cNvSpPr/>
          <p:nvPr/>
        </p:nvSpPr>
        <p:spPr>
          <a:xfrm>
            <a:off x="278977" y="6479962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BE7DDF7-6BA9-422B-AADE-66AB4FDA0F73}"/>
              </a:ext>
            </a:extLst>
          </p:cNvPr>
          <p:cNvSpPr txBox="1"/>
          <p:nvPr/>
        </p:nvSpPr>
        <p:spPr>
          <a:xfrm>
            <a:off x="134318" y="180992"/>
            <a:ext cx="9492704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６．公証役場での遺言作成手続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）予約していた日時に公証役場に訪問をする。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公証役場に、公証人・遺言者・証人２名が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着席をします。　　　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）最初に、遺言者に対して氏名・生年月日の質問がなされ、印鑑　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証明等の本人確認書類の提出を求められます。その際、遺言者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に氏名・生年月日の筆記を求められる場合があり、持参した実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印の印影の確認等もされます。</a:t>
            </a:r>
          </a:p>
        </p:txBody>
      </p:sp>
      <p:pic>
        <p:nvPicPr>
          <p:cNvPr id="5" name="Picture 6" descr="フリー素材 | 書類に判子を押す女の人のイラスト">
            <a:extLst>
              <a:ext uri="{FF2B5EF4-FFF2-40B4-BE49-F238E27FC236}">
                <a16:creationId xmlns:a16="http://schemas.microsoft.com/office/drawing/2014/main" id="{9CC73797-F8CA-48E3-91C7-D24FFD200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279" y="4783664"/>
            <a:ext cx="1483395" cy="148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フローチャート: 書類 5">
            <a:extLst>
              <a:ext uri="{FF2B5EF4-FFF2-40B4-BE49-F238E27FC236}">
                <a16:creationId xmlns:a16="http://schemas.microsoft.com/office/drawing/2014/main" id="{C5A9600B-C749-4218-94AA-346FAFD6A007}"/>
              </a:ext>
            </a:extLst>
          </p:cNvPr>
          <p:cNvSpPr/>
          <p:nvPr/>
        </p:nvSpPr>
        <p:spPr>
          <a:xfrm>
            <a:off x="3932967" y="4888117"/>
            <a:ext cx="1637764" cy="1070029"/>
          </a:xfrm>
          <a:prstGeom prst="flowChartDocumen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ja-JP" altLang="en-US" b="1" dirty="0">
                <a:solidFill>
                  <a:schemeClr val="tx1"/>
                </a:solidFill>
              </a:rPr>
              <a:t>印鑑証明書</a:t>
            </a:r>
          </a:p>
        </p:txBody>
      </p:sp>
      <p:pic>
        <p:nvPicPr>
          <p:cNvPr id="7" name="Picture 10" descr="フラット スタイルのペン アイコン孤立した白地に蛍光ペン ベクトル ...">
            <a:extLst>
              <a:ext uri="{FF2B5EF4-FFF2-40B4-BE49-F238E27FC236}">
                <a16:creationId xmlns:a16="http://schemas.microsoft.com/office/drawing/2014/main" id="{65D51F96-970E-4C5B-AC94-66024BE17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158" y="4670062"/>
            <a:ext cx="930242" cy="93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フローチャート: 書類 7">
            <a:extLst>
              <a:ext uri="{FF2B5EF4-FFF2-40B4-BE49-F238E27FC236}">
                <a16:creationId xmlns:a16="http://schemas.microsoft.com/office/drawing/2014/main" id="{83F7EA06-6339-45B8-B468-9BB60DF446EE}"/>
              </a:ext>
            </a:extLst>
          </p:cNvPr>
          <p:cNvSpPr/>
          <p:nvPr/>
        </p:nvSpPr>
        <p:spPr>
          <a:xfrm>
            <a:off x="987552" y="4847816"/>
            <a:ext cx="1486893" cy="1107764"/>
          </a:xfrm>
          <a:prstGeom prst="flowChartDocumen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ja-JP" altLang="en-US" b="1" dirty="0">
                <a:solidFill>
                  <a:schemeClr val="tx1"/>
                </a:solidFill>
              </a:rPr>
              <a:t>氏　　名</a:t>
            </a:r>
            <a:endParaRPr kumimoji="1" lang="en-US" altLang="ja-JP" b="1" dirty="0">
              <a:solidFill>
                <a:schemeClr val="tx1"/>
              </a:solidFill>
            </a:endParaRPr>
          </a:p>
          <a:p>
            <a:pPr algn="ctr"/>
            <a:r>
              <a:rPr kumimoji="1" lang="ja-JP" altLang="en-US" b="1" dirty="0">
                <a:solidFill>
                  <a:schemeClr val="tx1"/>
                </a:solidFill>
              </a:rPr>
              <a:t>生年月日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B7D89A0-1100-4E3B-94FE-414ACDEF320B}"/>
              </a:ext>
            </a:extLst>
          </p:cNvPr>
          <p:cNvSpPr txBox="1"/>
          <p:nvPr/>
        </p:nvSpPr>
        <p:spPr>
          <a:xfrm>
            <a:off x="755904" y="4379908"/>
            <a:ext cx="2470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【</a:t>
            </a:r>
            <a:r>
              <a:rPr kumimoji="1" lang="ja-JP" altLang="en-US" b="1" dirty="0"/>
              <a:t>氏名、生年月日質問</a:t>
            </a:r>
            <a:r>
              <a:rPr kumimoji="1" lang="en-US" altLang="ja-JP" b="1" dirty="0"/>
              <a:t>】</a:t>
            </a:r>
            <a:endParaRPr kumimoji="1" lang="ja-JP" altLang="en-US" b="1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490E089-C593-4FBB-88E4-AE9B01BFC300}"/>
              </a:ext>
            </a:extLst>
          </p:cNvPr>
          <p:cNvSpPr txBox="1"/>
          <p:nvPr/>
        </p:nvSpPr>
        <p:spPr>
          <a:xfrm>
            <a:off x="3639015" y="4433617"/>
            <a:ext cx="2036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【</a:t>
            </a:r>
            <a:r>
              <a:rPr kumimoji="1" lang="ja-JP" altLang="en-US" b="1" dirty="0"/>
              <a:t>印鑑証明の提出</a:t>
            </a:r>
            <a:r>
              <a:rPr kumimoji="1" lang="en-US" altLang="ja-JP" b="1" dirty="0"/>
              <a:t>】</a:t>
            </a:r>
            <a:endParaRPr kumimoji="1" lang="ja-JP" altLang="en-US" b="1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E8E08BA-3EE3-4514-ABB7-598C9BF6FE29}"/>
              </a:ext>
            </a:extLst>
          </p:cNvPr>
          <p:cNvSpPr txBox="1"/>
          <p:nvPr/>
        </p:nvSpPr>
        <p:spPr>
          <a:xfrm>
            <a:off x="6383547" y="4421872"/>
            <a:ext cx="2883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【</a:t>
            </a:r>
            <a:r>
              <a:rPr kumimoji="1" lang="ja-JP" altLang="en-US" b="1" dirty="0"/>
              <a:t>実印と印鑑証明を照合</a:t>
            </a:r>
            <a:r>
              <a:rPr kumimoji="1" lang="en-US" altLang="ja-JP" b="1" dirty="0"/>
              <a:t>】</a:t>
            </a:r>
            <a:endParaRPr kumimoji="1" lang="ja-JP" altLang="en-US" b="1" dirty="0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7EE9F7A1-AAD6-406A-BCA4-06F18E26AD63}"/>
              </a:ext>
            </a:extLst>
          </p:cNvPr>
          <p:cNvSpPr/>
          <p:nvPr/>
        </p:nvSpPr>
        <p:spPr>
          <a:xfrm>
            <a:off x="2314864" y="5553978"/>
            <a:ext cx="1014761" cy="50017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ja-JP" altLang="en-US" b="1" dirty="0">
                <a:solidFill>
                  <a:schemeClr val="tx1"/>
                </a:solidFill>
              </a:rPr>
              <a:t>遺言者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B7EB559-D5E9-4B7F-8571-DC3F2684132F}"/>
              </a:ext>
            </a:extLst>
          </p:cNvPr>
          <p:cNvSpPr txBox="1"/>
          <p:nvPr/>
        </p:nvSpPr>
        <p:spPr>
          <a:xfrm>
            <a:off x="7659848" y="5039090"/>
            <a:ext cx="2246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/>
              <a:t>氏名・住所を書いた紙に実印を押す</a:t>
            </a:r>
          </a:p>
        </p:txBody>
      </p:sp>
      <p:pic>
        <p:nvPicPr>
          <p:cNvPr id="1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9E8FC7C8-06C0-4444-A18B-2477E52757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70731" y="1809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952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99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E132055A-0D69-412D-A2B8-8E7E8FCFB735}"/>
              </a:ext>
            </a:extLst>
          </p:cNvPr>
          <p:cNvSpPr/>
          <p:nvPr/>
        </p:nvSpPr>
        <p:spPr>
          <a:xfrm>
            <a:off x="278977" y="6479962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5B973C1-4BAD-41F9-979E-A672B15383B1}"/>
              </a:ext>
            </a:extLst>
          </p:cNvPr>
          <p:cNvSpPr txBox="1"/>
          <p:nvPr/>
        </p:nvSpPr>
        <p:spPr>
          <a:xfrm>
            <a:off x="205946" y="238897"/>
            <a:ext cx="960531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（３）公証人から遺言者に、遺言内容について口述するよう求めら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れます。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遺言者は、どの財産を誰に相続させるかなどの遺言内容を口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述します。特定の不動産の場合は、土地の登記簿上の所在・地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番、建物の所在・家屋番号などを求められる場合がありますの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であらかじめ記載したメモなどを用意しておけばよいでしょう。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また、金融機関の預貯金の口座番号を指定している場合など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も通帳等を用意しておいてください。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遺言執行者を指定している場合は、遺言執行者を求められる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場合がありますので、答えられるようにしておいてください。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4" name="Picture 20" descr="対面で相談するシニア女性のイラストレーション">
            <a:extLst>
              <a:ext uri="{FF2B5EF4-FFF2-40B4-BE49-F238E27FC236}">
                <a16:creationId xmlns:a16="http://schemas.microsoft.com/office/drawing/2014/main" id="{D727393B-D62C-49E7-8DA7-EB693195C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580" y="4423137"/>
            <a:ext cx="2202342" cy="1742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吹き出し: 円形 4">
            <a:extLst>
              <a:ext uri="{FF2B5EF4-FFF2-40B4-BE49-F238E27FC236}">
                <a16:creationId xmlns:a16="http://schemas.microsoft.com/office/drawing/2014/main" id="{0128F716-1D06-4871-9E72-8CD6536188C5}"/>
              </a:ext>
            </a:extLst>
          </p:cNvPr>
          <p:cNvSpPr/>
          <p:nvPr/>
        </p:nvSpPr>
        <p:spPr>
          <a:xfrm>
            <a:off x="7947969" y="4717962"/>
            <a:ext cx="1382330" cy="796628"/>
          </a:xfrm>
          <a:prstGeom prst="wedgeEllipseCallout">
            <a:avLst>
              <a:gd name="adj1" fmla="val -69780"/>
              <a:gd name="adj2" fmla="val -30228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ja-JP" altLang="en-US" b="1" dirty="0">
                <a:solidFill>
                  <a:schemeClr val="tx1"/>
                </a:solidFill>
              </a:rPr>
              <a:t>遺言の内容を聞く</a:t>
            </a:r>
            <a:r>
              <a:rPr kumimoji="1" lang="en-US" altLang="ja-JP" b="1" dirty="0">
                <a:solidFill>
                  <a:schemeClr val="tx1"/>
                </a:solidFill>
              </a:rPr>
              <a:t> </a:t>
            </a:r>
            <a:endParaRPr kumimoji="1" lang="ja-JP" altLang="en-US" b="1" dirty="0">
              <a:solidFill>
                <a:schemeClr val="tx1"/>
              </a:solidFill>
            </a:endParaRPr>
          </a:p>
        </p:txBody>
      </p:sp>
      <p:sp>
        <p:nvSpPr>
          <p:cNvPr id="6" name="吹き出し: 円形 5">
            <a:extLst>
              <a:ext uri="{FF2B5EF4-FFF2-40B4-BE49-F238E27FC236}">
                <a16:creationId xmlns:a16="http://schemas.microsoft.com/office/drawing/2014/main" id="{7752A0B7-08CF-43E4-94E3-099FB310E8FB}"/>
              </a:ext>
            </a:extLst>
          </p:cNvPr>
          <p:cNvSpPr/>
          <p:nvPr/>
        </p:nvSpPr>
        <p:spPr>
          <a:xfrm>
            <a:off x="4209542" y="4743447"/>
            <a:ext cx="1637844" cy="808426"/>
          </a:xfrm>
          <a:prstGeom prst="wedgeEllipseCallout">
            <a:avLst>
              <a:gd name="adj1" fmla="val 75493"/>
              <a:gd name="adj2" fmla="val 11565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ja-JP" altLang="en-US" b="1" dirty="0">
                <a:solidFill>
                  <a:schemeClr val="tx1"/>
                </a:solidFill>
              </a:rPr>
              <a:t>遺言の内容を伝える</a:t>
            </a:r>
          </a:p>
        </p:txBody>
      </p:sp>
      <p:sp>
        <p:nvSpPr>
          <p:cNvPr id="7" name="フローチャート: 書類 6">
            <a:extLst>
              <a:ext uri="{FF2B5EF4-FFF2-40B4-BE49-F238E27FC236}">
                <a16:creationId xmlns:a16="http://schemas.microsoft.com/office/drawing/2014/main" id="{8D00B41B-249F-408E-8AAA-28A71C52A1E0}"/>
              </a:ext>
            </a:extLst>
          </p:cNvPr>
          <p:cNvSpPr/>
          <p:nvPr/>
        </p:nvSpPr>
        <p:spPr>
          <a:xfrm>
            <a:off x="757884" y="4150035"/>
            <a:ext cx="3295135" cy="1937727"/>
          </a:xfrm>
          <a:prstGeom prst="flowChartDocumen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0" bIns="0" rtlCol="0" anchor="t" anchorCtr="0"/>
          <a:lstStyle/>
          <a:p>
            <a:pPr algn="ctr"/>
            <a:r>
              <a:rPr kumimoji="1" lang="ja-JP" altLang="en-US" sz="1600" b="1" dirty="0">
                <a:solidFill>
                  <a:schemeClr val="tx1"/>
                </a:solidFill>
              </a:rPr>
              <a:t>遺言の内容</a:t>
            </a:r>
            <a:endParaRPr kumimoji="1" lang="en-US" altLang="ja-JP" sz="1600" b="1" dirty="0">
              <a:solidFill>
                <a:schemeClr val="tx1"/>
              </a:solidFill>
            </a:endParaRPr>
          </a:p>
          <a:p>
            <a:r>
              <a:rPr kumimoji="1" lang="ja-JP" altLang="en-US" sz="1600" b="1" dirty="0">
                <a:solidFill>
                  <a:schemeClr val="tx1"/>
                </a:solidFill>
              </a:rPr>
              <a:t>①　土地・建物は長男</a:t>
            </a:r>
            <a:endParaRPr kumimoji="1" lang="en-US" altLang="ja-JP" sz="1600" b="1" dirty="0">
              <a:solidFill>
                <a:schemeClr val="tx1"/>
              </a:solidFill>
            </a:endParaRPr>
          </a:p>
          <a:p>
            <a:r>
              <a:rPr kumimoji="1" lang="ja-JP" altLang="en-US" sz="1600" b="1" dirty="0">
                <a:solidFill>
                  <a:schemeClr val="tx1"/>
                </a:solidFill>
              </a:rPr>
              <a:t>②　〇〇銀行の預貯金は長女に</a:t>
            </a:r>
            <a:endParaRPr kumimoji="1" lang="en-US" altLang="ja-JP" sz="1600" b="1" dirty="0">
              <a:solidFill>
                <a:schemeClr val="tx1"/>
              </a:solidFill>
            </a:endParaRPr>
          </a:p>
          <a:p>
            <a:r>
              <a:rPr kumimoji="1" lang="ja-JP" altLang="en-US" sz="1600" b="1" dirty="0">
                <a:solidFill>
                  <a:schemeClr val="tx1"/>
                </a:solidFill>
              </a:rPr>
              <a:t>➂　〇〇郵便局の預貯金は次男に</a:t>
            </a:r>
            <a:endParaRPr kumimoji="1" lang="en-US" altLang="ja-JP" sz="1600" b="1" dirty="0">
              <a:solidFill>
                <a:schemeClr val="tx1"/>
              </a:solidFill>
            </a:endParaRPr>
          </a:p>
          <a:p>
            <a:r>
              <a:rPr kumimoji="1" lang="ja-JP" altLang="en-US" sz="1600" b="1" dirty="0">
                <a:solidFill>
                  <a:schemeClr val="tx1"/>
                </a:solidFill>
              </a:rPr>
              <a:t>④　遺言執行者は①～➂のそれぞれ</a:t>
            </a:r>
            <a:endParaRPr kumimoji="1" lang="en-US" altLang="ja-JP" sz="1600" b="1" dirty="0">
              <a:solidFill>
                <a:schemeClr val="tx1"/>
              </a:solidFill>
            </a:endParaRPr>
          </a:p>
          <a:p>
            <a:r>
              <a:rPr kumimoji="1" lang="ja-JP" altLang="en-US" sz="1600" b="1" dirty="0">
                <a:solidFill>
                  <a:schemeClr val="tx1"/>
                </a:solidFill>
              </a:rPr>
              <a:t>　　の受遺者とする。</a:t>
            </a:r>
            <a:endParaRPr kumimoji="1" lang="en-US" altLang="ja-JP" sz="1600" b="1" dirty="0">
              <a:solidFill>
                <a:schemeClr val="tx1"/>
              </a:solidFill>
            </a:endParaRPr>
          </a:p>
        </p:txBody>
      </p:sp>
      <p:sp>
        <p:nvSpPr>
          <p:cNvPr id="8" name="吹き出し: 折線 7">
            <a:extLst>
              <a:ext uri="{FF2B5EF4-FFF2-40B4-BE49-F238E27FC236}">
                <a16:creationId xmlns:a16="http://schemas.microsoft.com/office/drawing/2014/main" id="{31EF6B0F-01F2-44BB-AC1C-8DE65DEBFDE7}"/>
              </a:ext>
            </a:extLst>
          </p:cNvPr>
          <p:cNvSpPr/>
          <p:nvPr/>
        </p:nvSpPr>
        <p:spPr>
          <a:xfrm>
            <a:off x="7947969" y="4150035"/>
            <a:ext cx="965858" cy="322932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17602"/>
              <a:gd name="adj6" fmla="val -4069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ja-JP" altLang="en-US" b="1" dirty="0">
                <a:solidFill>
                  <a:schemeClr val="tx1"/>
                </a:solidFill>
              </a:rPr>
              <a:t>公証人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8AB80F8-0498-4B6A-91A7-8D4AB4030BD5}"/>
              </a:ext>
            </a:extLst>
          </p:cNvPr>
          <p:cNvSpPr/>
          <p:nvPr/>
        </p:nvSpPr>
        <p:spPr>
          <a:xfrm>
            <a:off x="4881528" y="4190989"/>
            <a:ext cx="965858" cy="3826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ja-JP" altLang="en-US" b="1" dirty="0">
                <a:solidFill>
                  <a:schemeClr val="tx1"/>
                </a:solidFill>
              </a:rPr>
              <a:t>遺言者</a:t>
            </a:r>
          </a:p>
        </p:txBody>
      </p: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BCCA8406-C908-408D-B0F7-E70CD0E42B56}"/>
              </a:ext>
            </a:extLst>
          </p:cNvPr>
          <p:cNvCxnSpPr>
            <a:cxnSpLocks/>
          </p:cNvCxnSpPr>
          <p:nvPr/>
        </p:nvCxnSpPr>
        <p:spPr>
          <a:xfrm>
            <a:off x="5892120" y="4443439"/>
            <a:ext cx="473104" cy="39217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852F1318-8A9B-4183-B998-36A6766D17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67833" y="6307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138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59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レトロスペクト">
  <a:themeElements>
    <a:clrScheme name="レトロスペクト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レトロスペク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レトロスペクト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308</TotalTime>
  <Words>1899</Words>
  <Application>Microsoft Office PowerPoint</Application>
  <PresentationFormat>A4 210 x 297 mm</PresentationFormat>
  <Paragraphs>168</Paragraphs>
  <Slides>13</Slides>
  <Notes>1</Notes>
  <HiddenSlides>0</HiddenSlides>
  <MMClips>13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13</vt:i4>
      </vt:variant>
    </vt:vector>
  </HeadingPairs>
  <TitlesOfParts>
    <vt:vector size="18" baseType="lpstr">
      <vt:lpstr>UD デジタル 教科書体 N-R</vt:lpstr>
      <vt:lpstr>游ゴシック</vt:lpstr>
      <vt:lpstr>Calibri</vt:lpstr>
      <vt:lpstr>Calibri Light</vt:lpstr>
      <vt:lpstr>レトロスペクト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tsugamura-m@outlook.jp</dc:creator>
  <cp:lastModifiedBy>tsugamura-m@outlook.jp</cp:lastModifiedBy>
  <cp:revision>17</cp:revision>
  <dcterms:created xsi:type="dcterms:W3CDTF">2021-09-18T00:18:05Z</dcterms:created>
  <dcterms:modified xsi:type="dcterms:W3CDTF">2021-11-02T01:09:07Z</dcterms:modified>
</cp:coreProperties>
</file>