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60" r:id="rId5"/>
    <p:sldId id="262" r:id="rId6"/>
    <p:sldId id="263" r:id="rId7"/>
    <p:sldId id="264" r:id="rId8"/>
    <p:sldId id="259" r:id="rId9"/>
    <p:sldId id="261" r:id="rId10"/>
    <p:sldId id="265" r:id="rId11"/>
    <p:sldId id="266" r:id="rId1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44" autoAdjust="0"/>
    <p:restoredTop sz="94660"/>
  </p:normalViewPr>
  <p:slideViewPr>
    <p:cSldViewPr snapToGrid="0">
      <p:cViewPr varScale="1">
        <p:scale>
          <a:sx n="86" d="100"/>
          <a:sy n="86" d="100"/>
        </p:scale>
        <p:origin x="15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65F176A-1223-41CB-B91E-5A2407C0E0AC}" type="datetimeFigureOut">
              <a:rPr kumimoji="1" lang="ja-JP" altLang="en-US" smtClean="0"/>
              <a:t>2021/6/17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204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5F176A-1223-41CB-B91E-5A2407C0E0AC}" type="datetimeFigureOut">
              <a:rPr kumimoji="1" lang="ja-JP" altLang="en-US" smtClean="0"/>
              <a:t>2021/6/17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1220711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5F176A-1223-41CB-B91E-5A2407C0E0AC}" type="datetimeFigureOut">
              <a:rPr kumimoji="1" lang="ja-JP" altLang="en-US" smtClean="0"/>
              <a:t>2021/6/17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2849136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5F176A-1223-41CB-B91E-5A2407C0E0AC}" type="datetimeFigureOut">
              <a:rPr kumimoji="1" lang="ja-JP" altLang="en-US" smtClean="0"/>
              <a:t>2021/6/17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34879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65F176A-1223-41CB-B91E-5A2407C0E0AC}" type="datetimeFigureOut">
              <a:rPr kumimoji="1" lang="ja-JP" altLang="en-US" smtClean="0"/>
              <a:t>2021/6/17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867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65F176A-1223-41CB-B91E-5A2407C0E0AC}" type="datetimeFigureOut">
              <a:rPr kumimoji="1" lang="ja-JP" altLang="en-US" smtClean="0"/>
              <a:t>2021/6/17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294035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65F176A-1223-41CB-B91E-5A2407C0E0AC}" type="datetimeFigureOut">
              <a:rPr kumimoji="1" lang="ja-JP" altLang="en-US" smtClean="0"/>
              <a:t>2021/6/17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777393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65F176A-1223-41CB-B91E-5A2407C0E0AC}" type="datetimeFigureOut">
              <a:rPr kumimoji="1" lang="ja-JP" altLang="en-US" smtClean="0"/>
              <a:t>2021/6/17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2972287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65F176A-1223-41CB-B91E-5A2407C0E0AC}" type="datetimeFigureOut">
              <a:rPr kumimoji="1" lang="ja-JP" altLang="en-US" smtClean="0"/>
              <a:t>2021/6/17</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2304083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765F176A-1223-41CB-B91E-5A2407C0E0AC}" type="datetimeFigureOut">
              <a:rPr kumimoji="1" lang="ja-JP" altLang="en-US" smtClean="0"/>
              <a:t>2021/6/17</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455657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65F176A-1223-41CB-B91E-5A2407C0E0AC}" type="datetimeFigureOut">
              <a:rPr kumimoji="1" lang="ja-JP" altLang="en-US" smtClean="0"/>
              <a:t>2021/6/17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1017977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765F176A-1223-41CB-B91E-5A2407C0E0AC}" type="datetimeFigureOut">
              <a:rPr kumimoji="1" lang="ja-JP" altLang="en-US" smtClean="0"/>
              <a:t>2021/6/17</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68C276DA-44C3-4045-B744-786D11F35EE1}"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9470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11"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11"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C546CCB-4949-4272-A78E-D91BB2EC3927}"/>
              </a:ext>
            </a:extLst>
          </p:cNvPr>
          <p:cNvSpPr/>
          <p:nvPr/>
        </p:nvSpPr>
        <p:spPr>
          <a:xfrm>
            <a:off x="874183" y="2283751"/>
            <a:ext cx="8441735" cy="1938992"/>
          </a:xfrm>
          <a:prstGeom prst="rect">
            <a:avLst/>
          </a:prstGeom>
          <a:noFill/>
        </p:spPr>
        <p:txBody>
          <a:bodyPr wrap="none" lIns="91440" tIns="45720" rIns="91440" bIns="45720">
            <a:spAutoFit/>
          </a:bodyPr>
          <a:lstStyle/>
          <a:p>
            <a:pPr algn="ctr"/>
            <a:r>
              <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事例で見る法定相続人</a:t>
            </a:r>
            <a:endParaRPr lang="en-US" altLang="ja-JP"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の相続順位</a:t>
            </a:r>
            <a:r>
              <a:rPr lang="ja-JP" alt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とその相続分</a:t>
            </a:r>
            <a:endPar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2" name="録音したサウンド">
            <a:hlinkClick r:id="" action="ppaction://media"/>
            <a:extLst>
              <a:ext uri="{FF2B5EF4-FFF2-40B4-BE49-F238E27FC236}">
                <a16:creationId xmlns:a16="http://schemas.microsoft.com/office/drawing/2014/main" id="{AF9D7A4D-8161-4372-96E4-7B1920695A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8555" y="2545333"/>
            <a:ext cx="487363" cy="487363"/>
          </a:xfrm>
          <a:prstGeom prst="rect">
            <a:avLst/>
          </a:prstGeom>
        </p:spPr>
      </p:pic>
      <p:sp>
        <p:nvSpPr>
          <p:cNvPr id="7" name="正方形/長方形 6">
            <a:extLst>
              <a:ext uri="{FF2B5EF4-FFF2-40B4-BE49-F238E27FC236}">
                <a16:creationId xmlns:a16="http://schemas.microsoft.com/office/drawing/2014/main" id="{DE8F0A95-A5BB-46BD-BA0E-3F5C7552B537}"/>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6958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29914AE-EF30-4996-8609-38AFA9C1435C}"/>
              </a:ext>
            </a:extLst>
          </p:cNvPr>
          <p:cNvSpPr txBox="1"/>
          <p:nvPr/>
        </p:nvSpPr>
        <p:spPr>
          <a:xfrm>
            <a:off x="221941" y="195309"/>
            <a:ext cx="9534618" cy="1323439"/>
          </a:xfrm>
          <a:prstGeom prst="rect">
            <a:avLst/>
          </a:prstGeom>
          <a:noFill/>
        </p:spPr>
        <p:txBody>
          <a:bodyPr wrap="square">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７</a:t>
            </a:r>
            <a:r>
              <a:rPr kumimoji="1" lang="en-US" altLang="ja-JP" sz="2800" dirty="0">
                <a:latin typeface="UD デジタル 教科書体 N-R" panose="02020400000000000000" pitchFamily="17" charset="-128"/>
                <a:ea typeface="UD デジタル 教科書体 N-R" panose="02020400000000000000" pitchFamily="17" charset="-128"/>
              </a:rPr>
              <a:t>-1</a:t>
            </a:r>
            <a:r>
              <a:rPr kumimoji="1" lang="ja-JP" altLang="en-US" sz="2800" dirty="0">
                <a:latin typeface="UD デジタル 教科書体 N-R" panose="02020400000000000000" pitchFamily="17" charset="-128"/>
                <a:ea typeface="UD デジタル 教科書体 N-R" panose="02020400000000000000" pitchFamily="17" charset="-128"/>
              </a:rPr>
              <a:t>．被相続人に子供も父母いない場合で異母兄弟姉妹が</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いる場合</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4" name="Picture 12" descr="おじいちゃん１">
            <a:extLst>
              <a:ext uri="{FF2B5EF4-FFF2-40B4-BE49-F238E27FC236}">
                <a16:creationId xmlns:a16="http://schemas.microsoft.com/office/drawing/2014/main" id="{B65628D2-BCBD-4EF8-B95E-8736E5C09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8909" y="2657986"/>
            <a:ext cx="847802" cy="8478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おばあちゃん２">
            <a:extLst>
              <a:ext uri="{FF2B5EF4-FFF2-40B4-BE49-F238E27FC236}">
                <a16:creationId xmlns:a16="http://schemas.microsoft.com/office/drawing/2014/main" id="{2141F3EF-4369-4C89-9275-68D8BB3AE5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3673" y="2632118"/>
            <a:ext cx="867719" cy="82586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F9774BAF-6EBD-426F-9D77-DF53868438F6}"/>
              </a:ext>
            </a:extLst>
          </p:cNvPr>
          <p:cNvCxnSpPr>
            <a:cxnSpLocks/>
          </p:cNvCxnSpPr>
          <p:nvPr/>
        </p:nvCxnSpPr>
        <p:spPr>
          <a:xfrm>
            <a:off x="691254" y="2271413"/>
            <a:ext cx="2052578" cy="0"/>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07EA96F6-1CA8-4FD1-A318-0CEF9100442B}"/>
              </a:ext>
            </a:extLst>
          </p:cNvPr>
          <p:cNvCxnSpPr>
            <a:cxnSpLocks/>
          </p:cNvCxnSpPr>
          <p:nvPr/>
        </p:nvCxnSpPr>
        <p:spPr>
          <a:xfrm>
            <a:off x="2745798" y="2269750"/>
            <a:ext cx="0" cy="292965"/>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C72FA6A-6A5C-410F-9674-224C2C3B121C}"/>
              </a:ext>
            </a:extLst>
          </p:cNvPr>
          <p:cNvCxnSpPr/>
          <p:nvPr/>
        </p:nvCxnSpPr>
        <p:spPr>
          <a:xfrm>
            <a:off x="1179014" y="1668032"/>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BEE4C75B-44ED-4BF6-9EE3-E6106A58194D}"/>
              </a:ext>
            </a:extLst>
          </p:cNvPr>
          <p:cNvCxnSpPr/>
          <p:nvPr/>
        </p:nvCxnSpPr>
        <p:spPr>
          <a:xfrm>
            <a:off x="1189371" y="1696146"/>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B4FE9294-F129-4A2D-8AED-5A313E7D7CF7}"/>
              </a:ext>
            </a:extLst>
          </p:cNvPr>
          <p:cNvCxnSpPr>
            <a:cxnSpLocks/>
          </p:cNvCxnSpPr>
          <p:nvPr/>
        </p:nvCxnSpPr>
        <p:spPr>
          <a:xfrm>
            <a:off x="1721080" y="1660634"/>
            <a:ext cx="0" cy="902081"/>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3640E024-BC12-4B3B-AA0F-80E21A17326B}"/>
              </a:ext>
            </a:extLst>
          </p:cNvPr>
          <p:cNvCxnSpPr>
            <a:cxnSpLocks/>
          </p:cNvCxnSpPr>
          <p:nvPr/>
        </p:nvCxnSpPr>
        <p:spPr>
          <a:xfrm>
            <a:off x="2887045" y="3115033"/>
            <a:ext cx="3663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CBDB9D1-9F05-4B69-B5C0-CE32AD2D8455}"/>
              </a:ext>
            </a:extLst>
          </p:cNvPr>
          <p:cNvSpPr txBox="1"/>
          <p:nvPr/>
        </p:nvSpPr>
        <p:spPr>
          <a:xfrm>
            <a:off x="2350412" y="3531805"/>
            <a:ext cx="714375" cy="338554"/>
          </a:xfrm>
          <a:prstGeom prst="rect">
            <a:avLst/>
          </a:prstGeom>
          <a:noFill/>
        </p:spPr>
        <p:txBody>
          <a:bodyPr wrap="square" rtlCol="0">
            <a:spAutoFit/>
          </a:bodyPr>
          <a:lstStyle/>
          <a:p>
            <a:r>
              <a:rPr kumimoji="1" lang="ja-JP" altLang="en-US" sz="1600" b="1" dirty="0"/>
              <a:t>長男</a:t>
            </a:r>
          </a:p>
        </p:txBody>
      </p:sp>
      <p:sp>
        <p:nvSpPr>
          <p:cNvPr id="14" name="テキスト ボックス 13">
            <a:extLst>
              <a:ext uri="{FF2B5EF4-FFF2-40B4-BE49-F238E27FC236}">
                <a16:creationId xmlns:a16="http://schemas.microsoft.com/office/drawing/2014/main" id="{AD31493D-9C42-409D-B0A4-DEB6AC2E7377}"/>
              </a:ext>
            </a:extLst>
          </p:cNvPr>
          <p:cNvSpPr txBox="1"/>
          <p:nvPr/>
        </p:nvSpPr>
        <p:spPr>
          <a:xfrm>
            <a:off x="1215538" y="3410239"/>
            <a:ext cx="1041141" cy="338554"/>
          </a:xfrm>
          <a:prstGeom prst="rect">
            <a:avLst/>
          </a:prstGeom>
          <a:noFill/>
        </p:spPr>
        <p:txBody>
          <a:bodyPr wrap="square" rtlCol="0">
            <a:spAutoFit/>
          </a:bodyPr>
          <a:lstStyle/>
          <a:p>
            <a:r>
              <a:rPr kumimoji="1" lang="ja-JP" altLang="en-US" sz="1600" b="1" dirty="0"/>
              <a:t>次男</a:t>
            </a:r>
            <a:r>
              <a:rPr kumimoji="1" lang="en-US" altLang="ja-JP" sz="1600" b="1" dirty="0"/>
              <a:t>1/10</a:t>
            </a:r>
            <a:endParaRPr kumimoji="1" lang="ja-JP" altLang="en-US" sz="1600" b="1" dirty="0"/>
          </a:p>
        </p:txBody>
      </p:sp>
      <p:sp>
        <p:nvSpPr>
          <p:cNvPr id="15" name="テキスト ボックス 14">
            <a:extLst>
              <a:ext uri="{FF2B5EF4-FFF2-40B4-BE49-F238E27FC236}">
                <a16:creationId xmlns:a16="http://schemas.microsoft.com/office/drawing/2014/main" id="{0F55F7AE-D863-4CC8-B39E-AFF3604386BF}"/>
              </a:ext>
            </a:extLst>
          </p:cNvPr>
          <p:cNvSpPr txBox="1"/>
          <p:nvPr/>
        </p:nvSpPr>
        <p:spPr>
          <a:xfrm>
            <a:off x="234834" y="3428999"/>
            <a:ext cx="1110380" cy="338554"/>
          </a:xfrm>
          <a:prstGeom prst="rect">
            <a:avLst/>
          </a:prstGeom>
          <a:noFill/>
        </p:spPr>
        <p:txBody>
          <a:bodyPr wrap="square" rtlCol="0">
            <a:spAutoFit/>
          </a:bodyPr>
          <a:lstStyle/>
          <a:p>
            <a:r>
              <a:rPr kumimoji="1" lang="ja-JP" altLang="en-US" sz="1600" b="1" dirty="0"/>
              <a:t>長女</a:t>
            </a:r>
            <a:r>
              <a:rPr kumimoji="1" lang="en-US" altLang="ja-JP" sz="1600" b="1" dirty="0"/>
              <a:t>1/10</a:t>
            </a:r>
          </a:p>
        </p:txBody>
      </p:sp>
      <p:sp>
        <p:nvSpPr>
          <p:cNvPr id="16" name="テキスト ボックス 15">
            <a:extLst>
              <a:ext uri="{FF2B5EF4-FFF2-40B4-BE49-F238E27FC236}">
                <a16:creationId xmlns:a16="http://schemas.microsoft.com/office/drawing/2014/main" id="{992F21E0-89D6-4974-88F1-4CDE588509A4}"/>
              </a:ext>
            </a:extLst>
          </p:cNvPr>
          <p:cNvSpPr txBox="1"/>
          <p:nvPr/>
        </p:nvSpPr>
        <p:spPr>
          <a:xfrm>
            <a:off x="2873976" y="3461712"/>
            <a:ext cx="1414335" cy="338554"/>
          </a:xfrm>
          <a:prstGeom prst="rect">
            <a:avLst/>
          </a:prstGeom>
          <a:noFill/>
        </p:spPr>
        <p:txBody>
          <a:bodyPr wrap="square" rtlCol="0">
            <a:spAutoFit/>
          </a:bodyPr>
          <a:lstStyle/>
          <a:p>
            <a:r>
              <a:rPr kumimoji="1" lang="ja-JP" altLang="en-US" sz="1600" b="1" dirty="0"/>
              <a:t>　配偶者</a:t>
            </a:r>
            <a:r>
              <a:rPr kumimoji="1" lang="en-US" altLang="ja-JP" sz="1600" b="1" dirty="0"/>
              <a:t>3/4</a:t>
            </a:r>
            <a:endParaRPr kumimoji="1" lang="ja-JP" altLang="en-US" sz="1600" b="1" dirty="0"/>
          </a:p>
        </p:txBody>
      </p:sp>
      <p:sp>
        <p:nvSpPr>
          <p:cNvPr id="17" name="テキスト ボックス 16">
            <a:extLst>
              <a:ext uri="{FF2B5EF4-FFF2-40B4-BE49-F238E27FC236}">
                <a16:creationId xmlns:a16="http://schemas.microsoft.com/office/drawing/2014/main" id="{5862FB96-2685-4161-975F-6C7E09AB8B1C}"/>
              </a:ext>
            </a:extLst>
          </p:cNvPr>
          <p:cNvSpPr txBox="1"/>
          <p:nvPr/>
        </p:nvSpPr>
        <p:spPr>
          <a:xfrm>
            <a:off x="2101021" y="1515889"/>
            <a:ext cx="543468" cy="400110"/>
          </a:xfrm>
          <a:prstGeom prst="rect">
            <a:avLst/>
          </a:prstGeom>
          <a:noFill/>
        </p:spPr>
        <p:txBody>
          <a:bodyPr wrap="square" rtlCol="0">
            <a:spAutoFit/>
          </a:bodyPr>
          <a:lstStyle/>
          <a:p>
            <a:r>
              <a:rPr kumimoji="1" lang="ja-JP" altLang="en-US" sz="2000" b="1" dirty="0"/>
              <a:t>父</a:t>
            </a:r>
          </a:p>
        </p:txBody>
      </p:sp>
      <p:sp>
        <p:nvSpPr>
          <p:cNvPr id="18" name="テキスト ボックス 17">
            <a:extLst>
              <a:ext uri="{FF2B5EF4-FFF2-40B4-BE49-F238E27FC236}">
                <a16:creationId xmlns:a16="http://schemas.microsoft.com/office/drawing/2014/main" id="{191230F6-F72D-4CF4-B50A-C41624655C89}"/>
              </a:ext>
            </a:extLst>
          </p:cNvPr>
          <p:cNvSpPr txBox="1"/>
          <p:nvPr/>
        </p:nvSpPr>
        <p:spPr>
          <a:xfrm>
            <a:off x="544100" y="1492116"/>
            <a:ext cx="718640" cy="400110"/>
          </a:xfrm>
          <a:prstGeom prst="rect">
            <a:avLst/>
          </a:prstGeom>
          <a:noFill/>
        </p:spPr>
        <p:txBody>
          <a:bodyPr wrap="square" rtlCol="0">
            <a:spAutoFit/>
          </a:bodyPr>
          <a:lstStyle/>
          <a:p>
            <a:r>
              <a:rPr kumimoji="1" lang="ja-JP" altLang="en-US" sz="2000" b="1" dirty="0"/>
              <a:t>後妻</a:t>
            </a:r>
          </a:p>
        </p:txBody>
      </p:sp>
      <p:sp>
        <p:nvSpPr>
          <p:cNvPr id="19" name="テキスト ボックス 18">
            <a:extLst>
              <a:ext uri="{FF2B5EF4-FFF2-40B4-BE49-F238E27FC236}">
                <a16:creationId xmlns:a16="http://schemas.microsoft.com/office/drawing/2014/main" id="{F691765B-A93C-4ECC-B2E6-6861D4E8EE16}"/>
              </a:ext>
            </a:extLst>
          </p:cNvPr>
          <p:cNvSpPr txBox="1"/>
          <p:nvPr/>
        </p:nvSpPr>
        <p:spPr>
          <a:xfrm>
            <a:off x="2759121" y="2376360"/>
            <a:ext cx="1138949" cy="338554"/>
          </a:xfrm>
          <a:prstGeom prst="rect">
            <a:avLst/>
          </a:prstGeom>
          <a:noFill/>
        </p:spPr>
        <p:txBody>
          <a:bodyPr wrap="square" rtlCol="0">
            <a:spAutoFit/>
          </a:bodyPr>
          <a:lstStyle/>
          <a:p>
            <a:r>
              <a:rPr kumimoji="1" lang="ja-JP" altLang="en-US" sz="1600" b="1" dirty="0">
                <a:solidFill>
                  <a:srgbClr val="FF0000"/>
                </a:solidFill>
              </a:rPr>
              <a:t>被相続人</a:t>
            </a:r>
          </a:p>
        </p:txBody>
      </p:sp>
      <p:cxnSp>
        <p:nvCxnSpPr>
          <p:cNvPr id="20" name="直線コネクタ 19">
            <a:extLst>
              <a:ext uri="{FF2B5EF4-FFF2-40B4-BE49-F238E27FC236}">
                <a16:creationId xmlns:a16="http://schemas.microsoft.com/office/drawing/2014/main" id="{73518EB1-E557-455E-941F-0D0671F1EDEA}"/>
              </a:ext>
            </a:extLst>
          </p:cNvPr>
          <p:cNvCxnSpPr>
            <a:cxnSpLocks/>
          </p:cNvCxnSpPr>
          <p:nvPr/>
        </p:nvCxnSpPr>
        <p:spPr>
          <a:xfrm flipH="1">
            <a:off x="2279552" y="2715740"/>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4" descr="おじいちゃん２のイラスト">
            <a:extLst>
              <a:ext uri="{FF2B5EF4-FFF2-40B4-BE49-F238E27FC236}">
                <a16:creationId xmlns:a16="http://schemas.microsoft.com/office/drawing/2014/main" id="{DD03E90A-B726-42AF-8320-8415C954B7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970" y="2598124"/>
            <a:ext cx="796962" cy="7969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6" descr="若いおばあさんのイラスト">
            <a:extLst>
              <a:ext uri="{FF2B5EF4-FFF2-40B4-BE49-F238E27FC236}">
                <a16:creationId xmlns:a16="http://schemas.microsoft.com/office/drawing/2014/main" id="{375126F6-B397-497C-9E24-D28474D7BE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561" y="2488846"/>
            <a:ext cx="982562" cy="982562"/>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直線コネクタ 24">
            <a:extLst>
              <a:ext uri="{FF2B5EF4-FFF2-40B4-BE49-F238E27FC236}">
                <a16:creationId xmlns:a16="http://schemas.microsoft.com/office/drawing/2014/main" id="{AFBF6D8C-BA52-4730-9F11-918EB9137346}"/>
              </a:ext>
            </a:extLst>
          </p:cNvPr>
          <p:cNvCxnSpPr/>
          <p:nvPr/>
        </p:nvCxnSpPr>
        <p:spPr>
          <a:xfrm>
            <a:off x="2355191" y="2724811"/>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D9A71983-2DE2-4491-9EBC-2AB6182C3670}"/>
              </a:ext>
            </a:extLst>
          </p:cNvPr>
          <p:cNvCxnSpPr>
            <a:cxnSpLocks/>
          </p:cNvCxnSpPr>
          <p:nvPr/>
        </p:nvCxnSpPr>
        <p:spPr>
          <a:xfrm>
            <a:off x="687681" y="2271232"/>
            <a:ext cx="0" cy="292965"/>
          </a:xfrm>
          <a:prstGeom prst="line">
            <a:avLst/>
          </a:prstGeom>
        </p:spPr>
        <p:style>
          <a:lnRef idx="1">
            <a:schemeClr val="dk1"/>
          </a:lnRef>
          <a:fillRef idx="0">
            <a:schemeClr val="dk1"/>
          </a:fillRef>
          <a:effectRef idx="0">
            <a:schemeClr val="dk1"/>
          </a:effectRef>
          <a:fontRef idx="minor">
            <a:schemeClr val="tx1"/>
          </a:fontRef>
        </p:style>
      </p:cxnSp>
      <p:sp>
        <p:nvSpPr>
          <p:cNvPr id="27" name="テキスト ボックス 26">
            <a:extLst>
              <a:ext uri="{FF2B5EF4-FFF2-40B4-BE49-F238E27FC236}">
                <a16:creationId xmlns:a16="http://schemas.microsoft.com/office/drawing/2014/main" id="{59766AA1-6975-431D-B65A-ED802E87BF7D}"/>
              </a:ext>
            </a:extLst>
          </p:cNvPr>
          <p:cNvSpPr txBox="1"/>
          <p:nvPr/>
        </p:nvSpPr>
        <p:spPr>
          <a:xfrm>
            <a:off x="458012" y="1254259"/>
            <a:ext cx="1137842" cy="338554"/>
          </a:xfrm>
          <a:prstGeom prst="rect">
            <a:avLst/>
          </a:prstGeom>
          <a:noFill/>
        </p:spPr>
        <p:txBody>
          <a:bodyPr wrap="square" rtlCol="0">
            <a:spAutoFit/>
          </a:bodyPr>
          <a:lstStyle/>
          <a:p>
            <a:r>
              <a:rPr kumimoji="1" lang="ja-JP" altLang="en-US" sz="1600" b="1" dirty="0">
                <a:solidFill>
                  <a:srgbClr val="FF0000"/>
                </a:solidFill>
              </a:rPr>
              <a:t>既に死亡</a:t>
            </a:r>
          </a:p>
        </p:txBody>
      </p:sp>
      <p:sp>
        <p:nvSpPr>
          <p:cNvPr id="28" name="テキスト ボックス 27">
            <a:extLst>
              <a:ext uri="{FF2B5EF4-FFF2-40B4-BE49-F238E27FC236}">
                <a16:creationId xmlns:a16="http://schemas.microsoft.com/office/drawing/2014/main" id="{3FAA1B19-C1A8-4B0A-B4C6-AFB9A71C936A}"/>
              </a:ext>
            </a:extLst>
          </p:cNvPr>
          <p:cNvSpPr txBox="1"/>
          <p:nvPr/>
        </p:nvSpPr>
        <p:spPr>
          <a:xfrm>
            <a:off x="1936975" y="1240834"/>
            <a:ext cx="1137842" cy="338554"/>
          </a:xfrm>
          <a:prstGeom prst="rect">
            <a:avLst/>
          </a:prstGeom>
          <a:noFill/>
        </p:spPr>
        <p:txBody>
          <a:bodyPr wrap="square" rtlCol="0">
            <a:spAutoFit/>
          </a:bodyPr>
          <a:lstStyle/>
          <a:p>
            <a:r>
              <a:rPr kumimoji="1" lang="ja-JP" altLang="en-US" sz="1600" b="1" dirty="0">
                <a:solidFill>
                  <a:srgbClr val="FF0000"/>
                </a:solidFill>
              </a:rPr>
              <a:t>既に死亡</a:t>
            </a:r>
          </a:p>
        </p:txBody>
      </p:sp>
      <p:cxnSp>
        <p:nvCxnSpPr>
          <p:cNvPr id="35" name="直線コネクタ 34">
            <a:extLst>
              <a:ext uri="{FF2B5EF4-FFF2-40B4-BE49-F238E27FC236}">
                <a16:creationId xmlns:a16="http://schemas.microsoft.com/office/drawing/2014/main" id="{A6D137B1-05E8-4518-A947-9E7D680E743D}"/>
              </a:ext>
            </a:extLst>
          </p:cNvPr>
          <p:cNvCxnSpPr>
            <a:cxnSpLocks/>
          </p:cNvCxnSpPr>
          <p:nvPr/>
        </p:nvCxnSpPr>
        <p:spPr>
          <a:xfrm>
            <a:off x="2873976" y="3093261"/>
            <a:ext cx="3663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F8DFB6B4-929B-4FB0-8403-64B4376FFED4}"/>
              </a:ext>
            </a:extLst>
          </p:cNvPr>
          <p:cNvCxnSpPr/>
          <p:nvPr/>
        </p:nvCxnSpPr>
        <p:spPr>
          <a:xfrm>
            <a:off x="2515781" y="1698512"/>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42" name="直線コネクタ 41">
            <a:extLst>
              <a:ext uri="{FF2B5EF4-FFF2-40B4-BE49-F238E27FC236}">
                <a16:creationId xmlns:a16="http://schemas.microsoft.com/office/drawing/2014/main" id="{DE64B061-55CC-464E-AAA7-18887EE776EB}"/>
              </a:ext>
            </a:extLst>
          </p:cNvPr>
          <p:cNvCxnSpPr/>
          <p:nvPr/>
        </p:nvCxnSpPr>
        <p:spPr>
          <a:xfrm>
            <a:off x="2526138" y="1726626"/>
            <a:ext cx="890328" cy="0"/>
          </a:xfrm>
          <a:prstGeom prst="line">
            <a:avLst/>
          </a:prstGeom>
        </p:spPr>
        <p:style>
          <a:lnRef idx="1">
            <a:schemeClr val="dk1"/>
          </a:lnRef>
          <a:fillRef idx="0">
            <a:schemeClr val="dk1"/>
          </a:fillRef>
          <a:effectRef idx="0">
            <a:schemeClr val="dk1"/>
          </a:effectRef>
          <a:fontRef idx="minor">
            <a:schemeClr val="tx1"/>
          </a:fontRef>
        </p:style>
      </p:cxnSp>
      <p:sp>
        <p:nvSpPr>
          <p:cNvPr id="43" name="テキスト ボックス 42">
            <a:extLst>
              <a:ext uri="{FF2B5EF4-FFF2-40B4-BE49-F238E27FC236}">
                <a16:creationId xmlns:a16="http://schemas.microsoft.com/office/drawing/2014/main" id="{86EA798B-E040-4AA5-95DA-D76F9072E232}"/>
              </a:ext>
            </a:extLst>
          </p:cNvPr>
          <p:cNvSpPr txBox="1"/>
          <p:nvPr/>
        </p:nvSpPr>
        <p:spPr>
          <a:xfrm>
            <a:off x="3464037" y="1512934"/>
            <a:ext cx="718640" cy="400110"/>
          </a:xfrm>
          <a:prstGeom prst="rect">
            <a:avLst/>
          </a:prstGeom>
          <a:noFill/>
        </p:spPr>
        <p:txBody>
          <a:bodyPr wrap="square" rtlCol="0">
            <a:spAutoFit/>
          </a:bodyPr>
          <a:lstStyle/>
          <a:p>
            <a:r>
              <a:rPr kumimoji="1" lang="ja-JP" altLang="en-US" sz="2000" b="1" dirty="0"/>
              <a:t>前妻</a:t>
            </a:r>
          </a:p>
        </p:txBody>
      </p:sp>
      <p:cxnSp>
        <p:nvCxnSpPr>
          <p:cNvPr id="49" name="直線コネクタ 48">
            <a:extLst>
              <a:ext uri="{FF2B5EF4-FFF2-40B4-BE49-F238E27FC236}">
                <a16:creationId xmlns:a16="http://schemas.microsoft.com/office/drawing/2014/main" id="{9142BFA4-BA51-4665-83E0-2264EDE6870B}"/>
              </a:ext>
            </a:extLst>
          </p:cNvPr>
          <p:cNvCxnSpPr/>
          <p:nvPr/>
        </p:nvCxnSpPr>
        <p:spPr>
          <a:xfrm>
            <a:off x="2960945" y="1740064"/>
            <a:ext cx="10357" cy="301800"/>
          </a:xfrm>
          <a:prstGeom prst="line">
            <a:avLst/>
          </a:prstGeom>
        </p:spPr>
        <p:style>
          <a:lnRef idx="1">
            <a:schemeClr val="dk1"/>
          </a:lnRef>
          <a:fillRef idx="0">
            <a:schemeClr val="dk1"/>
          </a:fillRef>
          <a:effectRef idx="0">
            <a:schemeClr val="dk1"/>
          </a:effectRef>
          <a:fontRef idx="minor">
            <a:schemeClr val="tx1"/>
          </a:fontRef>
        </p:style>
      </p:cxnSp>
      <p:cxnSp>
        <p:nvCxnSpPr>
          <p:cNvPr id="51" name="直線コネクタ 50">
            <a:extLst>
              <a:ext uri="{FF2B5EF4-FFF2-40B4-BE49-F238E27FC236}">
                <a16:creationId xmlns:a16="http://schemas.microsoft.com/office/drawing/2014/main" id="{E3B4C43C-A77C-4F58-8C1E-96C2F4131CAF}"/>
              </a:ext>
            </a:extLst>
          </p:cNvPr>
          <p:cNvCxnSpPr/>
          <p:nvPr/>
        </p:nvCxnSpPr>
        <p:spPr>
          <a:xfrm>
            <a:off x="2981032" y="2041864"/>
            <a:ext cx="1546580" cy="0"/>
          </a:xfrm>
          <a:prstGeom prst="line">
            <a:avLst/>
          </a:prstGeom>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E81782A3-24FC-423F-8030-36C41FFB109F}"/>
              </a:ext>
            </a:extLst>
          </p:cNvPr>
          <p:cNvCxnSpPr>
            <a:cxnSpLocks/>
            <a:endCxn id="1026" idx="0"/>
          </p:cNvCxnSpPr>
          <p:nvPr/>
        </p:nvCxnSpPr>
        <p:spPr>
          <a:xfrm>
            <a:off x="4537937" y="2041864"/>
            <a:ext cx="22010" cy="561337"/>
          </a:xfrm>
          <a:prstGeom prst="line">
            <a:avLst/>
          </a:prstGeom>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122BA583-4D73-4D41-B62B-345BE0976977}"/>
              </a:ext>
            </a:extLst>
          </p:cNvPr>
          <p:cNvSpPr txBox="1"/>
          <p:nvPr/>
        </p:nvSpPr>
        <p:spPr>
          <a:xfrm>
            <a:off x="3785447" y="3761460"/>
            <a:ext cx="1748013" cy="338554"/>
          </a:xfrm>
          <a:prstGeom prst="rect">
            <a:avLst/>
          </a:prstGeom>
          <a:noFill/>
        </p:spPr>
        <p:txBody>
          <a:bodyPr wrap="square" rtlCol="0">
            <a:spAutoFit/>
          </a:bodyPr>
          <a:lstStyle/>
          <a:p>
            <a:r>
              <a:rPr kumimoji="1" lang="ja-JP" altLang="en-US" sz="1600" dirty="0"/>
              <a:t>（異母兄弟姉妹）</a:t>
            </a:r>
          </a:p>
        </p:txBody>
      </p:sp>
      <p:pic>
        <p:nvPicPr>
          <p:cNvPr id="1026" name="Picture 2" descr="高齢のおばあさんのイラスト">
            <a:extLst>
              <a:ext uri="{FF2B5EF4-FFF2-40B4-BE49-F238E27FC236}">
                <a16:creationId xmlns:a16="http://schemas.microsoft.com/office/drawing/2014/main" id="{080B3050-53F7-4EB4-9945-FB631DD1CB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6934" y="2603201"/>
            <a:ext cx="886026" cy="886026"/>
          </a:xfrm>
          <a:prstGeom prst="rect">
            <a:avLst/>
          </a:prstGeom>
          <a:noFill/>
          <a:extLst>
            <a:ext uri="{909E8E84-426E-40DD-AFC4-6F175D3DCCD1}">
              <a14:hiddenFill xmlns:a14="http://schemas.microsoft.com/office/drawing/2010/main">
                <a:solidFill>
                  <a:srgbClr val="FFFFFF"/>
                </a:solidFill>
              </a14:hiddenFill>
            </a:ext>
          </a:extLst>
        </p:spPr>
      </p:pic>
      <p:sp>
        <p:nvSpPr>
          <p:cNvPr id="1025" name="テキスト ボックス 1024">
            <a:extLst>
              <a:ext uri="{FF2B5EF4-FFF2-40B4-BE49-F238E27FC236}">
                <a16:creationId xmlns:a16="http://schemas.microsoft.com/office/drawing/2014/main" id="{82953F0D-7C0D-4504-80E8-54660B1E0326}"/>
              </a:ext>
            </a:extLst>
          </p:cNvPr>
          <p:cNvSpPr txBox="1"/>
          <p:nvPr/>
        </p:nvSpPr>
        <p:spPr>
          <a:xfrm>
            <a:off x="4133502" y="3476537"/>
            <a:ext cx="1011213" cy="338554"/>
          </a:xfrm>
          <a:prstGeom prst="rect">
            <a:avLst/>
          </a:prstGeom>
          <a:noFill/>
        </p:spPr>
        <p:txBody>
          <a:bodyPr wrap="square" rtlCol="0">
            <a:spAutoFit/>
          </a:bodyPr>
          <a:lstStyle/>
          <a:p>
            <a:r>
              <a:rPr kumimoji="1" lang="ja-JP" altLang="en-US" sz="1600" b="1" dirty="0"/>
              <a:t>長女</a:t>
            </a:r>
            <a:r>
              <a:rPr kumimoji="1" lang="en-US" altLang="ja-JP" sz="1600" b="1" dirty="0"/>
              <a:t>1/20</a:t>
            </a:r>
            <a:endParaRPr kumimoji="1" lang="ja-JP" altLang="en-US" sz="1600" b="1" dirty="0"/>
          </a:p>
        </p:txBody>
      </p:sp>
      <p:sp>
        <p:nvSpPr>
          <p:cNvPr id="1027" name="テキスト ボックス 1026">
            <a:extLst>
              <a:ext uri="{FF2B5EF4-FFF2-40B4-BE49-F238E27FC236}">
                <a16:creationId xmlns:a16="http://schemas.microsoft.com/office/drawing/2014/main" id="{BC4C17F7-F514-4FC6-A247-6A9C62699123}"/>
              </a:ext>
            </a:extLst>
          </p:cNvPr>
          <p:cNvSpPr txBox="1"/>
          <p:nvPr/>
        </p:nvSpPr>
        <p:spPr>
          <a:xfrm>
            <a:off x="5356480" y="1254259"/>
            <a:ext cx="4466898" cy="4893647"/>
          </a:xfrm>
          <a:prstGeom prst="rect">
            <a:avLst/>
          </a:prstGeom>
          <a:noFill/>
        </p:spPr>
        <p:txBody>
          <a:bodyPr wrap="square" rtlCol="0">
            <a:spAutoFit/>
          </a:bodyPr>
          <a:lstStyle/>
          <a:p>
            <a:r>
              <a:rPr lang="ja-JP" altLang="en-US" sz="2400" i="0" dirty="0">
                <a:effectLst/>
                <a:latin typeface="UD デジタル 教科書体 N-R" panose="02020400000000000000" pitchFamily="17" charset="-128"/>
                <a:ea typeface="UD デジタル 教科書体 N-R" panose="02020400000000000000" pitchFamily="17" charset="-128"/>
              </a:rPr>
              <a:t>　兄弟姉妹同士で相続する場合、異母兄弟は同父母兄弟の半分の相続分しかないと規定されてます。（民</a:t>
            </a:r>
            <a:r>
              <a:rPr lang="en-US" altLang="ja-JP" sz="2400" i="0" dirty="0">
                <a:effectLst/>
                <a:latin typeface="UD デジタル 教科書体 N-R" panose="02020400000000000000" pitchFamily="17" charset="-128"/>
                <a:ea typeface="UD デジタル 教科書体 N-R" panose="02020400000000000000" pitchFamily="17" charset="-128"/>
              </a:rPr>
              <a:t>900</a:t>
            </a:r>
            <a:r>
              <a:rPr lang="ja-JP" altLang="en-US" sz="2400" i="0" dirty="0">
                <a:effectLst/>
                <a:latin typeface="UD デジタル 教科書体 N-R" panose="02020400000000000000" pitchFamily="17" charset="-128"/>
                <a:ea typeface="UD デジタル 教科書体 N-R" panose="02020400000000000000" pitchFamily="17" charset="-128"/>
              </a:rPr>
              <a:t>条</a:t>
            </a:r>
            <a:r>
              <a:rPr lang="en-US" altLang="ja-JP" sz="2400" i="0" dirty="0">
                <a:effectLst/>
                <a:latin typeface="UD デジタル 教科書体 N-R" panose="02020400000000000000" pitchFamily="17" charset="-128"/>
                <a:ea typeface="UD デジタル 教科書体 N-R" panose="02020400000000000000" pitchFamily="17" charset="-128"/>
              </a:rPr>
              <a:t>4</a:t>
            </a:r>
            <a:r>
              <a:rPr lang="ja-JP" altLang="en-US" sz="2400" i="0" dirty="0">
                <a:effectLst/>
                <a:latin typeface="UD デジタル 教科書体 N-R" panose="02020400000000000000" pitchFamily="17" charset="-128"/>
                <a:ea typeface="UD デジタル 教科書体 N-R" panose="02020400000000000000" pitchFamily="17" charset="-128"/>
              </a:rPr>
              <a:t>項但書</a:t>
            </a:r>
            <a:r>
              <a:rPr lang="en-US" altLang="ja-JP" sz="2400" i="0" dirty="0">
                <a:effectLst/>
                <a:latin typeface="UD デジタル 教科書体 N-R" panose="02020400000000000000" pitchFamily="17" charset="-128"/>
                <a:ea typeface="UD デジタル 教科書体 N-R" panose="02020400000000000000" pitchFamily="17" charset="-128"/>
              </a:rPr>
              <a:t>)</a:t>
            </a:r>
          </a:p>
          <a:p>
            <a:r>
              <a:rPr lang="ja-JP" altLang="en-US" sz="2400" dirty="0">
                <a:latin typeface="UD デジタル 教科書体 N-R" panose="02020400000000000000" pitchFamily="17" charset="-128"/>
                <a:ea typeface="UD デジタル 教科書体 N-R" panose="02020400000000000000" pitchFamily="17" charset="-128"/>
              </a:rPr>
              <a:t>　しかし</a:t>
            </a:r>
            <a:r>
              <a:rPr lang="ja-JP" altLang="en-US" sz="2400" b="0" i="0" dirty="0">
                <a:solidFill>
                  <a:srgbClr val="111111"/>
                </a:solidFill>
                <a:effectLst/>
                <a:latin typeface="UD デジタル 教科書体 N-R" panose="02020400000000000000" pitchFamily="17" charset="-128"/>
                <a:ea typeface="UD デジタル 教科書体 N-R" panose="02020400000000000000" pitchFamily="17" charset="-128"/>
              </a:rPr>
              <a:t>、兄弟姉妹も異母兄弟姉妹も相続人としての順位は同じです。</a:t>
            </a:r>
            <a:endParaRPr lang="en-US" altLang="ja-JP" sz="2400" b="0" i="0" dirty="0">
              <a:solidFill>
                <a:srgbClr val="111111"/>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11111"/>
                </a:solidFill>
                <a:latin typeface="UD デジタル 教科書体 N-R" panose="02020400000000000000" pitchFamily="17" charset="-128"/>
                <a:ea typeface="UD デジタル 教科書体 N-R" panose="02020400000000000000" pitchFamily="17" charset="-128"/>
              </a:rPr>
              <a:t>　本事例の相続分は、配偶者が</a:t>
            </a:r>
            <a:r>
              <a:rPr lang="en-US" altLang="ja-JP" sz="2400" dirty="0">
                <a:solidFill>
                  <a:srgbClr val="111111"/>
                </a:solidFill>
                <a:latin typeface="UD デジタル 教科書体 N-R" panose="02020400000000000000" pitchFamily="17" charset="-128"/>
                <a:ea typeface="UD デジタル 教科書体 N-R" panose="02020400000000000000" pitchFamily="17" charset="-128"/>
              </a:rPr>
              <a:t>3/4</a:t>
            </a:r>
            <a:r>
              <a:rPr lang="ja-JP" altLang="en-US" sz="2400" dirty="0">
                <a:solidFill>
                  <a:srgbClr val="111111"/>
                </a:solidFill>
                <a:latin typeface="UD デジタル 教科書体 N-R" panose="02020400000000000000" pitchFamily="17" charset="-128"/>
                <a:ea typeface="UD デジタル 教科書体 N-R" panose="02020400000000000000" pitchFamily="17" charset="-128"/>
              </a:rPr>
              <a:t>、父母を同じくする兄弟姉妹は</a:t>
            </a:r>
            <a:r>
              <a:rPr lang="en-US" altLang="ja-JP" sz="2400" dirty="0">
                <a:solidFill>
                  <a:srgbClr val="111111"/>
                </a:solidFill>
                <a:latin typeface="UD デジタル 教科書体 N-R" panose="02020400000000000000" pitchFamily="17" charset="-128"/>
                <a:ea typeface="UD デジタル 教科書体 N-R" panose="02020400000000000000" pitchFamily="17" charset="-128"/>
              </a:rPr>
              <a:t>1/10</a:t>
            </a:r>
            <a:r>
              <a:rPr lang="ja-JP" altLang="en-US" sz="2400" dirty="0">
                <a:solidFill>
                  <a:srgbClr val="111111"/>
                </a:solidFill>
                <a:latin typeface="UD デジタル 教科書体 N-R" panose="02020400000000000000" pitchFamily="17" charset="-128"/>
                <a:ea typeface="UD デジタル 教科書体 N-R" panose="02020400000000000000" pitchFamily="17" charset="-128"/>
              </a:rPr>
              <a:t>ずつ、異母兄弟の長女</a:t>
            </a:r>
            <a:endParaRPr lang="en-US" altLang="ja-JP" sz="2400" dirty="0">
              <a:solidFill>
                <a:srgbClr val="111111"/>
              </a:solidFill>
              <a:latin typeface="UD デジタル 教科書体 N-R" panose="02020400000000000000" pitchFamily="17" charset="-128"/>
              <a:ea typeface="UD デジタル 教科書体 N-R" panose="02020400000000000000" pitchFamily="17" charset="-128"/>
            </a:endParaRPr>
          </a:p>
          <a:p>
            <a:r>
              <a:rPr lang="ja-JP" altLang="en-US" sz="2400" b="0" i="0" dirty="0">
                <a:solidFill>
                  <a:srgbClr val="111111"/>
                </a:solidFill>
                <a:effectLst/>
                <a:latin typeface="UD デジタル 教科書体 N-R" panose="02020400000000000000" pitchFamily="17" charset="-128"/>
                <a:ea typeface="UD デジタル 教科書体 N-R" panose="02020400000000000000" pitchFamily="17" charset="-128"/>
              </a:rPr>
              <a:t>は</a:t>
            </a:r>
            <a:r>
              <a:rPr lang="en-US" altLang="ja-JP" sz="2400" dirty="0">
                <a:solidFill>
                  <a:srgbClr val="111111"/>
                </a:solidFill>
                <a:latin typeface="UD デジタル 教科書体 N-R" panose="02020400000000000000" pitchFamily="17" charset="-128"/>
                <a:ea typeface="UD デジタル 教科書体 N-R" panose="02020400000000000000" pitchFamily="17" charset="-128"/>
              </a:rPr>
              <a:t>1/20</a:t>
            </a:r>
            <a:r>
              <a:rPr lang="ja-JP" altLang="en-US" sz="2400" dirty="0">
                <a:solidFill>
                  <a:srgbClr val="111111"/>
                </a:solidFill>
                <a:latin typeface="UD デジタル 教科書体 N-R" panose="02020400000000000000" pitchFamily="17" charset="-128"/>
                <a:ea typeface="UD デジタル 教科書体 N-R" panose="02020400000000000000" pitchFamily="17" charset="-128"/>
              </a:rPr>
              <a:t>となります。</a:t>
            </a:r>
            <a:endParaRPr lang="en-US" altLang="ja-JP" sz="2400" b="0" i="0" dirty="0">
              <a:solidFill>
                <a:srgbClr val="111111"/>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11111"/>
                </a:solidFill>
                <a:latin typeface="UD デジタル 教科書体 N-R" panose="02020400000000000000" pitchFamily="17" charset="-128"/>
                <a:ea typeface="UD デジタル 教科書体 N-R" panose="02020400000000000000" pitchFamily="17" charset="-128"/>
              </a:rPr>
              <a:t>　</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1028" name="テキスト ボックス 1027">
            <a:extLst>
              <a:ext uri="{FF2B5EF4-FFF2-40B4-BE49-F238E27FC236}">
                <a16:creationId xmlns:a16="http://schemas.microsoft.com/office/drawing/2014/main" id="{8613F76B-4C74-4E0D-ADD6-6EFE09D89913}"/>
              </a:ext>
            </a:extLst>
          </p:cNvPr>
          <p:cNvSpPr txBox="1"/>
          <p:nvPr/>
        </p:nvSpPr>
        <p:spPr>
          <a:xfrm>
            <a:off x="82622" y="4603398"/>
            <a:ext cx="5227050" cy="1200329"/>
          </a:xfrm>
          <a:prstGeom prst="rect">
            <a:avLst/>
          </a:prstGeom>
          <a:noFill/>
        </p:spPr>
        <p:txBody>
          <a:bodyPr wrap="square" rtlCol="0">
            <a:spAutoFit/>
          </a:bodyPr>
          <a:lstStyle/>
          <a:p>
            <a:r>
              <a:rPr kumimoji="1" lang="ja-JP" altLang="en-US" dirty="0"/>
              <a:t>＊民</a:t>
            </a:r>
            <a:r>
              <a:rPr kumimoji="1" lang="en-US" altLang="ja-JP" dirty="0"/>
              <a:t>900</a:t>
            </a:r>
            <a:r>
              <a:rPr kumimoji="1" lang="ja-JP" altLang="en-US" dirty="0"/>
              <a:t>条</a:t>
            </a:r>
            <a:r>
              <a:rPr kumimoji="1" lang="en-US" altLang="ja-JP" dirty="0"/>
              <a:t>4</a:t>
            </a:r>
            <a:r>
              <a:rPr kumimoji="1" lang="ja-JP" altLang="en-US" dirty="0"/>
              <a:t>項但書</a:t>
            </a:r>
            <a:endParaRPr kumimoji="1" lang="en-US" altLang="ja-JP" dirty="0"/>
          </a:p>
          <a:p>
            <a:r>
              <a:rPr kumimoji="1" lang="ja-JP" altLang="en-US" b="0" i="0" dirty="0">
                <a:solidFill>
                  <a:srgbClr val="111111"/>
                </a:solidFill>
                <a:effectLst/>
                <a:latin typeface="YuGo"/>
              </a:rPr>
              <a:t>　　</a:t>
            </a:r>
            <a:r>
              <a:rPr lang="ja-JP" altLang="en-US" b="0" i="0" dirty="0">
                <a:solidFill>
                  <a:srgbClr val="111111"/>
                </a:solidFill>
                <a:effectLst/>
                <a:latin typeface="YuGo"/>
              </a:rPr>
              <a:t>父母の一方のみを同じくする兄弟姉妹の相続分</a:t>
            </a:r>
            <a:endParaRPr lang="en-US" altLang="ja-JP" b="0" i="0" dirty="0">
              <a:solidFill>
                <a:srgbClr val="111111"/>
              </a:solidFill>
              <a:effectLst/>
              <a:latin typeface="YuGo"/>
            </a:endParaRPr>
          </a:p>
          <a:p>
            <a:r>
              <a:rPr lang="ja-JP" altLang="en-US" dirty="0">
                <a:solidFill>
                  <a:srgbClr val="111111"/>
                </a:solidFill>
                <a:latin typeface="YuGo"/>
              </a:rPr>
              <a:t>　　</a:t>
            </a:r>
            <a:r>
              <a:rPr lang="ja-JP" altLang="en-US" b="0" i="0" dirty="0">
                <a:solidFill>
                  <a:srgbClr val="111111"/>
                </a:solidFill>
                <a:effectLst/>
                <a:latin typeface="YuGo"/>
              </a:rPr>
              <a:t>は、父母の双方を同じくする兄弟姉妹の相続分の</a:t>
            </a:r>
            <a:endParaRPr lang="en-US" altLang="ja-JP" b="0" i="0" dirty="0">
              <a:solidFill>
                <a:srgbClr val="111111"/>
              </a:solidFill>
              <a:effectLst/>
              <a:latin typeface="YuGo"/>
            </a:endParaRPr>
          </a:p>
          <a:p>
            <a:r>
              <a:rPr lang="ja-JP" altLang="en-US" dirty="0">
                <a:solidFill>
                  <a:srgbClr val="111111"/>
                </a:solidFill>
                <a:latin typeface="YuGo"/>
              </a:rPr>
              <a:t>　　</a:t>
            </a:r>
            <a:r>
              <a:rPr lang="ja-JP" altLang="en-US" b="0" i="0" dirty="0">
                <a:solidFill>
                  <a:srgbClr val="111111"/>
                </a:solidFill>
                <a:effectLst/>
                <a:latin typeface="YuGo"/>
              </a:rPr>
              <a:t>二分の一とする</a:t>
            </a:r>
            <a:endParaRPr kumimoji="1" lang="ja-JP" altLang="en-US" dirty="0"/>
          </a:p>
        </p:txBody>
      </p:sp>
      <p:cxnSp>
        <p:nvCxnSpPr>
          <p:cNvPr id="1030" name="直線コネクタ 1029">
            <a:extLst>
              <a:ext uri="{FF2B5EF4-FFF2-40B4-BE49-F238E27FC236}">
                <a16:creationId xmlns:a16="http://schemas.microsoft.com/office/drawing/2014/main" id="{43C0AB79-A41E-423C-B182-4CB0FCBEB71F}"/>
              </a:ext>
            </a:extLst>
          </p:cNvPr>
          <p:cNvCxnSpPr>
            <a:cxnSpLocks/>
          </p:cNvCxnSpPr>
          <p:nvPr/>
        </p:nvCxnSpPr>
        <p:spPr>
          <a:xfrm flipH="1">
            <a:off x="3142559" y="1578035"/>
            <a:ext cx="182264" cy="217469"/>
          </a:xfrm>
          <a:prstGeom prst="line">
            <a:avLst/>
          </a:prstGeom>
        </p:spPr>
        <p:style>
          <a:lnRef idx="1">
            <a:schemeClr val="dk1"/>
          </a:lnRef>
          <a:fillRef idx="0">
            <a:schemeClr val="dk1"/>
          </a:fillRef>
          <a:effectRef idx="0">
            <a:schemeClr val="dk1"/>
          </a:effectRef>
          <a:fontRef idx="minor">
            <a:schemeClr val="tx1"/>
          </a:fontRef>
        </p:style>
      </p:cxnSp>
      <p:cxnSp>
        <p:nvCxnSpPr>
          <p:cNvPr id="1032" name="直線コネクタ 1031">
            <a:extLst>
              <a:ext uri="{FF2B5EF4-FFF2-40B4-BE49-F238E27FC236}">
                <a16:creationId xmlns:a16="http://schemas.microsoft.com/office/drawing/2014/main" id="{F7636ECF-F712-4413-A2F1-500355349D80}"/>
              </a:ext>
            </a:extLst>
          </p:cNvPr>
          <p:cNvCxnSpPr/>
          <p:nvPr/>
        </p:nvCxnSpPr>
        <p:spPr>
          <a:xfrm>
            <a:off x="3119899" y="1578035"/>
            <a:ext cx="246930" cy="250601"/>
          </a:xfrm>
          <a:prstGeom prst="line">
            <a:avLst/>
          </a:prstGeom>
        </p:spPr>
        <p:style>
          <a:lnRef idx="1">
            <a:schemeClr val="dk1"/>
          </a:lnRef>
          <a:fillRef idx="0">
            <a:schemeClr val="dk1"/>
          </a:fillRef>
          <a:effectRef idx="0">
            <a:schemeClr val="dk1"/>
          </a:effectRef>
          <a:fontRef idx="minor">
            <a:schemeClr val="tx1"/>
          </a:fontRef>
        </p:style>
      </p:cxnSp>
      <p:sp>
        <p:nvSpPr>
          <p:cNvPr id="76" name="テキスト ボックス 75">
            <a:extLst>
              <a:ext uri="{FF2B5EF4-FFF2-40B4-BE49-F238E27FC236}">
                <a16:creationId xmlns:a16="http://schemas.microsoft.com/office/drawing/2014/main" id="{C9122A72-99ED-4D94-988E-72AEED68C075}"/>
              </a:ext>
            </a:extLst>
          </p:cNvPr>
          <p:cNvSpPr txBox="1"/>
          <p:nvPr/>
        </p:nvSpPr>
        <p:spPr>
          <a:xfrm>
            <a:off x="3504525" y="1229439"/>
            <a:ext cx="799182" cy="338554"/>
          </a:xfrm>
          <a:prstGeom prst="rect">
            <a:avLst/>
          </a:prstGeom>
          <a:noFill/>
        </p:spPr>
        <p:txBody>
          <a:bodyPr wrap="square" rtlCol="0">
            <a:spAutoFit/>
          </a:bodyPr>
          <a:lstStyle/>
          <a:p>
            <a:r>
              <a:rPr kumimoji="1" lang="ja-JP" altLang="en-US" sz="1600" b="1" dirty="0">
                <a:solidFill>
                  <a:srgbClr val="FF0000"/>
                </a:solidFill>
              </a:rPr>
              <a:t>離婚</a:t>
            </a:r>
          </a:p>
        </p:txBody>
      </p:sp>
      <p:pic>
        <p:nvPicPr>
          <p:cNvPr id="2" name="録音したサウンド">
            <a:hlinkClick r:id="" action="ppaction://media"/>
            <a:extLst>
              <a:ext uri="{FF2B5EF4-FFF2-40B4-BE49-F238E27FC236}">
                <a16:creationId xmlns:a16="http://schemas.microsoft.com/office/drawing/2014/main" id="{8FAB0E44-2916-4705-82D7-9247761F86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984812" y="646420"/>
            <a:ext cx="487363" cy="487363"/>
          </a:xfrm>
          <a:prstGeom prst="rect">
            <a:avLst/>
          </a:prstGeom>
        </p:spPr>
      </p:pic>
      <p:sp>
        <p:nvSpPr>
          <p:cNvPr id="44" name="正方形/長方形 43">
            <a:extLst>
              <a:ext uri="{FF2B5EF4-FFF2-40B4-BE49-F238E27FC236}">
                <a16:creationId xmlns:a16="http://schemas.microsoft.com/office/drawing/2014/main" id="{2DCF1BFC-71A9-4E8B-BADA-0F90EB931279}"/>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95238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F8341EA-3917-4C9A-9A70-08C28EE7877A}"/>
              </a:ext>
            </a:extLst>
          </p:cNvPr>
          <p:cNvSpPr txBox="1"/>
          <p:nvPr/>
        </p:nvSpPr>
        <p:spPr>
          <a:xfrm>
            <a:off x="177550" y="108294"/>
            <a:ext cx="8140823"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８．相続人フローチャート</a:t>
            </a:r>
          </a:p>
        </p:txBody>
      </p:sp>
      <p:sp>
        <p:nvSpPr>
          <p:cNvPr id="3" name="正方形/長方形 2">
            <a:extLst>
              <a:ext uri="{FF2B5EF4-FFF2-40B4-BE49-F238E27FC236}">
                <a16:creationId xmlns:a16="http://schemas.microsoft.com/office/drawing/2014/main" id="{0D70B0F4-07F0-4155-8FD0-DF68AF600BD1}"/>
              </a:ext>
            </a:extLst>
          </p:cNvPr>
          <p:cNvSpPr/>
          <p:nvPr/>
        </p:nvSpPr>
        <p:spPr>
          <a:xfrm>
            <a:off x="506027" y="1327213"/>
            <a:ext cx="1331647" cy="670264"/>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配偶者が</a:t>
            </a:r>
            <a:endParaRPr kumimoji="1" lang="en-US" altLang="ja-JP" dirty="0">
              <a:solidFill>
                <a:schemeClr val="tx1"/>
              </a:solidFill>
            </a:endParaRPr>
          </a:p>
          <a:p>
            <a:pPr algn="ctr"/>
            <a:r>
              <a:rPr kumimoji="1" lang="ja-JP" altLang="en-US" dirty="0">
                <a:solidFill>
                  <a:schemeClr val="tx1"/>
                </a:solidFill>
              </a:rPr>
              <a:t>いますか</a:t>
            </a:r>
          </a:p>
        </p:txBody>
      </p:sp>
      <p:sp>
        <p:nvSpPr>
          <p:cNvPr id="4" name="正方形/長方形 3">
            <a:extLst>
              <a:ext uri="{FF2B5EF4-FFF2-40B4-BE49-F238E27FC236}">
                <a16:creationId xmlns:a16="http://schemas.microsoft.com/office/drawing/2014/main" id="{4EDFA51C-CF9D-455A-A0A6-6DDD4BF2D802}"/>
              </a:ext>
            </a:extLst>
          </p:cNvPr>
          <p:cNvSpPr/>
          <p:nvPr/>
        </p:nvSpPr>
        <p:spPr>
          <a:xfrm>
            <a:off x="2327426" y="1297621"/>
            <a:ext cx="1331647" cy="6702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子供は</a:t>
            </a:r>
            <a:endParaRPr kumimoji="1" lang="en-US" altLang="ja-JP" dirty="0">
              <a:solidFill>
                <a:schemeClr val="tx1"/>
              </a:solidFill>
            </a:endParaRPr>
          </a:p>
          <a:p>
            <a:pPr algn="ctr"/>
            <a:r>
              <a:rPr kumimoji="1" lang="ja-JP" altLang="en-US" dirty="0">
                <a:solidFill>
                  <a:schemeClr val="tx1"/>
                </a:solidFill>
              </a:rPr>
              <a:t>いますか</a:t>
            </a:r>
          </a:p>
        </p:txBody>
      </p:sp>
      <p:sp>
        <p:nvSpPr>
          <p:cNvPr id="5" name="正方形/長方形 4">
            <a:extLst>
              <a:ext uri="{FF2B5EF4-FFF2-40B4-BE49-F238E27FC236}">
                <a16:creationId xmlns:a16="http://schemas.microsoft.com/office/drawing/2014/main" id="{054F98F7-7A6C-4A6B-B9E7-19BF6FD6C168}"/>
              </a:ext>
            </a:extLst>
          </p:cNvPr>
          <p:cNvSpPr/>
          <p:nvPr/>
        </p:nvSpPr>
        <p:spPr>
          <a:xfrm>
            <a:off x="2364412" y="2524220"/>
            <a:ext cx="1331647" cy="6702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父母は</a:t>
            </a:r>
            <a:endParaRPr kumimoji="1" lang="en-US" altLang="ja-JP" dirty="0">
              <a:solidFill>
                <a:schemeClr val="tx1"/>
              </a:solidFill>
            </a:endParaRPr>
          </a:p>
          <a:p>
            <a:pPr algn="ctr"/>
            <a:r>
              <a:rPr kumimoji="1" lang="ja-JP" altLang="en-US" dirty="0">
                <a:solidFill>
                  <a:schemeClr val="tx1"/>
                </a:solidFill>
              </a:rPr>
              <a:t>いますか</a:t>
            </a:r>
          </a:p>
        </p:txBody>
      </p:sp>
      <p:sp>
        <p:nvSpPr>
          <p:cNvPr id="6" name="正方形/長方形 5">
            <a:extLst>
              <a:ext uri="{FF2B5EF4-FFF2-40B4-BE49-F238E27FC236}">
                <a16:creationId xmlns:a16="http://schemas.microsoft.com/office/drawing/2014/main" id="{B9CBB2F2-F11B-4BD4-9E6D-5EC9BD2803DE}"/>
              </a:ext>
            </a:extLst>
          </p:cNvPr>
          <p:cNvSpPr/>
          <p:nvPr/>
        </p:nvSpPr>
        <p:spPr>
          <a:xfrm>
            <a:off x="2374769" y="3741941"/>
            <a:ext cx="1331647" cy="6702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兄弟姉妹は</a:t>
            </a:r>
            <a:endParaRPr kumimoji="1" lang="en-US" altLang="ja-JP" dirty="0">
              <a:solidFill>
                <a:schemeClr val="tx1"/>
              </a:solidFill>
            </a:endParaRPr>
          </a:p>
          <a:p>
            <a:pPr algn="ctr"/>
            <a:r>
              <a:rPr kumimoji="1" lang="ja-JP" altLang="en-US" dirty="0">
                <a:solidFill>
                  <a:schemeClr val="tx1"/>
                </a:solidFill>
              </a:rPr>
              <a:t>いますか</a:t>
            </a:r>
          </a:p>
        </p:txBody>
      </p:sp>
      <p:sp>
        <p:nvSpPr>
          <p:cNvPr id="7" name="正方形/長方形 6">
            <a:extLst>
              <a:ext uri="{FF2B5EF4-FFF2-40B4-BE49-F238E27FC236}">
                <a16:creationId xmlns:a16="http://schemas.microsoft.com/office/drawing/2014/main" id="{1E4926D9-8F39-43EE-A7CF-3FD9A05CB7CC}"/>
              </a:ext>
            </a:extLst>
          </p:cNvPr>
          <p:cNvSpPr/>
          <p:nvPr/>
        </p:nvSpPr>
        <p:spPr>
          <a:xfrm>
            <a:off x="4196171" y="1266546"/>
            <a:ext cx="1396752" cy="670264"/>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相続人は</a:t>
            </a:r>
            <a:endParaRPr kumimoji="1" lang="en-US" altLang="ja-JP" sz="1400" b="1" dirty="0">
              <a:solidFill>
                <a:schemeClr val="tx1"/>
              </a:solidFill>
            </a:endParaRPr>
          </a:p>
          <a:p>
            <a:pPr algn="ctr"/>
            <a:r>
              <a:rPr kumimoji="1" lang="ja-JP" altLang="en-US" dirty="0">
                <a:solidFill>
                  <a:schemeClr val="tx1"/>
                </a:solidFill>
              </a:rPr>
              <a:t>配偶者と子供</a:t>
            </a:r>
          </a:p>
        </p:txBody>
      </p:sp>
      <p:sp>
        <p:nvSpPr>
          <p:cNvPr id="8" name="正方形/長方形 7">
            <a:extLst>
              <a:ext uri="{FF2B5EF4-FFF2-40B4-BE49-F238E27FC236}">
                <a16:creationId xmlns:a16="http://schemas.microsoft.com/office/drawing/2014/main" id="{4B111304-9879-4577-B1FF-A7F61E062968}"/>
              </a:ext>
            </a:extLst>
          </p:cNvPr>
          <p:cNvSpPr/>
          <p:nvPr/>
        </p:nvSpPr>
        <p:spPr>
          <a:xfrm>
            <a:off x="4224286" y="2493139"/>
            <a:ext cx="1396752" cy="670264"/>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相続人は</a:t>
            </a:r>
            <a:endParaRPr kumimoji="1" lang="en-US" altLang="ja-JP" sz="1400" b="1" dirty="0">
              <a:solidFill>
                <a:schemeClr val="tx1"/>
              </a:solidFill>
            </a:endParaRPr>
          </a:p>
          <a:p>
            <a:pPr algn="ctr"/>
            <a:r>
              <a:rPr kumimoji="1" lang="ja-JP" altLang="en-US" dirty="0">
                <a:solidFill>
                  <a:schemeClr val="tx1"/>
                </a:solidFill>
              </a:rPr>
              <a:t>配偶者と父母</a:t>
            </a:r>
          </a:p>
        </p:txBody>
      </p:sp>
      <p:sp>
        <p:nvSpPr>
          <p:cNvPr id="9" name="正方形/長方形 8">
            <a:extLst>
              <a:ext uri="{FF2B5EF4-FFF2-40B4-BE49-F238E27FC236}">
                <a16:creationId xmlns:a16="http://schemas.microsoft.com/office/drawing/2014/main" id="{F94FAB27-0465-4905-B2B1-ABBBBEE04B23}"/>
              </a:ext>
            </a:extLst>
          </p:cNvPr>
          <p:cNvSpPr/>
          <p:nvPr/>
        </p:nvSpPr>
        <p:spPr>
          <a:xfrm>
            <a:off x="4261276" y="3719734"/>
            <a:ext cx="1396752" cy="990879"/>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相続人は</a:t>
            </a:r>
            <a:endParaRPr kumimoji="1" lang="en-US" altLang="ja-JP" sz="1400" b="1" dirty="0">
              <a:solidFill>
                <a:schemeClr val="tx1"/>
              </a:solidFill>
            </a:endParaRPr>
          </a:p>
          <a:p>
            <a:pPr algn="ctr"/>
            <a:r>
              <a:rPr kumimoji="1" lang="ja-JP" altLang="en-US" dirty="0">
                <a:solidFill>
                  <a:schemeClr val="tx1"/>
                </a:solidFill>
              </a:rPr>
              <a:t>配偶者と兄弟</a:t>
            </a:r>
            <a:endParaRPr kumimoji="1" lang="en-US" altLang="ja-JP" dirty="0">
              <a:solidFill>
                <a:schemeClr val="tx1"/>
              </a:solidFill>
            </a:endParaRPr>
          </a:p>
          <a:p>
            <a:pPr algn="ctr"/>
            <a:r>
              <a:rPr kumimoji="1" lang="ja-JP" altLang="en-US" dirty="0">
                <a:solidFill>
                  <a:schemeClr val="tx1"/>
                </a:solidFill>
              </a:rPr>
              <a:t>姉妹</a:t>
            </a:r>
          </a:p>
        </p:txBody>
      </p:sp>
      <p:sp>
        <p:nvSpPr>
          <p:cNvPr id="10" name="正方形/長方形 9">
            <a:extLst>
              <a:ext uri="{FF2B5EF4-FFF2-40B4-BE49-F238E27FC236}">
                <a16:creationId xmlns:a16="http://schemas.microsoft.com/office/drawing/2014/main" id="{9EE78E0B-5C10-4AE2-99A5-90D8606D19A3}"/>
              </a:ext>
            </a:extLst>
          </p:cNvPr>
          <p:cNvSpPr/>
          <p:nvPr/>
        </p:nvSpPr>
        <p:spPr>
          <a:xfrm>
            <a:off x="4280510" y="4937457"/>
            <a:ext cx="1331647" cy="670264"/>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相続人は</a:t>
            </a:r>
            <a:endParaRPr kumimoji="1" lang="en-US" altLang="ja-JP" sz="1400" b="1" dirty="0">
              <a:solidFill>
                <a:schemeClr val="tx1"/>
              </a:solidFill>
            </a:endParaRPr>
          </a:p>
          <a:p>
            <a:pPr algn="ctr"/>
            <a:r>
              <a:rPr kumimoji="1" lang="ja-JP" altLang="en-US" dirty="0">
                <a:solidFill>
                  <a:schemeClr val="tx1"/>
                </a:solidFill>
              </a:rPr>
              <a:t>配偶者のみ</a:t>
            </a:r>
          </a:p>
        </p:txBody>
      </p:sp>
      <p:cxnSp>
        <p:nvCxnSpPr>
          <p:cNvPr id="11" name="直線矢印コネクタ 10">
            <a:extLst>
              <a:ext uri="{FF2B5EF4-FFF2-40B4-BE49-F238E27FC236}">
                <a16:creationId xmlns:a16="http://schemas.microsoft.com/office/drawing/2014/main" id="{6F3CF34F-CC80-4569-8D2B-5AA5BD72C4B0}"/>
              </a:ext>
            </a:extLst>
          </p:cNvPr>
          <p:cNvCxnSpPr>
            <a:cxnSpLocks/>
          </p:cNvCxnSpPr>
          <p:nvPr/>
        </p:nvCxnSpPr>
        <p:spPr>
          <a:xfrm>
            <a:off x="1837674" y="1624611"/>
            <a:ext cx="489752" cy="0"/>
          </a:xfrm>
          <a:prstGeom prst="straightConnector1">
            <a:avLst/>
          </a:prstGeom>
          <a:ln w="349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6736DAFB-A84D-456B-A87E-A007CAE5B871}"/>
              </a:ext>
            </a:extLst>
          </p:cNvPr>
          <p:cNvCxnSpPr>
            <a:cxnSpLocks/>
          </p:cNvCxnSpPr>
          <p:nvPr/>
        </p:nvCxnSpPr>
        <p:spPr>
          <a:xfrm flipH="1">
            <a:off x="3000652" y="1967885"/>
            <a:ext cx="1" cy="556335"/>
          </a:xfrm>
          <a:prstGeom prst="straightConnector1">
            <a:avLst/>
          </a:prstGeom>
          <a:ln w="3175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C2A63145-9C64-46AD-B655-F6EAB668D34D}"/>
              </a:ext>
            </a:extLst>
          </p:cNvPr>
          <p:cNvCxnSpPr>
            <a:cxnSpLocks/>
          </p:cNvCxnSpPr>
          <p:nvPr/>
        </p:nvCxnSpPr>
        <p:spPr>
          <a:xfrm flipH="1">
            <a:off x="3028762" y="3185603"/>
            <a:ext cx="1" cy="556335"/>
          </a:xfrm>
          <a:prstGeom prst="straightConnector1">
            <a:avLst/>
          </a:prstGeom>
          <a:ln w="3175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C8A7EF50-076D-4476-ACED-74532BB5112D}"/>
              </a:ext>
            </a:extLst>
          </p:cNvPr>
          <p:cNvCxnSpPr>
            <a:cxnSpLocks/>
            <a:stCxn id="6" idx="2"/>
          </p:cNvCxnSpPr>
          <p:nvPr/>
        </p:nvCxnSpPr>
        <p:spPr>
          <a:xfrm>
            <a:off x="3040593" y="4412205"/>
            <a:ext cx="0" cy="896642"/>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D66A8449-1DAC-438E-BF21-DFAF2D9F15BA}"/>
              </a:ext>
            </a:extLst>
          </p:cNvPr>
          <p:cNvCxnSpPr>
            <a:cxnSpLocks/>
            <a:endCxn id="10" idx="1"/>
          </p:cNvCxnSpPr>
          <p:nvPr/>
        </p:nvCxnSpPr>
        <p:spPr>
          <a:xfrm flipV="1">
            <a:off x="3000652" y="5272589"/>
            <a:ext cx="1279858" cy="15541"/>
          </a:xfrm>
          <a:prstGeom prst="straightConnector1">
            <a:avLst/>
          </a:prstGeom>
          <a:ln w="349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ACFD8247-C33A-488B-BB6E-295FC1C3E16E}"/>
              </a:ext>
            </a:extLst>
          </p:cNvPr>
          <p:cNvCxnSpPr>
            <a:stCxn id="3" idx="2"/>
          </p:cNvCxnSpPr>
          <p:nvPr/>
        </p:nvCxnSpPr>
        <p:spPr>
          <a:xfrm>
            <a:off x="1171851" y="1997477"/>
            <a:ext cx="8879" cy="413699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C663D081-9FE0-424F-ACC4-AEF010363B5A}"/>
              </a:ext>
            </a:extLst>
          </p:cNvPr>
          <p:cNvCxnSpPr>
            <a:cxnSpLocks/>
          </p:cNvCxnSpPr>
          <p:nvPr/>
        </p:nvCxnSpPr>
        <p:spPr>
          <a:xfrm flipV="1">
            <a:off x="1180730" y="6123361"/>
            <a:ext cx="4829452" cy="1111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0C8AEF58-8FA3-4B81-BA9A-E9899D3162CB}"/>
              </a:ext>
            </a:extLst>
          </p:cNvPr>
          <p:cNvCxnSpPr/>
          <p:nvPr/>
        </p:nvCxnSpPr>
        <p:spPr>
          <a:xfrm flipV="1">
            <a:off x="6010182" y="1624611"/>
            <a:ext cx="0" cy="450986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1F869148-62DA-4CAF-A631-AB9C6474C14B}"/>
              </a:ext>
            </a:extLst>
          </p:cNvPr>
          <p:cNvSpPr/>
          <p:nvPr/>
        </p:nvSpPr>
        <p:spPr>
          <a:xfrm>
            <a:off x="6510295" y="1281348"/>
            <a:ext cx="1331647" cy="6702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子供は</a:t>
            </a:r>
            <a:endParaRPr kumimoji="1" lang="en-US" altLang="ja-JP" dirty="0">
              <a:solidFill>
                <a:schemeClr val="tx1"/>
              </a:solidFill>
            </a:endParaRPr>
          </a:p>
          <a:p>
            <a:pPr algn="ctr"/>
            <a:r>
              <a:rPr kumimoji="1" lang="ja-JP" altLang="en-US" dirty="0">
                <a:solidFill>
                  <a:schemeClr val="tx1"/>
                </a:solidFill>
              </a:rPr>
              <a:t>いますか</a:t>
            </a:r>
          </a:p>
        </p:txBody>
      </p:sp>
      <p:sp>
        <p:nvSpPr>
          <p:cNvPr id="20" name="正方形/長方形 19">
            <a:extLst>
              <a:ext uri="{FF2B5EF4-FFF2-40B4-BE49-F238E27FC236}">
                <a16:creationId xmlns:a16="http://schemas.microsoft.com/office/drawing/2014/main" id="{5603B9C2-C7F6-47CC-94BF-7D16F8FCE7BA}"/>
              </a:ext>
            </a:extLst>
          </p:cNvPr>
          <p:cNvSpPr/>
          <p:nvPr/>
        </p:nvSpPr>
        <p:spPr>
          <a:xfrm>
            <a:off x="6547281" y="2507947"/>
            <a:ext cx="1331647" cy="6702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父母は</a:t>
            </a:r>
            <a:endParaRPr kumimoji="1" lang="en-US" altLang="ja-JP" dirty="0">
              <a:solidFill>
                <a:schemeClr val="tx1"/>
              </a:solidFill>
            </a:endParaRPr>
          </a:p>
          <a:p>
            <a:pPr algn="ctr"/>
            <a:r>
              <a:rPr kumimoji="1" lang="ja-JP" altLang="en-US" dirty="0">
                <a:solidFill>
                  <a:schemeClr val="tx1"/>
                </a:solidFill>
              </a:rPr>
              <a:t>いますか</a:t>
            </a:r>
          </a:p>
        </p:txBody>
      </p:sp>
      <p:sp>
        <p:nvSpPr>
          <p:cNvPr id="21" name="正方形/長方形 20">
            <a:extLst>
              <a:ext uri="{FF2B5EF4-FFF2-40B4-BE49-F238E27FC236}">
                <a16:creationId xmlns:a16="http://schemas.microsoft.com/office/drawing/2014/main" id="{90E65F75-5EB8-4B3E-AA41-3757DE8607D6}"/>
              </a:ext>
            </a:extLst>
          </p:cNvPr>
          <p:cNvSpPr/>
          <p:nvPr/>
        </p:nvSpPr>
        <p:spPr>
          <a:xfrm>
            <a:off x="6557638" y="3725668"/>
            <a:ext cx="1331647" cy="6702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兄弟姉妹は</a:t>
            </a:r>
            <a:endParaRPr kumimoji="1" lang="en-US" altLang="ja-JP" dirty="0">
              <a:solidFill>
                <a:schemeClr val="tx1"/>
              </a:solidFill>
            </a:endParaRPr>
          </a:p>
          <a:p>
            <a:pPr algn="ctr"/>
            <a:r>
              <a:rPr kumimoji="1" lang="ja-JP" altLang="en-US" dirty="0">
                <a:solidFill>
                  <a:schemeClr val="tx1"/>
                </a:solidFill>
              </a:rPr>
              <a:t>いますか</a:t>
            </a:r>
          </a:p>
        </p:txBody>
      </p:sp>
      <p:sp>
        <p:nvSpPr>
          <p:cNvPr id="22" name="正方形/長方形 21">
            <a:extLst>
              <a:ext uri="{FF2B5EF4-FFF2-40B4-BE49-F238E27FC236}">
                <a16:creationId xmlns:a16="http://schemas.microsoft.com/office/drawing/2014/main" id="{0744ECED-1363-47BD-B169-4A0F24207174}"/>
              </a:ext>
            </a:extLst>
          </p:cNvPr>
          <p:cNvSpPr/>
          <p:nvPr/>
        </p:nvSpPr>
        <p:spPr>
          <a:xfrm>
            <a:off x="8352408" y="1250273"/>
            <a:ext cx="1396752" cy="6702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相続人は</a:t>
            </a:r>
            <a:endParaRPr kumimoji="1" lang="en-US" altLang="ja-JP" sz="1400" b="1" dirty="0">
              <a:solidFill>
                <a:schemeClr val="tx1"/>
              </a:solidFill>
            </a:endParaRPr>
          </a:p>
          <a:p>
            <a:pPr algn="ctr"/>
            <a:r>
              <a:rPr kumimoji="1" lang="ja-JP" altLang="en-US" dirty="0">
                <a:solidFill>
                  <a:schemeClr val="tx1"/>
                </a:solidFill>
              </a:rPr>
              <a:t>子供</a:t>
            </a:r>
          </a:p>
        </p:txBody>
      </p:sp>
      <p:sp>
        <p:nvSpPr>
          <p:cNvPr id="23" name="正方形/長方形 22">
            <a:extLst>
              <a:ext uri="{FF2B5EF4-FFF2-40B4-BE49-F238E27FC236}">
                <a16:creationId xmlns:a16="http://schemas.microsoft.com/office/drawing/2014/main" id="{83584606-B435-4334-AD77-246552B2BAE6}"/>
              </a:ext>
            </a:extLst>
          </p:cNvPr>
          <p:cNvSpPr/>
          <p:nvPr/>
        </p:nvSpPr>
        <p:spPr>
          <a:xfrm>
            <a:off x="8380523" y="2476866"/>
            <a:ext cx="1396752" cy="6702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相続人は</a:t>
            </a:r>
            <a:endParaRPr kumimoji="1" lang="en-US" altLang="ja-JP" sz="1400" b="1" dirty="0">
              <a:solidFill>
                <a:schemeClr val="tx1"/>
              </a:solidFill>
            </a:endParaRPr>
          </a:p>
          <a:p>
            <a:pPr algn="ctr"/>
            <a:r>
              <a:rPr kumimoji="1" lang="ja-JP" altLang="en-US" dirty="0">
                <a:solidFill>
                  <a:schemeClr val="tx1"/>
                </a:solidFill>
              </a:rPr>
              <a:t>父母</a:t>
            </a:r>
          </a:p>
        </p:txBody>
      </p:sp>
      <p:sp>
        <p:nvSpPr>
          <p:cNvPr id="24" name="正方形/長方形 23">
            <a:extLst>
              <a:ext uri="{FF2B5EF4-FFF2-40B4-BE49-F238E27FC236}">
                <a16:creationId xmlns:a16="http://schemas.microsoft.com/office/drawing/2014/main" id="{1550158C-CE78-45BB-AAC2-463A7063F4D0}"/>
              </a:ext>
            </a:extLst>
          </p:cNvPr>
          <p:cNvSpPr/>
          <p:nvPr/>
        </p:nvSpPr>
        <p:spPr>
          <a:xfrm>
            <a:off x="8417513" y="3703462"/>
            <a:ext cx="1396752" cy="6702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相続人は</a:t>
            </a:r>
            <a:endParaRPr kumimoji="1" lang="en-US" altLang="ja-JP" sz="1400" b="1" dirty="0">
              <a:solidFill>
                <a:schemeClr val="tx1"/>
              </a:solidFill>
            </a:endParaRPr>
          </a:p>
          <a:p>
            <a:pPr algn="ctr"/>
            <a:r>
              <a:rPr kumimoji="1" lang="ja-JP" altLang="en-US" dirty="0">
                <a:solidFill>
                  <a:schemeClr val="tx1"/>
                </a:solidFill>
              </a:rPr>
              <a:t>兄弟姉妹</a:t>
            </a:r>
          </a:p>
        </p:txBody>
      </p:sp>
      <p:sp>
        <p:nvSpPr>
          <p:cNvPr id="25" name="正方形/長方形 24">
            <a:extLst>
              <a:ext uri="{FF2B5EF4-FFF2-40B4-BE49-F238E27FC236}">
                <a16:creationId xmlns:a16="http://schemas.microsoft.com/office/drawing/2014/main" id="{0CC0A0D1-F8C4-4D28-8147-DA528387AD48}"/>
              </a:ext>
            </a:extLst>
          </p:cNvPr>
          <p:cNvSpPr/>
          <p:nvPr/>
        </p:nvSpPr>
        <p:spPr>
          <a:xfrm>
            <a:off x="8336130" y="4921184"/>
            <a:ext cx="1534357" cy="6702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国へ</a:t>
            </a:r>
            <a:endParaRPr kumimoji="1" lang="en-US" altLang="ja-JP" dirty="0">
              <a:solidFill>
                <a:schemeClr val="tx1"/>
              </a:solidFill>
            </a:endParaRPr>
          </a:p>
          <a:p>
            <a:pPr algn="ctr"/>
            <a:r>
              <a:rPr kumimoji="1" lang="ja-JP" altLang="en-US" dirty="0">
                <a:solidFill>
                  <a:schemeClr val="tx1"/>
                </a:solidFill>
              </a:rPr>
              <a:t>（国庫へ帰属）</a:t>
            </a:r>
          </a:p>
        </p:txBody>
      </p:sp>
      <p:cxnSp>
        <p:nvCxnSpPr>
          <p:cNvPr id="26" name="直線矢印コネクタ 25">
            <a:extLst>
              <a:ext uri="{FF2B5EF4-FFF2-40B4-BE49-F238E27FC236}">
                <a16:creationId xmlns:a16="http://schemas.microsoft.com/office/drawing/2014/main" id="{38D5DBDE-662F-4C77-A05E-4DF58064757A}"/>
              </a:ext>
            </a:extLst>
          </p:cNvPr>
          <p:cNvCxnSpPr>
            <a:cxnSpLocks/>
          </p:cNvCxnSpPr>
          <p:nvPr/>
        </p:nvCxnSpPr>
        <p:spPr>
          <a:xfrm flipH="1">
            <a:off x="7183521" y="1951612"/>
            <a:ext cx="1" cy="556335"/>
          </a:xfrm>
          <a:prstGeom prst="straightConnector1">
            <a:avLst/>
          </a:prstGeom>
          <a:ln w="31750"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A770B2F3-C6D4-4DA6-BD37-BCD9A5A7269C}"/>
              </a:ext>
            </a:extLst>
          </p:cNvPr>
          <p:cNvCxnSpPr>
            <a:cxnSpLocks/>
          </p:cNvCxnSpPr>
          <p:nvPr/>
        </p:nvCxnSpPr>
        <p:spPr>
          <a:xfrm flipH="1">
            <a:off x="7211631" y="3169330"/>
            <a:ext cx="1" cy="556335"/>
          </a:xfrm>
          <a:prstGeom prst="straightConnector1">
            <a:avLst/>
          </a:prstGeom>
          <a:ln w="31750"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51FF7A2C-79CA-46F9-8391-5B261491B0D7}"/>
              </a:ext>
            </a:extLst>
          </p:cNvPr>
          <p:cNvCxnSpPr>
            <a:cxnSpLocks/>
            <a:stCxn id="21" idx="2"/>
          </p:cNvCxnSpPr>
          <p:nvPr/>
        </p:nvCxnSpPr>
        <p:spPr>
          <a:xfrm>
            <a:off x="7223462" y="4395932"/>
            <a:ext cx="0" cy="896642"/>
          </a:xfrm>
          <a:prstGeom prst="line">
            <a:avLst/>
          </a:prstGeom>
          <a:ln w="31750" cmpd="dbl">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0905C949-241F-4A26-995C-186D3A929226}"/>
              </a:ext>
            </a:extLst>
          </p:cNvPr>
          <p:cNvCxnSpPr>
            <a:cxnSpLocks/>
          </p:cNvCxnSpPr>
          <p:nvPr/>
        </p:nvCxnSpPr>
        <p:spPr>
          <a:xfrm flipV="1">
            <a:off x="7220505" y="5256316"/>
            <a:ext cx="1136340" cy="11110"/>
          </a:xfrm>
          <a:prstGeom prst="straightConnector1">
            <a:avLst/>
          </a:prstGeom>
          <a:ln w="34925"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0203ACF7-1210-4A06-BFE0-0B0095D1D186}"/>
              </a:ext>
            </a:extLst>
          </p:cNvPr>
          <p:cNvCxnSpPr>
            <a:cxnSpLocks/>
          </p:cNvCxnSpPr>
          <p:nvPr/>
        </p:nvCxnSpPr>
        <p:spPr>
          <a:xfrm>
            <a:off x="3694587" y="1617213"/>
            <a:ext cx="489752" cy="0"/>
          </a:xfrm>
          <a:prstGeom prst="straightConnector1">
            <a:avLst/>
          </a:prstGeom>
          <a:ln w="349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077A7060-E95F-4CD8-9360-1CEC270F8C77}"/>
              </a:ext>
            </a:extLst>
          </p:cNvPr>
          <p:cNvCxnSpPr>
            <a:cxnSpLocks/>
          </p:cNvCxnSpPr>
          <p:nvPr/>
        </p:nvCxnSpPr>
        <p:spPr>
          <a:xfrm>
            <a:off x="3731576" y="2852687"/>
            <a:ext cx="489752" cy="0"/>
          </a:xfrm>
          <a:prstGeom prst="straightConnector1">
            <a:avLst/>
          </a:prstGeom>
          <a:ln w="349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3071DC79-4E50-404D-B1DB-5C62B3F5F161}"/>
              </a:ext>
            </a:extLst>
          </p:cNvPr>
          <p:cNvCxnSpPr>
            <a:cxnSpLocks/>
          </p:cNvCxnSpPr>
          <p:nvPr/>
        </p:nvCxnSpPr>
        <p:spPr>
          <a:xfrm>
            <a:off x="3741933" y="4061530"/>
            <a:ext cx="489752" cy="0"/>
          </a:xfrm>
          <a:prstGeom prst="straightConnector1">
            <a:avLst/>
          </a:prstGeom>
          <a:ln w="349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F1D7828E-67C3-421D-B0C8-48BDDA4B6C1C}"/>
              </a:ext>
            </a:extLst>
          </p:cNvPr>
          <p:cNvCxnSpPr>
            <a:cxnSpLocks/>
            <a:endCxn id="19" idx="1"/>
          </p:cNvCxnSpPr>
          <p:nvPr/>
        </p:nvCxnSpPr>
        <p:spPr>
          <a:xfrm flipV="1">
            <a:off x="6010182" y="1616480"/>
            <a:ext cx="500113" cy="8130"/>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692C5DA3-D526-4AA9-9857-9F4C122B9942}"/>
              </a:ext>
            </a:extLst>
          </p:cNvPr>
          <p:cNvSpPr txBox="1"/>
          <p:nvPr/>
        </p:nvSpPr>
        <p:spPr>
          <a:xfrm>
            <a:off x="1926455" y="1303541"/>
            <a:ext cx="427605" cy="307777"/>
          </a:xfrm>
          <a:prstGeom prst="rect">
            <a:avLst/>
          </a:prstGeom>
          <a:noFill/>
        </p:spPr>
        <p:txBody>
          <a:bodyPr wrap="square" lIns="0" rIns="0" rtlCol="0">
            <a:spAutoFit/>
          </a:bodyPr>
          <a:lstStyle/>
          <a:p>
            <a:r>
              <a:rPr kumimoji="1" lang="ja-JP" altLang="en-US" sz="1400" b="1" dirty="0"/>
              <a:t>いる</a:t>
            </a:r>
          </a:p>
        </p:txBody>
      </p:sp>
      <p:sp>
        <p:nvSpPr>
          <p:cNvPr id="35" name="テキスト ボックス 34">
            <a:extLst>
              <a:ext uri="{FF2B5EF4-FFF2-40B4-BE49-F238E27FC236}">
                <a16:creationId xmlns:a16="http://schemas.microsoft.com/office/drawing/2014/main" id="{DB1BADA6-90D5-4DE8-BDB1-5F7A83BD6FB7}"/>
              </a:ext>
            </a:extLst>
          </p:cNvPr>
          <p:cNvSpPr txBox="1"/>
          <p:nvPr/>
        </p:nvSpPr>
        <p:spPr>
          <a:xfrm>
            <a:off x="3721225" y="1331652"/>
            <a:ext cx="427605" cy="307777"/>
          </a:xfrm>
          <a:prstGeom prst="rect">
            <a:avLst/>
          </a:prstGeom>
          <a:noFill/>
        </p:spPr>
        <p:txBody>
          <a:bodyPr wrap="square" lIns="0" rIns="0" rtlCol="0">
            <a:spAutoFit/>
          </a:bodyPr>
          <a:lstStyle/>
          <a:p>
            <a:r>
              <a:rPr kumimoji="1" lang="ja-JP" altLang="en-US" sz="1400" b="1" dirty="0"/>
              <a:t>いる</a:t>
            </a:r>
          </a:p>
        </p:txBody>
      </p:sp>
      <p:sp>
        <p:nvSpPr>
          <p:cNvPr id="36" name="テキスト ボックス 35">
            <a:extLst>
              <a:ext uri="{FF2B5EF4-FFF2-40B4-BE49-F238E27FC236}">
                <a16:creationId xmlns:a16="http://schemas.microsoft.com/office/drawing/2014/main" id="{71DA4551-92D3-4DE3-9370-D3CA66E20FE6}"/>
              </a:ext>
            </a:extLst>
          </p:cNvPr>
          <p:cNvSpPr txBox="1"/>
          <p:nvPr/>
        </p:nvSpPr>
        <p:spPr>
          <a:xfrm>
            <a:off x="3820357" y="2522742"/>
            <a:ext cx="427605" cy="307777"/>
          </a:xfrm>
          <a:prstGeom prst="rect">
            <a:avLst/>
          </a:prstGeom>
          <a:noFill/>
        </p:spPr>
        <p:txBody>
          <a:bodyPr wrap="square" lIns="0" rIns="0" rtlCol="0">
            <a:spAutoFit/>
          </a:bodyPr>
          <a:lstStyle/>
          <a:p>
            <a:r>
              <a:rPr kumimoji="1" lang="ja-JP" altLang="en-US" sz="1400" b="1" dirty="0"/>
              <a:t>いる</a:t>
            </a:r>
          </a:p>
        </p:txBody>
      </p:sp>
      <p:sp>
        <p:nvSpPr>
          <p:cNvPr id="37" name="テキスト ボックス 36">
            <a:extLst>
              <a:ext uri="{FF2B5EF4-FFF2-40B4-BE49-F238E27FC236}">
                <a16:creationId xmlns:a16="http://schemas.microsoft.com/office/drawing/2014/main" id="{BE99DFCD-7AF1-42A4-AB87-654732CFBD11}"/>
              </a:ext>
            </a:extLst>
          </p:cNvPr>
          <p:cNvSpPr txBox="1"/>
          <p:nvPr/>
        </p:nvSpPr>
        <p:spPr>
          <a:xfrm>
            <a:off x="3804081" y="3740465"/>
            <a:ext cx="427605" cy="307777"/>
          </a:xfrm>
          <a:prstGeom prst="rect">
            <a:avLst/>
          </a:prstGeom>
          <a:noFill/>
        </p:spPr>
        <p:txBody>
          <a:bodyPr wrap="square" lIns="0" rIns="0" rtlCol="0">
            <a:spAutoFit/>
          </a:bodyPr>
          <a:lstStyle/>
          <a:p>
            <a:r>
              <a:rPr kumimoji="1" lang="ja-JP" altLang="en-US" sz="1400" b="1" dirty="0"/>
              <a:t>いる</a:t>
            </a:r>
          </a:p>
        </p:txBody>
      </p:sp>
      <p:sp>
        <p:nvSpPr>
          <p:cNvPr id="38" name="テキスト ボックス 37">
            <a:extLst>
              <a:ext uri="{FF2B5EF4-FFF2-40B4-BE49-F238E27FC236}">
                <a16:creationId xmlns:a16="http://schemas.microsoft.com/office/drawing/2014/main" id="{22D434EC-A8A7-4524-B39B-1A25CB6AC4F2}"/>
              </a:ext>
            </a:extLst>
          </p:cNvPr>
          <p:cNvSpPr txBox="1"/>
          <p:nvPr/>
        </p:nvSpPr>
        <p:spPr>
          <a:xfrm>
            <a:off x="3077595" y="2064063"/>
            <a:ext cx="643626" cy="307777"/>
          </a:xfrm>
          <a:prstGeom prst="rect">
            <a:avLst/>
          </a:prstGeom>
          <a:noFill/>
        </p:spPr>
        <p:txBody>
          <a:bodyPr wrap="square" lIns="0" rIns="0" rtlCol="0">
            <a:spAutoFit/>
          </a:bodyPr>
          <a:lstStyle/>
          <a:p>
            <a:r>
              <a:rPr kumimoji="1" lang="ja-JP" altLang="en-US" sz="1400" b="1" dirty="0"/>
              <a:t>いない</a:t>
            </a:r>
          </a:p>
        </p:txBody>
      </p:sp>
      <p:sp>
        <p:nvSpPr>
          <p:cNvPr id="39" name="テキスト ボックス 38">
            <a:extLst>
              <a:ext uri="{FF2B5EF4-FFF2-40B4-BE49-F238E27FC236}">
                <a16:creationId xmlns:a16="http://schemas.microsoft.com/office/drawing/2014/main" id="{DA40D0C9-ED58-46A5-AC6B-9121EA06E5AC}"/>
              </a:ext>
            </a:extLst>
          </p:cNvPr>
          <p:cNvSpPr txBox="1"/>
          <p:nvPr/>
        </p:nvSpPr>
        <p:spPr>
          <a:xfrm>
            <a:off x="3114585" y="3335046"/>
            <a:ext cx="643626" cy="307777"/>
          </a:xfrm>
          <a:prstGeom prst="rect">
            <a:avLst/>
          </a:prstGeom>
          <a:noFill/>
        </p:spPr>
        <p:txBody>
          <a:bodyPr wrap="square" lIns="0" rIns="0" rtlCol="0">
            <a:spAutoFit/>
          </a:bodyPr>
          <a:lstStyle/>
          <a:p>
            <a:r>
              <a:rPr kumimoji="1" lang="ja-JP" altLang="en-US" sz="1400" b="1" dirty="0"/>
              <a:t>いない</a:t>
            </a:r>
          </a:p>
        </p:txBody>
      </p:sp>
      <p:sp>
        <p:nvSpPr>
          <p:cNvPr id="40" name="テキスト ボックス 39">
            <a:extLst>
              <a:ext uri="{FF2B5EF4-FFF2-40B4-BE49-F238E27FC236}">
                <a16:creationId xmlns:a16="http://schemas.microsoft.com/office/drawing/2014/main" id="{07E5BA83-9A06-45CB-8AF5-52BD2CC52553}"/>
              </a:ext>
            </a:extLst>
          </p:cNvPr>
          <p:cNvSpPr txBox="1"/>
          <p:nvPr/>
        </p:nvSpPr>
        <p:spPr>
          <a:xfrm>
            <a:off x="3142697" y="4535011"/>
            <a:ext cx="643626" cy="307777"/>
          </a:xfrm>
          <a:prstGeom prst="rect">
            <a:avLst/>
          </a:prstGeom>
          <a:noFill/>
        </p:spPr>
        <p:txBody>
          <a:bodyPr wrap="square" lIns="0" rIns="0" rtlCol="0">
            <a:spAutoFit/>
          </a:bodyPr>
          <a:lstStyle/>
          <a:p>
            <a:r>
              <a:rPr kumimoji="1" lang="ja-JP" altLang="en-US" sz="1400" b="1" dirty="0"/>
              <a:t>いない</a:t>
            </a:r>
          </a:p>
        </p:txBody>
      </p:sp>
      <p:sp>
        <p:nvSpPr>
          <p:cNvPr id="41" name="テキスト ボックス 40">
            <a:extLst>
              <a:ext uri="{FF2B5EF4-FFF2-40B4-BE49-F238E27FC236}">
                <a16:creationId xmlns:a16="http://schemas.microsoft.com/office/drawing/2014/main" id="{132688B6-ED99-4AE0-818A-81F11816A74A}"/>
              </a:ext>
            </a:extLst>
          </p:cNvPr>
          <p:cNvSpPr txBox="1"/>
          <p:nvPr/>
        </p:nvSpPr>
        <p:spPr>
          <a:xfrm>
            <a:off x="1288739" y="2086249"/>
            <a:ext cx="643626" cy="338554"/>
          </a:xfrm>
          <a:prstGeom prst="rect">
            <a:avLst/>
          </a:prstGeom>
          <a:noFill/>
        </p:spPr>
        <p:txBody>
          <a:bodyPr wrap="square" lIns="0" rIns="0" rtlCol="0">
            <a:spAutoFit/>
          </a:bodyPr>
          <a:lstStyle/>
          <a:p>
            <a:r>
              <a:rPr kumimoji="1" lang="ja-JP" altLang="en-US" sz="1600" b="1" dirty="0">
                <a:solidFill>
                  <a:srgbClr val="FF0000"/>
                </a:solidFill>
              </a:rPr>
              <a:t>いない</a:t>
            </a:r>
          </a:p>
        </p:txBody>
      </p:sp>
      <p:cxnSp>
        <p:nvCxnSpPr>
          <p:cNvPr id="42" name="直線矢印コネクタ 41">
            <a:extLst>
              <a:ext uri="{FF2B5EF4-FFF2-40B4-BE49-F238E27FC236}">
                <a16:creationId xmlns:a16="http://schemas.microsoft.com/office/drawing/2014/main" id="{6AFE4FB0-44E0-4989-96D5-0AD945FB184B}"/>
              </a:ext>
            </a:extLst>
          </p:cNvPr>
          <p:cNvCxnSpPr>
            <a:cxnSpLocks/>
          </p:cNvCxnSpPr>
          <p:nvPr/>
        </p:nvCxnSpPr>
        <p:spPr>
          <a:xfrm>
            <a:off x="7850824" y="1600931"/>
            <a:ext cx="489752" cy="0"/>
          </a:xfrm>
          <a:prstGeom prst="straightConnector1">
            <a:avLst/>
          </a:prstGeom>
          <a:ln w="34925"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694E51E4-8A51-43DB-A3CF-651BB883AF31}"/>
              </a:ext>
            </a:extLst>
          </p:cNvPr>
          <p:cNvCxnSpPr>
            <a:cxnSpLocks/>
          </p:cNvCxnSpPr>
          <p:nvPr/>
        </p:nvCxnSpPr>
        <p:spPr>
          <a:xfrm>
            <a:off x="7887813" y="2836405"/>
            <a:ext cx="489752" cy="0"/>
          </a:xfrm>
          <a:prstGeom prst="straightConnector1">
            <a:avLst/>
          </a:prstGeom>
          <a:ln w="34925"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D2B44A82-CC11-4FE4-9FD6-6AD949979379}"/>
              </a:ext>
            </a:extLst>
          </p:cNvPr>
          <p:cNvCxnSpPr>
            <a:cxnSpLocks/>
          </p:cNvCxnSpPr>
          <p:nvPr/>
        </p:nvCxnSpPr>
        <p:spPr>
          <a:xfrm>
            <a:off x="7898170" y="4045248"/>
            <a:ext cx="489752" cy="0"/>
          </a:xfrm>
          <a:prstGeom prst="straightConnector1">
            <a:avLst/>
          </a:prstGeom>
          <a:ln w="34925"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BD0002AC-2412-4E2D-9CE5-0A7FC5D91406}"/>
              </a:ext>
            </a:extLst>
          </p:cNvPr>
          <p:cNvSpPr txBox="1"/>
          <p:nvPr/>
        </p:nvSpPr>
        <p:spPr>
          <a:xfrm>
            <a:off x="7904096" y="1279861"/>
            <a:ext cx="427605" cy="307777"/>
          </a:xfrm>
          <a:prstGeom prst="rect">
            <a:avLst/>
          </a:prstGeom>
          <a:noFill/>
        </p:spPr>
        <p:txBody>
          <a:bodyPr wrap="square" lIns="0" rIns="0" rtlCol="0">
            <a:spAutoFit/>
          </a:bodyPr>
          <a:lstStyle/>
          <a:p>
            <a:r>
              <a:rPr kumimoji="1" lang="ja-JP" altLang="en-US" sz="1400" b="1" dirty="0"/>
              <a:t>いる</a:t>
            </a:r>
          </a:p>
        </p:txBody>
      </p:sp>
      <p:sp>
        <p:nvSpPr>
          <p:cNvPr id="46" name="テキスト ボックス 45">
            <a:extLst>
              <a:ext uri="{FF2B5EF4-FFF2-40B4-BE49-F238E27FC236}">
                <a16:creationId xmlns:a16="http://schemas.microsoft.com/office/drawing/2014/main" id="{DFEF077B-776B-4564-8B1E-74A0B211DD7E}"/>
              </a:ext>
            </a:extLst>
          </p:cNvPr>
          <p:cNvSpPr txBox="1"/>
          <p:nvPr/>
        </p:nvSpPr>
        <p:spPr>
          <a:xfrm>
            <a:off x="7976594" y="2506460"/>
            <a:ext cx="427605" cy="307777"/>
          </a:xfrm>
          <a:prstGeom prst="rect">
            <a:avLst/>
          </a:prstGeom>
          <a:noFill/>
        </p:spPr>
        <p:txBody>
          <a:bodyPr wrap="square" lIns="0" rIns="0" rtlCol="0">
            <a:spAutoFit/>
          </a:bodyPr>
          <a:lstStyle/>
          <a:p>
            <a:r>
              <a:rPr kumimoji="1" lang="ja-JP" altLang="en-US" sz="1400" b="1" dirty="0"/>
              <a:t>いる</a:t>
            </a:r>
          </a:p>
        </p:txBody>
      </p:sp>
      <p:sp>
        <p:nvSpPr>
          <p:cNvPr id="47" name="テキスト ボックス 46">
            <a:extLst>
              <a:ext uri="{FF2B5EF4-FFF2-40B4-BE49-F238E27FC236}">
                <a16:creationId xmlns:a16="http://schemas.microsoft.com/office/drawing/2014/main" id="{F3AAB73D-EDCC-45F8-8181-2A396DEF8B9C}"/>
              </a:ext>
            </a:extLst>
          </p:cNvPr>
          <p:cNvSpPr txBox="1"/>
          <p:nvPr/>
        </p:nvSpPr>
        <p:spPr>
          <a:xfrm>
            <a:off x="7960318" y="3724183"/>
            <a:ext cx="427605" cy="307777"/>
          </a:xfrm>
          <a:prstGeom prst="rect">
            <a:avLst/>
          </a:prstGeom>
          <a:noFill/>
        </p:spPr>
        <p:txBody>
          <a:bodyPr wrap="square" lIns="0" rIns="0" rtlCol="0">
            <a:spAutoFit/>
          </a:bodyPr>
          <a:lstStyle/>
          <a:p>
            <a:r>
              <a:rPr kumimoji="1" lang="ja-JP" altLang="en-US" sz="1400" b="1" dirty="0"/>
              <a:t>いる</a:t>
            </a:r>
          </a:p>
        </p:txBody>
      </p:sp>
      <p:sp>
        <p:nvSpPr>
          <p:cNvPr id="48" name="テキスト ボックス 47">
            <a:extLst>
              <a:ext uri="{FF2B5EF4-FFF2-40B4-BE49-F238E27FC236}">
                <a16:creationId xmlns:a16="http://schemas.microsoft.com/office/drawing/2014/main" id="{777F13F5-824E-4B1E-8E7F-E4E5F2632251}"/>
              </a:ext>
            </a:extLst>
          </p:cNvPr>
          <p:cNvSpPr txBox="1"/>
          <p:nvPr/>
        </p:nvSpPr>
        <p:spPr>
          <a:xfrm>
            <a:off x="7269343" y="2074420"/>
            <a:ext cx="643626" cy="307777"/>
          </a:xfrm>
          <a:prstGeom prst="rect">
            <a:avLst/>
          </a:prstGeom>
          <a:noFill/>
        </p:spPr>
        <p:txBody>
          <a:bodyPr wrap="square" lIns="0" rIns="0" rtlCol="0">
            <a:spAutoFit/>
          </a:bodyPr>
          <a:lstStyle/>
          <a:p>
            <a:r>
              <a:rPr kumimoji="1" lang="ja-JP" altLang="en-US" sz="1400" b="1" dirty="0"/>
              <a:t>いない</a:t>
            </a:r>
          </a:p>
        </p:txBody>
      </p:sp>
      <p:sp>
        <p:nvSpPr>
          <p:cNvPr id="49" name="テキスト ボックス 48">
            <a:extLst>
              <a:ext uri="{FF2B5EF4-FFF2-40B4-BE49-F238E27FC236}">
                <a16:creationId xmlns:a16="http://schemas.microsoft.com/office/drawing/2014/main" id="{21E6390D-50BF-4101-8F0A-ABFBF9FAAD9B}"/>
              </a:ext>
            </a:extLst>
          </p:cNvPr>
          <p:cNvSpPr txBox="1"/>
          <p:nvPr/>
        </p:nvSpPr>
        <p:spPr>
          <a:xfrm>
            <a:off x="7288576" y="3283264"/>
            <a:ext cx="643626" cy="307777"/>
          </a:xfrm>
          <a:prstGeom prst="rect">
            <a:avLst/>
          </a:prstGeom>
          <a:noFill/>
        </p:spPr>
        <p:txBody>
          <a:bodyPr wrap="square" lIns="0" rIns="0" rtlCol="0">
            <a:spAutoFit/>
          </a:bodyPr>
          <a:lstStyle/>
          <a:p>
            <a:r>
              <a:rPr kumimoji="1" lang="ja-JP" altLang="en-US" sz="1400" b="1" dirty="0"/>
              <a:t>いない</a:t>
            </a:r>
          </a:p>
        </p:txBody>
      </p:sp>
      <p:sp>
        <p:nvSpPr>
          <p:cNvPr id="50" name="テキスト ボックス 49">
            <a:extLst>
              <a:ext uri="{FF2B5EF4-FFF2-40B4-BE49-F238E27FC236}">
                <a16:creationId xmlns:a16="http://schemas.microsoft.com/office/drawing/2014/main" id="{9F607F07-88B6-4B26-849E-C319DF8A798F}"/>
              </a:ext>
            </a:extLst>
          </p:cNvPr>
          <p:cNvSpPr txBox="1"/>
          <p:nvPr/>
        </p:nvSpPr>
        <p:spPr>
          <a:xfrm>
            <a:off x="7298933" y="4474348"/>
            <a:ext cx="643626" cy="307777"/>
          </a:xfrm>
          <a:prstGeom prst="rect">
            <a:avLst/>
          </a:prstGeom>
          <a:noFill/>
        </p:spPr>
        <p:txBody>
          <a:bodyPr wrap="square" lIns="0" rIns="0" rtlCol="0">
            <a:spAutoFit/>
          </a:bodyPr>
          <a:lstStyle/>
          <a:p>
            <a:r>
              <a:rPr kumimoji="1" lang="ja-JP" altLang="en-US" sz="1400" b="1" dirty="0"/>
              <a:t>いない</a:t>
            </a:r>
          </a:p>
        </p:txBody>
      </p:sp>
      <p:sp>
        <p:nvSpPr>
          <p:cNvPr id="51" name="矢印: 五方向 50">
            <a:extLst>
              <a:ext uri="{FF2B5EF4-FFF2-40B4-BE49-F238E27FC236}">
                <a16:creationId xmlns:a16="http://schemas.microsoft.com/office/drawing/2014/main" id="{6F31D9A4-CD6F-4D15-A9C6-97E6D8BDCF68}"/>
              </a:ext>
            </a:extLst>
          </p:cNvPr>
          <p:cNvSpPr/>
          <p:nvPr/>
        </p:nvSpPr>
        <p:spPr>
          <a:xfrm rot="5400000">
            <a:off x="3847711" y="-763495"/>
            <a:ext cx="378075" cy="3173027"/>
          </a:xfrm>
          <a:prstGeom prst="homePlate">
            <a:avLst>
              <a:gd name="adj" fmla="val 26519"/>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36000" rtlCol="0" anchor="ctr"/>
          <a:lstStyle/>
          <a:p>
            <a:pPr algn="ctr"/>
            <a:endParaRPr kumimoji="1" lang="ja-JP" altLang="en-US" dirty="0"/>
          </a:p>
        </p:txBody>
      </p:sp>
      <p:sp>
        <p:nvSpPr>
          <p:cNvPr id="52" name="テキスト ボックス 51">
            <a:extLst>
              <a:ext uri="{FF2B5EF4-FFF2-40B4-BE49-F238E27FC236}">
                <a16:creationId xmlns:a16="http://schemas.microsoft.com/office/drawing/2014/main" id="{AF0903DD-7FD9-49DF-8374-23657D66CD05}"/>
              </a:ext>
            </a:extLst>
          </p:cNvPr>
          <p:cNvSpPr txBox="1"/>
          <p:nvPr/>
        </p:nvSpPr>
        <p:spPr>
          <a:xfrm>
            <a:off x="3077219" y="610088"/>
            <a:ext cx="2693635" cy="369332"/>
          </a:xfrm>
          <a:prstGeom prst="rect">
            <a:avLst/>
          </a:prstGeom>
          <a:noFill/>
        </p:spPr>
        <p:txBody>
          <a:bodyPr wrap="square" rtlCol="0">
            <a:spAutoFit/>
          </a:bodyPr>
          <a:lstStyle/>
          <a:p>
            <a:r>
              <a:rPr kumimoji="1" lang="ja-JP" altLang="en-US" dirty="0"/>
              <a:t>配偶者がいる場合</a:t>
            </a:r>
          </a:p>
        </p:txBody>
      </p:sp>
      <p:sp>
        <p:nvSpPr>
          <p:cNvPr id="53" name="矢印: 五方向 52">
            <a:extLst>
              <a:ext uri="{FF2B5EF4-FFF2-40B4-BE49-F238E27FC236}">
                <a16:creationId xmlns:a16="http://schemas.microsoft.com/office/drawing/2014/main" id="{A831D7F8-C44A-49C8-975B-661DA970E867}"/>
              </a:ext>
            </a:extLst>
          </p:cNvPr>
          <p:cNvSpPr/>
          <p:nvPr/>
        </p:nvSpPr>
        <p:spPr>
          <a:xfrm rot="5400000">
            <a:off x="7914435" y="-691738"/>
            <a:ext cx="378075" cy="3050232"/>
          </a:xfrm>
          <a:prstGeom prst="homePlate">
            <a:avLst>
              <a:gd name="adj" fmla="val 2651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36000" rtlCol="0" anchor="ctr"/>
          <a:lstStyle/>
          <a:p>
            <a:pPr algn="ctr"/>
            <a:endParaRPr kumimoji="1" lang="ja-JP" altLang="en-US" dirty="0"/>
          </a:p>
        </p:txBody>
      </p:sp>
      <p:sp>
        <p:nvSpPr>
          <p:cNvPr id="54" name="テキスト ボックス 53">
            <a:extLst>
              <a:ext uri="{FF2B5EF4-FFF2-40B4-BE49-F238E27FC236}">
                <a16:creationId xmlns:a16="http://schemas.microsoft.com/office/drawing/2014/main" id="{706D7888-2EAF-4A3F-BD39-67B0A275831F}"/>
              </a:ext>
            </a:extLst>
          </p:cNvPr>
          <p:cNvSpPr txBox="1"/>
          <p:nvPr/>
        </p:nvSpPr>
        <p:spPr>
          <a:xfrm>
            <a:off x="7085874" y="611433"/>
            <a:ext cx="2423602" cy="369332"/>
          </a:xfrm>
          <a:prstGeom prst="rect">
            <a:avLst/>
          </a:prstGeom>
          <a:noFill/>
        </p:spPr>
        <p:txBody>
          <a:bodyPr wrap="square" rtlCol="0">
            <a:spAutoFit/>
          </a:bodyPr>
          <a:lstStyle/>
          <a:p>
            <a:r>
              <a:rPr kumimoji="1" lang="ja-JP" altLang="en-US" dirty="0"/>
              <a:t>配偶者がいない場合</a:t>
            </a:r>
          </a:p>
        </p:txBody>
      </p:sp>
      <p:pic>
        <p:nvPicPr>
          <p:cNvPr id="56" name="録音したサウンド">
            <a:hlinkClick r:id="" action="ppaction://media"/>
            <a:extLst>
              <a:ext uri="{FF2B5EF4-FFF2-40B4-BE49-F238E27FC236}">
                <a16:creationId xmlns:a16="http://schemas.microsoft.com/office/drawing/2014/main" id="{4E91DE87-6440-4ADC-9013-C7DBDD9ACC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94547" y="95468"/>
            <a:ext cx="487363" cy="487363"/>
          </a:xfrm>
          <a:prstGeom prst="rect">
            <a:avLst/>
          </a:prstGeom>
        </p:spPr>
      </p:pic>
      <p:sp>
        <p:nvSpPr>
          <p:cNvPr id="57" name="正方形/長方形 56">
            <a:extLst>
              <a:ext uri="{FF2B5EF4-FFF2-40B4-BE49-F238E27FC236}">
                <a16:creationId xmlns:a16="http://schemas.microsoft.com/office/drawing/2014/main" id="{B050FD65-9A95-4B92-8BA8-4589EE8444C7}"/>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89530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0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BA1F375-0EA9-49EC-AFE3-0B68FC192C83}"/>
              </a:ext>
            </a:extLst>
          </p:cNvPr>
          <p:cNvSpPr txBox="1"/>
          <p:nvPr/>
        </p:nvSpPr>
        <p:spPr>
          <a:xfrm>
            <a:off x="50319" y="133985"/>
            <a:ext cx="8939814"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１．法定相続人とその相続順位及び相続分の解説</a:t>
            </a:r>
          </a:p>
        </p:txBody>
      </p:sp>
      <p:pic>
        <p:nvPicPr>
          <p:cNvPr id="1036" name="Picture 12" descr="おじいちゃん１">
            <a:extLst>
              <a:ext uri="{FF2B5EF4-FFF2-40B4-BE49-F238E27FC236}">
                <a16:creationId xmlns:a16="http://schemas.microsoft.com/office/drawing/2014/main" id="{8C072E76-476F-4E3A-8F7D-564923A6D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296" y="3351051"/>
            <a:ext cx="847802" cy="8478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おばあちゃん２">
            <a:extLst>
              <a:ext uri="{FF2B5EF4-FFF2-40B4-BE49-F238E27FC236}">
                <a16:creationId xmlns:a16="http://schemas.microsoft.com/office/drawing/2014/main" id="{E12D7A44-AB71-4E2F-BED9-0F821E050C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6644" y="3314352"/>
            <a:ext cx="867719" cy="82586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a:extLst>
              <a:ext uri="{FF2B5EF4-FFF2-40B4-BE49-F238E27FC236}">
                <a16:creationId xmlns:a16="http://schemas.microsoft.com/office/drawing/2014/main" id="{090C2904-DED3-4990-B120-1DAC05E6AEC0}"/>
              </a:ext>
            </a:extLst>
          </p:cNvPr>
          <p:cNvCxnSpPr/>
          <p:nvPr/>
        </p:nvCxnSpPr>
        <p:spPr>
          <a:xfrm>
            <a:off x="734397" y="2886874"/>
            <a:ext cx="2162908" cy="0"/>
          </a:xfrm>
          <a:prstGeom prst="line">
            <a:avLst/>
          </a:prstGeom>
        </p:spPr>
        <p:style>
          <a:lnRef idx="1">
            <a:schemeClr val="dk1"/>
          </a:lnRef>
          <a:fillRef idx="0">
            <a:schemeClr val="dk1"/>
          </a:fillRef>
          <a:effectRef idx="0">
            <a:schemeClr val="dk1"/>
          </a:effectRef>
          <a:fontRef idx="minor">
            <a:schemeClr val="tx1"/>
          </a:fontRef>
        </p:style>
      </p:cxnSp>
      <p:cxnSp>
        <p:nvCxnSpPr>
          <p:cNvPr id="6" name="直線コネクタ 5">
            <a:extLst>
              <a:ext uri="{FF2B5EF4-FFF2-40B4-BE49-F238E27FC236}">
                <a16:creationId xmlns:a16="http://schemas.microsoft.com/office/drawing/2014/main" id="{CC99E108-5274-4597-969E-7C7A8681E645}"/>
              </a:ext>
            </a:extLst>
          </p:cNvPr>
          <p:cNvCxnSpPr>
            <a:cxnSpLocks/>
          </p:cNvCxnSpPr>
          <p:nvPr/>
        </p:nvCxnSpPr>
        <p:spPr>
          <a:xfrm>
            <a:off x="2887868" y="2882318"/>
            <a:ext cx="0" cy="292965"/>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C49AE8B8-D39E-492F-871F-D5379A962A7D}"/>
              </a:ext>
            </a:extLst>
          </p:cNvPr>
          <p:cNvCxnSpPr/>
          <p:nvPr/>
        </p:nvCxnSpPr>
        <p:spPr>
          <a:xfrm>
            <a:off x="1258071" y="2280593"/>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744E1A97-92C0-4F57-8D03-7B2DFA76D55E}"/>
              </a:ext>
            </a:extLst>
          </p:cNvPr>
          <p:cNvCxnSpPr/>
          <p:nvPr/>
        </p:nvCxnSpPr>
        <p:spPr>
          <a:xfrm>
            <a:off x="1268428" y="2308707"/>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B1DA4256-3609-45CD-990D-5929CAD65817}"/>
              </a:ext>
            </a:extLst>
          </p:cNvPr>
          <p:cNvCxnSpPr>
            <a:cxnSpLocks/>
          </p:cNvCxnSpPr>
          <p:nvPr/>
        </p:nvCxnSpPr>
        <p:spPr>
          <a:xfrm>
            <a:off x="1756592" y="2273195"/>
            <a:ext cx="0" cy="902081"/>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9C60A536-5B29-43B7-BCAF-F525856F5F5C}"/>
              </a:ext>
            </a:extLst>
          </p:cNvPr>
          <p:cNvCxnSpPr>
            <a:cxnSpLocks/>
          </p:cNvCxnSpPr>
          <p:nvPr/>
        </p:nvCxnSpPr>
        <p:spPr>
          <a:xfrm>
            <a:off x="3058736" y="3919737"/>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46D6805-1195-4317-ADE4-F61CF42D16E2}"/>
              </a:ext>
            </a:extLst>
          </p:cNvPr>
          <p:cNvCxnSpPr>
            <a:cxnSpLocks/>
          </p:cNvCxnSpPr>
          <p:nvPr/>
        </p:nvCxnSpPr>
        <p:spPr>
          <a:xfrm>
            <a:off x="3069092" y="3903461"/>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4FEB840B-9C3E-4290-9890-AFB2E27CE939}"/>
              </a:ext>
            </a:extLst>
          </p:cNvPr>
          <p:cNvCxnSpPr>
            <a:cxnSpLocks/>
          </p:cNvCxnSpPr>
          <p:nvPr/>
        </p:nvCxnSpPr>
        <p:spPr>
          <a:xfrm>
            <a:off x="3435104" y="3919737"/>
            <a:ext cx="0" cy="554390"/>
          </a:xfrm>
          <a:prstGeom prst="line">
            <a:avLst/>
          </a:prstGeom>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C9404D2B-9C0D-4A88-A182-25E3967BF082}"/>
              </a:ext>
            </a:extLst>
          </p:cNvPr>
          <p:cNvCxnSpPr/>
          <p:nvPr/>
        </p:nvCxnSpPr>
        <p:spPr>
          <a:xfrm>
            <a:off x="2927458" y="4486197"/>
            <a:ext cx="1099040" cy="0"/>
          </a:xfrm>
          <a:prstGeom prst="line">
            <a:avLst/>
          </a:prstGeom>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DBBC464A-6CCE-4B1A-A011-8408F661F751}"/>
              </a:ext>
            </a:extLst>
          </p:cNvPr>
          <p:cNvCxnSpPr>
            <a:cxnSpLocks/>
          </p:cNvCxnSpPr>
          <p:nvPr/>
        </p:nvCxnSpPr>
        <p:spPr>
          <a:xfrm>
            <a:off x="4026498" y="4486197"/>
            <a:ext cx="0" cy="215877"/>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6B42251F-4F2E-4A7C-A866-A8D0BA86BDB7}"/>
              </a:ext>
            </a:extLst>
          </p:cNvPr>
          <p:cNvCxnSpPr>
            <a:cxnSpLocks/>
          </p:cNvCxnSpPr>
          <p:nvPr/>
        </p:nvCxnSpPr>
        <p:spPr>
          <a:xfrm>
            <a:off x="2927458" y="4486197"/>
            <a:ext cx="0" cy="215877"/>
          </a:xfrm>
          <a:prstGeom prst="line">
            <a:avLst/>
          </a:prstGeom>
        </p:spPr>
        <p:style>
          <a:lnRef idx="1">
            <a:schemeClr val="dk1"/>
          </a:lnRef>
          <a:fillRef idx="0">
            <a:schemeClr val="dk1"/>
          </a:fillRef>
          <a:effectRef idx="0">
            <a:schemeClr val="dk1"/>
          </a:effectRef>
          <a:fontRef idx="minor">
            <a:schemeClr val="tx1"/>
          </a:fontRef>
        </p:style>
      </p:cxnSp>
      <p:sp>
        <p:nvSpPr>
          <p:cNvPr id="23" name="テキスト ボックス 22">
            <a:extLst>
              <a:ext uri="{FF2B5EF4-FFF2-40B4-BE49-F238E27FC236}">
                <a16:creationId xmlns:a16="http://schemas.microsoft.com/office/drawing/2014/main" id="{10E44103-177A-416E-9BDD-E4364449C5CA}"/>
              </a:ext>
            </a:extLst>
          </p:cNvPr>
          <p:cNvSpPr txBox="1"/>
          <p:nvPr/>
        </p:nvSpPr>
        <p:spPr>
          <a:xfrm>
            <a:off x="2611450" y="4181739"/>
            <a:ext cx="714375" cy="292388"/>
          </a:xfrm>
          <a:prstGeom prst="rect">
            <a:avLst/>
          </a:prstGeom>
          <a:noFill/>
        </p:spPr>
        <p:txBody>
          <a:bodyPr wrap="square" rtlCol="0">
            <a:spAutoFit/>
          </a:bodyPr>
          <a:lstStyle/>
          <a:p>
            <a:r>
              <a:rPr kumimoji="1" lang="ja-JP" altLang="en-US" sz="1300" b="1" dirty="0"/>
              <a:t>長男</a:t>
            </a:r>
          </a:p>
        </p:txBody>
      </p:sp>
      <p:sp>
        <p:nvSpPr>
          <p:cNvPr id="35" name="テキスト ボックス 34">
            <a:extLst>
              <a:ext uri="{FF2B5EF4-FFF2-40B4-BE49-F238E27FC236}">
                <a16:creationId xmlns:a16="http://schemas.microsoft.com/office/drawing/2014/main" id="{9242B132-961C-4758-A5BE-3CEEEA22DF85}"/>
              </a:ext>
            </a:extLst>
          </p:cNvPr>
          <p:cNvSpPr txBox="1"/>
          <p:nvPr/>
        </p:nvSpPr>
        <p:spPr>
          <a:xfrm>
            <a:off x="1467710" y="4041180"/>
            <a:ext cx="714375" cy="292388"/>
          </a:xfrm>
          <a:prstGeom prst="rect">
            <a:avLst/>
          </a:prstGeom>
          <a:noFill/>
        </p:spPr>
        <p:txBody>
          <a:bodyPr wrap="square" rtlCol="0">
            <a:spAutoFit/>
          </a:bodyPr>
          <a:lstStyle/>
          <a:p>
            <a:r>
              <a:rPr kumimoji="1" lang="ja-JP" altLang="en-US" sz="1300" b="1" dirty="0"/>
              <a:t>次男</a:t>
            </a:r>
          </a:p>
        </p:txBody>
      </p:sp>
      <p:sp>
        <p:nvSpPr>
          <p:cNvPr id="36" name="テキスト ボックス 35">
            <a:extLst>
              <a:ext uri="{FF2B5EF4-FFF2-40B4-BE49-F238E27FC236}">
                <a16:creationId xmlns:a16="http://schemas.microsoft.com/office/drawing/2014/main" id="{9743AF17-B54A-462D-BEB3-579FEFA53E40}"/>
              </a:ext>
            </a:extLst>
          </p:cNvPr>
          <p:cNvSpPr txBox="1"/>
          <p:nvPr/>
        </p:nvSpPr>
        <p:spPr>
          <a:xfrm>
            <a:off x="457134" y="4051538"/>
            <a:ext cx="714375" cy="292388"/>
          </a:xfrm>
          <a:prstGeom prst="rect">
            <a:avLst/>
          </a:prstGeom>
          <a:noFill/>
        </p:spPr>
        <p:txBody>
          <a:bodyPr wrap="square" rtlCol="0">
            <a:spAutoFit/>
          </a:bodyPr>
          <a:lstStyle/>
          <a:p>
            <a:r>
              <a:rPr kumimoji="1" lang="ja-JP" altLang="en-US" sz="1300" b="1" dirty="0"/>
              <a:t>長女</a:t>
            </a:r>
          </a:p>
        </p:txBody>
      </p:sp>
      <p:sp>
        <p:nvSpPr>
          <p:cNvPr id="37" name="テキスト ボックス 36">
            <a:extLst>
              <a:ext uri="{FF2B5EF4-FFF2-40B4-BE49-F238E27FC236}">
                <a16:creationId xmlns:a16="http://schemas.microsoft.com/office/drawing/2014/main" id="{FF30C4D3-488A-4AAA-AF4C-A50B50634EFF}"/>
              </a:ext>
            </a:extLst>
          </p:cNvPr>
          <p:cNvSpPr txBox="1"/>
          <p:nvPr/>
        </p:nvSpPr>
        <p:spPr>
          <a:xfrm>
            <a:off x="3696007" y="4130982"/>
            <a:ext cx="846527" cy="292388"/>
          </a:xfrm>
          <a:prstGeom prst="rect">
            <a:avLst/>
          </a:prstGeom>
          <a:noFill/>
        </p:spPr>
        <p:txBody>
          <a:bodyPr wrap="square" rtlCol="0">
            <a:spAutoFit/>
          </a:bodyPr>
          <a:lstStyle/>
          <a:p>
            <a:r>
              <a:rPr kumimoji="1" lang="ja-JP" altLang="en-US" sz="1300" b="1" dirty="0"/>
              <a:t>　配偶者</a:t>
            </a:r>
          </a:p>
        </p:txBody>
      </p:sp>
      <p:sp>
        <p:nvSpPr>
          <p:cNvPr id="24" name="テキスト ボックス 23">
            <a:extLst>
              <a:ext uri="{FF2B5EF4-FFF2-40B4-BE49-F238E27FC236}">
                <a16:creationId xmlns:a16="http://schemas.microsoft.com/office/drawing/2014/main" id="{37B0E92F-1413-48B2-B142-415340EA3221}"/>
              </a:ext>
            </a:extLst>
          </p:cNvPr>
          <p:cNvSpPr txBox="1"/>
          <p:nvPr/>
        </p:nvSpPr>
        <p:spPr>
          <a:xfrm>
            <a:off x="2646091" y="5549044"/>
            <a:ext cx="615083" cy="292388"/>
          </a:xfrm>
          <a:prstGeom prst="rect">
            <a:avLst/>
          </a:prstGeom>
          <a:noFill/>
        </p:spPr>
        <p:txBody>
          <a:bodyPr wrap="square" rtlCol="0">
            <a:spAutoFit/>
          </a:bodyPr>
          <a:lstStyle/>
          <a:p>
            <a:r>
              <a:rPr kumimoji="1" lang="ja-JP" altLang="en-US" sz="1300" b="1" dirty="0"/>
              <a:t>長男</a:t>
            </a:r>
          </a:p>
        </p:txBody>
      </p:sp>
      <p:sp>
        <p:nvSpPr>
          <p:cNvPr id="39" name="テキスト ボックス 38">
            <a:extLst>
              <a:ext uri="{FF2B5EF4-FFF2-40B4-BE49-F238E27FC236}">
                <a16:creationId xmlns:a16="http://schemas.microsoft.com/office/drawing/2014/main" id="{29A28066-E1A4-4CB5-BDAF-F2A0559AC09E}"/>
              </a:ext>
            </a:extLst>
          </p:cNvPr>
          <p:cNvSpPr txBox="1"/>
          <p:nvPr/>
        </p:nvSpPr>
        <p:spPr>
          <a:xfrm>
            <a:off x="3766155" y="5556317"/>
            <a:ext cx="538411" cy="292388"/>
          </a:xfrm>
          <a:prstGeom prst="rect">
            <a:avLst/>
          </a:prstGeom>
          <a:noFill/>
        </p:spPr>
        <p:txBody>
          <a:bodyPr wrap="square" rtlCol="0">
            <a:spAutoFit/>
          </a:bodyPr>
          <a:lstStyle/>
          <a:p>
            <a:r>
              <a:rPr kumimoji="1" lang="ja-JP" altLang="en-US" sz="1300" b="1" dirty="0"/>
              <a:t>長女</a:t>
            </a:r>
          </a:p>
        </p:txBody>
      </p:sp>
      <p:sp>
        <p:nvSpPr>
          <p:cNvPr id="26" name="テキスト ボックス 25">
            <a:extLst>
              <a:ext uri="{FF2B5EF4-FFF2-40B4-BE49-F238E27FC236}">
                <a16:creationId xmlns:a16="http://schemas.microsoft.com/office/drawing/2014/main" id="{59EFE6E6-8F50-4E98-8142-FE1167CB3DAB}"/>
              </a:ext>
            </a:extLst>
          </p:cNvPr>
          <p:cNvSpPr txBox="1"/>
          <p:nvPr/>
        </p:nvSpPr>
        <p:spPr>
          <a:xfrm>
            <a:off x="733835" y="1620169"/>
            <a:ext cx="543468" cy="292388"/>
          </a:xfrm>
          <a:prstGeom prst="rect">
            <a:avLst/>
          </a:prstGeom>
          <a:noFill/>
        </p:spPr>
        <p:txBody>
          <a:bodyPr wrap="square" rtlCol="0">
            <a:spAutoFit/>
          </a:bodyPr>
          <a:lstStyle/>
          <a:p>
            <a:r>
              <a:rPr kumimoji="1" lang="ja-JP" altLang="en-US" sz="1300" b="1" dirty="0"/>
              <a:t>父</a:t>
            </a:r>
          </a:p>
        </p:txBody>
      </p:sp>
      <p:sp>
        <p:nvSpPr>
          <p:cNvPr id="41" name="テキスト ボックス 40">
            <a:extLst>
              <a:ext uri="{FF2B5EF4-FFF2-40B4-BE49-F238E27FC236}">
                <a16:creationId xmlns:a16="http://schemas.microsoft.com/office/drawing/2014/main" id="{7D0D49B0-EDEF-4420-A017-414A9946D7A6}"/>
              </a:ext>
            </a:extLst>
          </p:cNvPr>
          <p:cNvSpPr txBox="1"/>
          <p:nvPr/>
        </p:nvSpPr>
        <p:spPr>
          <a:xfrm>
            <a:off x="2359937" y="1674912"/>
            <a:ext cx="495576" cy="292388"/>
          </a:xfrm>
          <a:prstGeom prst="rect">
            <a:avLst/>
          </a:prstGeom>
          <a:noFill/>
        </p:spPr>
        <p:txBody>
          <a:bodyPr wrap="square" rtlCol="0">
            <a:spAutoFit/>
          </a:bodyPr>
          <a:lstStyle/>
          <a:p>
            <a:r>
              <a:rPr kumimoji="1" lang="ja-JP" altLang="en-US" sz="1300" b="1" dirty="0"/>
              <a:t>母</a:t>
            </a:r>
          </a:p>
        </p:txBody>
      </p:sp>
      <p:sp>
        <p:nvSpPr>
          <p:cNvPr id="27" name="テキスト ボックス 26">
            <a:extLst>
              <a:ext uri="{FF2B5EF4-FFF2-40B4-BE49-F238E27FC236}">
                <a16:creationId xmlns:a16="http://schemas.microsoft.com/office/drawing/2014/main" id="{45C541F3-278F-49B2-A798-51E21ACAEF01}"/>
              </a:ext>
            </a:extLst>
          </p:cNvPr>
          <p:cNvSpPr txBox="1"/>
          <p:nvPr/>
        </p:nvSpPr>
        <p:spPr>
          <a:xfrm>
            <a:off x="2545579" y="3107302"/>
            <a:ext cx="975992" cy="292388"/>
          </a:xfrm>
          <a:prstGeom prst="rect">
            <a:avLst/>
          </a:prstGeom>
          <a:noFill/>
        </p:spPr>
        <p:txBody>
          <a:bodyPr wrap="square" rtlCol="0">
            <a:spAutoFit/>
          </a:bodyPr>
          <a:lstStyle/>
          <a:p>
            <a:r>
              <a:rPr kumimoji="1" lang="ja-JP" altLang="en-US" sz="1300" b="1" dirty="0">
                <a:solidFill>
                  <a:srgbClr val="FF0000"/>
                </a:solidFill>
              </a:rPr>
              <a:t>被相続人</a:t>
            </a:r>
          </a:p>
        </p:txBody>
      </p:sp>
      <p:cxnSp>
        <p:nvCxnSpPr>
          <p:cNvPr id="29" name="直線コネクタ 28">
            <a:extLst>
              <a:ext uri="{FF2B5EF4-FFF2-40B4-BE49-F238E27FC236}">
                <a16:creationId xmlns:a16="http://schemas.microsoft.com/office/drawing/2014/main" id="{740025EB-4A7A-486A-96EA-A5EF74154DB6}"/>
              </a:ext>
            </a:extLst>
          </p:cNvPr>
          <p:cNvCxnSpPr>
            <a:cxnSpLocks/>
          </p:cNvCxnSpPr>
          <p:nvPr/>
        </p:nvCxnSpPr>
        <p:spPr>
          <a:xfrm flipH="1">
            <a:off x="2424358" y="3600097"/>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0A6C3C10-974E-4E7E-B9BB-7AFB6DF60579}"/>
              </a:ext>
            </a:extLst>
          </p:cNvPr>
          <p:cNvSpPr txBox="1"/>
          <p:nvPr/>
        </p:nvSpPr>
        <p:spPr>
          <a:xfrm>
            <a:off x="203480" y="6044103"/>
            <a:ext cx="5068773" cy="338554"/>
          </a:xfrm>
          <a:prstGeom prst="rect">
            <a:avLst/>
          </a:prstGeom>
          <a:noFill/>
        </p:spPr>
        <p:txBody>
          <a:bodyPr wrap="square" rtlCol="0">
            <a:spAutoFit/>
          </a:bodyPr>
          <a:lstStyle/>
          <a:p>
            <a:r>
              <a:rPr lang="ja-JP" altLang="en-US" sz="1600" b="1" i="0" dirty="0">
                <a:effectLst/>
                <a:latin typeface="arial" panose="020B0604020202020204" pitchFamily="34" charset="0"/>
              </a:rPr>
              <a:t>＊</a:t>
            </a:r>
            <a:r>
              <a:rPr lang="ja-JP" altLang="en-US" sz="1600" b="1" i="0" dirty="0">
                <a:solidFill>
                  <a:srgbClr val="FF0000"/>
                </a:solidFill>
                <a:effectLst/>
                <a:latin typeface="arial" panose="020B0604020202020204" pitchFamily="34" charset="0"/>
              </a:rPr>
              <a:t>被相続人</a:t>
            </a:r>
            <a:r>
              <a:rPr lang="ja-JP" altLang="en-US" sz="1600" b="1" i="0" dirty="0">
                <a:solidFill>
                  <a:srgbClr val="202124"/>
                </a:solidFill>
                <a:effectLst/>
                <a:latin typeface="arial" panose="020B0604020202020204" pitchFamily="34" charset="0"/>
              </a:rPr>
              <a:t>：</a:t>
            </a:r>
            <a:r>
              <a:rPr lang="ja-JP" altLang="en-US" sz="1600" b="0" i="0" dirty="0">
                <a:solidFill>
                  <a:srgbClr val="202124"/>
                </a:solidFill>
                <a:effectLst/>
                <a:latin typeface="arial" panose="020B0604020202020204" pitchFamily="34" charset="0"/>
              </a:rPr>
              <a:t>財産を遺して亡くなった方のこと。</a:t>
            </a:r>
            <a:endParaRPr kumimoji="1" lang="ja-JP" altLang="en-US" sz="1600" dirty="0"/>
          </a:p>
        </p:txBody>
      </p:sp>
      <p:pic>
        <p:nvPicPr>
          <p:cNvPr id="1030" name="Picture 6" descr="髪の短いお母さんのイラスト">
            <a:extLst>
              <a:ext uri="{FF2B5EF4-FFF2-40B4-BE49-F238E27FC236}">
                <a16:creationId xmlns:a16="http://schemas.microsoft.com/office/drawing/2014/main" id="{396829FC-4685-4F97-B60B-435C36F9B7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6199" y="4672470"/>
            <a:ext cx="936271" cy="936271"/>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2CFC23E8-9A51-4840-BFF2-8753F2296F32}"/>
              </a:ext>
            </a:extLst>
          </p:cNvPr>
          <p:cNvSpPr txBox="1"/>
          <p:nvPr/>
        </p:nvSpPr>
        <p:spPr>
          <a:xfrm>
            <a:off x="4761234" y="1568875"/>
            <a:ext cx="5211189" cy="4524315"/>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（事例）</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被相続人には、配偶者と二人の子供がいます。</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また被相続人の父母は健在で、兄弟姉妹は次</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男と長女がいます。</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このような親族構成ですが、長男が死亡し、　</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相続が開始しました。法定相続人と相続分は</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どのようになるのでしょうか。</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①　配偶者は常に相続人となります。</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②　相続の第１順位は子（養子も子と同様）</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⇒配偶者</a:t>
            </a:r>
            <a:r>
              <a:rPr kumimoji="1" lang="en-US" altLang="ja-JP" dirty="0">
                <a:latin typeface="UD デジタル 教科書体 N-R" panose="02020400000000000000" pitchFamily="17" charset="-128"/>
                <a:ea typeface="UD デジタル 教科書体 N-R" panose="02020400000000000000" pitchFamily="17" charset="-128"/>
              </a:rPr>
              <a:t>1/2</a:t>
            </a:r>
            <a:r>
              <a:rPr kumimoji="1" lang="ja-JP" altLang="en-US" dirty="0">
                <a:latin typeface="UD デジタル 教科書体 N-R" panose="02020400000000000000" pitchFamily="17" charset="-128"/>
                <a:ea typeface="UD デジタル 教科書体 N-R" panose="02020400000000000000" pitchFamily="17" charset="-128"/>
              </a:rPr>
              <a:t>、子供</a:t>
            </a:r>
            <a:r>
              <a:rPr kumimoji="1" lang="en-US" altLang="ja-JP" dirty="0">
                <a:latin typeface="UD デジタル 教科書体 N-R" panose="02020400000000000000" pitchFamily="17" charset="-128"/>
                <a:ea typeface="UD デジタル 教科書体 N-R" panose="02020400000000000000" pitchFamily="17" charset="-128"/>
              </a:rPr>
              <a:t>1/2</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1/4</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1/4</a:t>
            </a:r>
            <a:r>
              <a:rPr kumimoji="1" lang="ja-JP" altLang="en-US" dirty="0">
                <a:latin typeface="UD デジタル 教科書体 N-R" panose="02020400000000000000" pitchFamily="17" charset="-128"/>
                <a:ea typeface="UD デジタル 教科書体 N-R" panose="02020400000000000000" pitchFamily="17" charset="-128"/>
              </a:rPr>
              <a:t>）</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③　子供がいない場合、相続の第２順位は直系</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尊属（この場合、父母が第二順位）</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⇒配偶者</a:t>
            </a:r>
            <a:r>
              <a:rPr kumimoji="1" lang="en-US" altLang="ja-JP" dirty="0">
                <a:latin typeface="UD デジタル 教科書体 N-R" panose="02020400000000000000" pitchFamily="17" charset="-128"/>
                <a:ea typeface="UD デジタル 教科書体 N-R" panose="02020400000000000000" pitchFamily="17" charset="-128"/>
              </a:rPr>
              <a:t>2/3</a:t>
            </a:r>
            <a:r>
              <a:rPr kumimoji="1" lang="ja-JP" altLang="en-US" dirty="0">
                <a:latin typeface="UD デジタル 教科書体 N-R" panose="02020400000000000000" pitchFamily="17" charset="-128"/>
                <a:ea typeface="UD デジタル 教科書体 N-R" panose="02020400000000000000" pitchFamily="17" charset="-128"/>
              </a:rPr>
              <a:t>、父母</a:t>
            </a:r>
            <a:r>
              <a:rPr kumimoji="1" lang="en-US" altLang="ja-JP" dirty="0">
                <a:latin typeface="UD デジタル 教科書体 N-R" panose="02020400000000000000" pitchFamily="17" charset="-128"/>
                <a:ea typeface="UD デジタル 教科書体 N-R" panose="02020400000000000000" pitchFamily="17" charset="-128"/>
              </a:rPr>
              <a:t>1/3</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1/6</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1/6</a:t>
            </a:r>
            <a:r>
              <a:rPr kumimoji="1" lang="ja-JP" altLang="en-US" dirty="0">
                <a:latin typeface="UD デジタル 教科書体 N-R" panose="02020400000000000000" pitchFamily="17" charset="-128"/>
                <a:ea typeface="UD デジタル 教科書体 N-R" panose="02020400000000000000" pitchFamily="17" charset="-128"/>
              </a:rPr>
              <a:t>）</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④　子供も父母もいない場合、相続の第３順位</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は、兄弟姉妹（長男と長女）</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⇒配偶者</a:t>
            </a:r>
            <a:r>
              <a:rPr kumimoji="1" lang="en-US" altLang="ja-JP" dirty="0">
                <a:latin typeface="UD デジタル 教科書体 N-R" panose="02020400000000000000" pitchFamily="17" charset="-128"/>
                <a:ea typeface="UD デジタル 教科書体 N-R" panose="02020400000000000000" pitchFamily="17" charset="-128"/>
              </a:rPr>
              <a:t>3/4</a:t>
            </a:r>
            <a:r>
              <a:rPr kumimoji="1" lang="ja-JP" altLang="en-US" dirty="0">
                <a:latin typeface="UD デジタル 教科書体 N-R" panose="02020400000000000000" pitchFamily="17" charset="-128"/>
                <a:ea typeface="UD デジタル 教科書体 N-R" panose="02020400000000000000" pitchFamily="17" charset="-128"/>
              </a:rPr>
              <a:t>、兄弟姉妹</a:t>
            </a:r>
            <a:r>
              <a:rPr kumimoji="1" lang="en-US" altLang="ja-JP" dirty="0">
                <a:latin typeface="UD デジタル 教科書体 N-R" panose="02020400000000000000" pitchFamily="17" charset="-128"/>
                <a:ea typeface="UD デジタル 教科書体 N-R" panose="02020400000000000000" pitchFamily="17" charset="-128"/>
              </a:rPr>
              <a:t>1/4</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1/8</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1/8</a:t>
            </a:r>
            <a:r>
              <a:rPr kumimoji="1" lang="ja-JP" altLang="en-US" dirty="0">
                <a:latin typeface="UD デジタル 教科書体 N-R" panose="02020400000000000000" pitchFamily="17" charset="-128"/>
                <a:ea typeface="UD デジタル 教科書体 N-R" panose="02020400000000000000" pitchFamily="17" charset="-128"/>
              </a:rPr>
              <a:t>）</a:t>
            </a:r>
            <a:endParaRPr kumimoji="1" lang="en-US" altLang="ja-JP" dirty="0">
              <a:latin typeface="UD デジタル 教科書体 N-R" panose="02020400000000000000" pitchFamily="17" charset="-128"/>
              <a:ea typeface="UD デジタル 教科書体 N-R" panose="02020400000000000000" pitchFamily="17" charset="-128"/>
            </a:endParaRPr>
          </a:p>
        </p:txBody>
      </p:sp>
      <p:pic>
        <p:nvPicPr>
          <p:cNvPr id="17" name="Picture 16" descr="笑顔のおじいちゃんのイラスト">
            <a:extLst>
              <a:ext uri="{FF2B5EF4-FFF2-40B4-BE49-F238E27FC236}">
                <a16:creationId xmlns:a16="http://schemas.microsoft.com/office/drawing/2014/main" id="{F185C8CF-9E2C-415F-AFAE-3392FBA9A0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995" y="1759188"/>
            <a:ext cx="985509" cy="9855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笑うおばあちゃんのイラスト">
            <a:extLst>
              <a:ext uri="{FF2B5EF4-FFF2-40B4-BE49-F238E27FC236}">
                <a16:creationId xmlns:a16="http://schemas.microsoft.com/office/drawing/2014/main" id="{1BFAC730-FF64-4017-A1E9-50859B1849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9919" y="1800783"/>
            <a:ext cx="1043136" cy="104313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おじいちゃん２のイラスト">
            <a:extLst>
              <a:ext uri="{FF2B5EF4-FFF2-40B4-BE49-F238E27FC236}">
                <a16:creationId xmlns:a16="http://schemas.microsoft.com/office/drawing/2014/main" id="{1C5081EC-C15C-4193-896B-90044D72D6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4482" y="3210685"/>
            <a:ext cx="796962" cy="79696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若いおばあさんのイラスト">
            <a:extLst>
              <a:ext uri="{FF2B5EF4-FFF2-40B4-BE49-F238E27FC236}">
                <a16:creationId xmlns:a16="http://schemas.microsoft.com/office/drawing/2014/main" id="{7145E2FE-659C-4741-B74A-CB34DF9766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073" y="3101407"/>
            <a:ext cx="982562" cy="98256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若いおじいさんのイラスト">
            <a:extLst>
              <a:ext uri="{FF2B5EF4-FFF2-40B4-BE49-F238E27FC236}">
                <a16:creationId xmlns:a16="http://schemas.microsoft.com/office/drawing/2014/main" id="{C3942DCC-019D-4C51-AE16-D16A5169D2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84206" y="4630614"/>
            <a:ext cx="985639" cy="985639"/>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25BE6134-646D-4909-B300-56DC28AB4215}"/>
              </a:ext>
            </a:extLst>
          </p:cNvPr>
          <p:cNvSpPr txBox="1"/>
          <p:nvPr/>
        </p:nvSpPr>
        <p:spPr>
          <a:xfrm>
            <a:off x="1142692" y="1695653"/>
            <a:ext cx="1239265" cy="338554"/>
          </a:xfrm>
          <a:prstGeom prst="rect">
            <a:avLst/>
          </a:prstGeom>
          <a:noFill/>
        </p:spPr>
        <p:txBody>
          <a:bodyPr wrap="square" rtlCol="0">
            <a:spAutoFit/>
          </a:bodyPr>
          <a:lstStyle/>
          <a:p>
            <a:r>
              <a:rPr kumimoji="1" lang="ja-JP" altLang="en-US" sz="1600" dirty="0"/>
              <a:t>（第二順位）</a:t>
            </a:r>
          </a:p>
        </p:txBody>
      </p:sp>
      <p:sp>
        <p:nvSpPr>
          <p:cNvPr id="50" name="テキスト ボックス 49">
            <a:extLst>
              <a:ext uri="{FF2B5EF4-FFF2-40B4-BE49-F238E27FC236}">
                <a16:creationId xmlns:a16="http://schemas.microsoft.com/office/drawing/2014/main" id="{200BFA6C-71FE-41E4-829D-2127B3CAF6F1}"/>
              </a:ext>
            </a:extLst>
          </p:cNvPr>
          <p:cNvSpPr txBox="1"/>
          <p:nvPr/>
        </p:nvSpPr>
        <p:spPr>
          <a:xfrm>
            <a:off x="2803195" y="5763395"/>
            <a:ext cx="1412594" cy="338554"/>
          </a:xfrm>
          <a:prstGeom prst="rect">
            <a:avLst/>
          </a:prstGeom>
          <a:noFill/>
        </p:spPr>
        <p:txBody>
          <a:bodyPr wrap="square" rtlCol="0">
            <a:spAutoFit/>
          </a:bodyPr>
          <a:lstStyle/>
          <a:p>
            <a:r>
              <a:rPr kumimoji="1" lang="ja-JP" altLang="en-US" sz="1600" dirty="0"/>
              <a:t>（第一順位）</a:t>
            </a:r>
          </a:p>
        </p:txBody>
      </p:sp>
      <p:sp>
        <p:nvSpPr>
          <p:cNvPr id="51" name="テキスト ボックス 50">
            <a:extLst>
              <a:ext uri="{FF2B5EF4-FFF2-40B4-BE49-F238E27FC236}">
                <a16:creationId xmlns:a16="http://schemas.microsoft.com/office/drawing/2014/main" id="{BB93F51D-BF00-4991-AE6D-0EDA350CDAB9}"/>
              </a:ext>
            </a:extLst>
          </p:cNvPr>
          <p:cNvSpPr txBox="1"/>
          <p:nvPr/>
        </p:nvSpPr>
        <p:spPr>
          <a:xfrm>
            <a:off x="772786" y="4317521"/>
            <a:ext cx="1239265" cy="338554"/>
          </a:xfrm>
          <a:prstGeom prst="rect">
            <a:avLst/>
          </a:prstGeom>
          <a:noFill/>
        </p:spPr>
        <p:txBody>
          <a:bodyPr wrap="square" rtlCol="0">
            <a:spAutoFit/>
          </a:bodyPr>
          <a:lstStyle/>
          <a:p>
            <a:r>
              <a:rPr kumimoji="1" lang="ja-JP" altLang="en-US" sz="1600" dirty="0"/>
              <a:t>（第三順位）</a:t>
            </a:r>
          </a:p>
        </p:txBody>
      </p:sp>
      <p:sp>
        <p:nvSpPr>
          <p:cNvPr id="28" name="テキスト ボックス 27">
            <a:extLst>
              <a:ext uri="{FF2B5EF4-FFF2-40B4-BE49-F238E27FC236}">
                <a16:creationId xmlns:a16="http://schemas.microsoft.com/office/drawing/2014/main" id="{822B5EE7-B4A0-41CA-AF82-9788402B8320}"/>
              </a:ext>
            </a:extLst>
          </p:cNvPr>
          <p:cNvSpPr txBox="1"/>
          <p:nvPr/>
        </p:nvSpPr>
        <p:spPr>
          <a:xfrm>
            <a:off x="3478109" y="2910003"/>
            <a:ext cx="1337162" cy="328739"/>
          </a:xfrm>
          <a:prstGeom prst="rect">
            <a:avLst/>
          </a:prstGeom>
          <a:noFill/>
        </p:spPr>
        <p:txBody>
          <a:bodyPr wrap="square" lIns="0" tIns="36000" rIns="0" bIns="36000" rtlCol="0">
            <a:spAutoFit/>
          </a:bodyPr>
          <a:lstStyle/>
          <a:p>
            <a:r>
              <a:rPr kumimoji="1" lang="ja-JP" altLang="en-US" sz="1600" dirty="0"/>
              <a:t>（常に相続人）</a:t>
            </a:r>
          </a:p>
        </p:txBody>
      </p:sp>
      <p:sp>
        <p:nvSpPr>
          <p:cNvPr id="30" name="テキスト ボックス 29">
            <a:extLst>
              <a:ext uri="{FF2B5EF4-FFF2-40B4-BE49-F238E27FC236}">
                <a16:creationId xmlns:a16="http://schemas.microsoft.com/office/drawing/2014/main" id="{DF3DEB89-C675-4E19-91F8-C6A21FE353F3}"/>
              </a:ext>
            </a:extLst>
          </p:cNvPr>
          <p:cNvSpPr txBox="1"/>
          <p:nvPr/>
        </p:nvSpPr>
        <p:spPr>
          <a:xfrm>
            <a:off x="258466" y="630856"/>
            <a:ext cx="9631200" cy="1015663"/>
          </a:xfrm>
          <a:prstGeom prst="rect">
            <a:avLst/>
          </a:prstGeom>
          <a:noFill/>
        </p:spPr>
        <p:txBody>
          <a:bodyPr wrap="square" rtlCol="0">
            <a:spAutoFit/>
          </a:bodyPr>
          <a:lstStyle/>
          <a:p>
            <a:r>
              <a:rPr lang="ja-JP" altLang="en-US" sz="2000" b="0" i="0" dirty="0">
                <a:effectLst/>
                <a:latin typeface="UD デジタル 教科書体 N-R" panose="02020400000000000000" pitchFamily="17" charset="-128"/>
                <a:ea typeface="UD デジタル 教科書体 N-R" panose="02020400000000000000" pitchFamily="17" charset="-128"/>
              </a:rPr>
              <a:t>　民法では、相続人とその順位及び相続分が定められています。</a:t>
            </a:r>
            <a:r>
              <a:rPr lang="ja-JP" altLang="en-US" sz="2000" b="1" i="0" dirty="0">
                <a:effectLst/>
                <a:latin typeface="UD デジタル 教科書体 N-R" panose="02020400000000000000" pitchFamily="17" charset="-128"/>
                <a:ea typeface="UD デジタル 教科書体 N-R" panose="02020400000000000000" pitchFamily="17" charset="-128"/>
              </a:rPr>
              <a:t>相続順位</a:t>
            </a:r>
            <a:r>
              <a:rPr lang="ja-JP" altLang="en-US" sz="2000" b="0" i="0" dirty="0">
                <a:effectLst/>
                <a:latin typeface="UD デジタル 教科書体 N-R" panose="02020400000000000000" pitchFamily="17" charset="-128"/>
                <a:ea typeface="UD デジタル 教科書体 N-R" panose="02020400000000000000" pitchFamily="17" charset="-128"/>
              </a:rPr>
              <a:t>は、法定相続人となる順番を示すものであり、</a:t>
            </a:r>
            <a:r>
              <a:rPr lang="ja-JP" altLang="en-US" sz="2000" b="1" i="0" dirty="0">
                <a:effectLst/>
                <a:latin typeface="UD デジタル 教科書体 N-R" panose="02020400000000000000" pitchFamily="17" charset="-128"/>
                <a:ea typeface="UD デジタル 教科書体 N-R" panose="02020400000000000000" pitchFamily="17" charset="-128"/>
              </a:rPr>
              <a:t>より上位の人がいる限り、下位の人は相続人にならない</a:t>
            </a:r>
            <a:r>
              <a:rPr lang="ja-JP" altLang="en-US" sz="2000" b="0" i="0" dirty="0">
                <a:effectLst/>
                <a:latin typeface="UD デジタル 教科書体 N-R" panose="02020400000000000000" pitchFamily="17" charset="-128"/>
                <a:ea typeface="UD デジタル 教科書体 N-R" panose="02020400000000000000" pitchFamily="17" charset="-128"/>
              </a:rPr>
              <a:t>仕組みになっています。</a:t>
            </a:r>
            <a:endParaRPr kumimoji="1" lang="ja-JP" altLang="en-US" sz="2000" dirty="0">
              <a:latin typeface="UD デジタル 教科書体 N-R" panose="02020400000000000000" pitchFamily="17" charset="-128"/>
              <a:ea typeface="UD デジタル 教科書体 N-R" panose="02020400000000000000" pitchFamily="17" charset="-128"/>
            </a:endParaRPr>
          </a:p>
        </p:txBody>
      </p:sp>
      <p:cxnSp>
        <p:nvCxnSpPr>
          <p:cNvPr id="38" name="直線コネクタ 37">
            <a:extLst>
              <a:ext uri="{FF2B5EF4-FFF2-40B4-BE49-F238E27FC236}">
                <a16:creationId xmlns:a16="http://schemas.microsoft.com/office/drawing/2014/main" id="{70817F79-D333-44F4-B0B3-8BB80596D800}"/>
              </a:ext>
            </a:extLst>
          </p:cNvPr>
          <p:cNvCxnSpPr/>
          <p:nvPr/>
        </p:nvCxnSpPr>
        <p:spPr>
          <a:xfrm>
            <a:off x="2524874" y="3582263"/>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143C5575-E582-4BE2-B162-34FDB6EC1741}"/>
              </a:ext>
            </a:extLst>
          </p:cNvPr>
          <p:cNvCxnSpPr>
            <a:cxnSpLocks/>
          </p:cNvCxnSpPr>
          <p:nvPr/>
        </p:nvCxnSpPr>
        <p:spPr>
          <a:xfrm>
            <a:off x="723193" y="2883793"/>
            <a:ext cx="0" cy="292965"/>
          </a:xfrm>
          <a:prstGeom prst="line">
            <a:avLst/>
          </a:prstGeom>
        </p:spPr>
        <p:style>
          <a:lnRef idx="1">
            <a:schemeClr val="dk1"/>
          </a:lnRef>
          <a:fillRef idx="0">
            <a:schemeClr val="dk1"/>
          </a:fillRef>
          <a:effectRef idx="0">
            <a:schemeClr val="dk1"/>
          </a:effectRef>
          <a:fontRef idx="minor">
            <a:schemeClr val="tx1"/>
          </a:fontRef>
        </p:style>
      </p:cxnSp>
      <p:pic>
        <p:nvPicPr>
          <p:cNvPr id="3" name="録音したサウンド">
            <a:hlinkClick r:id="" action="ppaction://media"/>
            <a:extLst>
              <a:ext uri="{FF2B5EF4-FFF2-40B4-BE49-F238E27FC236}">
                <a16:creationId xmlns:a16="http://schemas.microsoft.com/office/drawing/2014/main" id="{094FAAE8-E838-4EC8-B4DB-29A078FD874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22836" y="115100"/>
            <a:ext cx="487363" cy="487363"/>
          </a:xfrm>
          <a:prstGeom prst="rect">
            <a:avLst/>
          </a:prstGeom>
        </p:spPr>
      </p:pic>
      <p:sp>
        <p:nvSpPr>
          <p:cNvPr id="42" name="正方形/長方形 41">
            <a:extLst>
              <a:ext uri="{FF2B5EF4-FFF2-40B4-BE49-F238E27FC236}">
                <a16:creationId xmlns:a16="http://schemas.microsoft.com/office/drawing/2014/main" id="{47328312-42EF-4E5E-80C3-912D73EE58A9}"/>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70902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7F0D637-1516-4E06-9362-42970830BDE6}"/>
              </a:ext>
            </a:extLst>
          </p:cNvPr>
          <p:cNvSpPr txBox="1"/>
          <p:nvPr/>
        </p:nvSpPr>
        <p:spPr>
          <a:xfrm>
            <a:off x="204186" y="133165"/>
            <a:ext cx="6791418"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２．配偶者と子供がいる場合</a:t>
            </a:r>
          </a:p>
        </p:txBody>
      </p:sp>
      <p:pic>
        <p:nvPicPr>
          <p:cNvPr id="3" name="Picture 12" descr="おじいちゃん１">
            <a:extLst>
              <a:ext uri="{FF2B5EF4-FFF2-40B4-BE49-F238E27FC236}">
                <a16:creationId xmlns:a16="http://schemas.microsoft.com/office/drawing/2014/main" id="{30CA05FC-31C7-4F94-B864-92A2C52FA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609" y="1882680"/>
            <a:ext cx="1174767" cy="11747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おばあちゃん２">
            <a:extLst>
              <a:ext uri="{FF2B5EF4-FFF2-40B4-BE49-F238E27FC236}">
                <a16:creationId xmlns:a16="http://schemas.microsoft.com/office/drawing/2014/main" id="{7F72FF03-B6D9-49D4-8EAF-0405BE9BC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9341" y="1752837"/>
            <a:ext cx="1361375" cy="129570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コネクタ 6">
            <a:extLst>
              <a:ext uri="{FF2B5EF4-FFF2-40B4-BE49-F238E27FC236}">
                <a16:creationId xmlns:a16="http://schemas.microsoft.com/office/drawing/2014/main" id="{71065117-5765-43FD-AE94-F2DE659BC987}"/>
              </a:ext>
            </a:extLst>
          </p:cNvPr>
          <p:cNvCxnSpPr>
            <a:cxnSpLocks/>
          </p:cNvCxnSpPr>
          <p:nvPr/>
        </p:nvCxnSpPr>
        <p:spPr>
          <a:xfrm>
            <a:off x="2178019" y="2660594"/>
            <a:ext cx="555" cy="903870"/>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44CB9EBE-469E-4D68-A5E0-BC700F8201A6}"/>
              </a:ext>
            </a:extLst>
          </p:cNvPr>
          <p:cNvCxnSpPr>
            <a:cxnSpLocks/>
          </p:cNvCxnSpPr>
          <p:nvPr/>
        </p:nvCxnSpPr>
        <p:spPr>
          <a:xfrm>
            <a:off x="1371824" y="3564464"/>
            <a:ext cx="1671594" cy="0"/>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A45C8956-059A-4D56-A227-1D374CDD5E7B}"/>
              </a:ext>
            </a:extLst>
          </p:cNvPr>
          <p:cNvCxnSpPr>
            <a:cxnSpLocks/>
          </p:cNvCxnSpPr>
          <p:nvPr/>
        </p:nvCxnSpPr>
        <p:spPr>
          <a:xfrm>
            <a:off x="3043418" y="3564464"/>
            <a:ext cx="0" cy="363766"/>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F209167F-246B-41DD-9456-BC86EAE998DA}"/>
              </a:ext>
            </a:extLst>
          </p:cNvPr>
          <p:cNvSpPr txBox="1"/>
          <p:nvPr/>
        </p:nvSpPr>
        <p:spPr>
          <a:xfrm>
            <a:off x="1057857" y="3072038"/>
            <a:ext cx="714375" cy="400110"/>
          </a:xfrm>
          <a:prstGeom prst="rect">
            <a:avLst/>
          </a:prstGeom>
          <a:noFill/>
        </p:spPr>
        <p:txBody>
          <a:bodyPr wrap="square" rtlCol="0">
            <a:spAutoFit/>
          </a:bodyPr>
          <a:lstStyle/>
          <a:p>
            <a:r>
              <a:rPr kumimoji="1" lang="ja-JP" altLang="en-US" sz="2000" b="1" dirty="0"/>
              <a:t>夫</a:t>
            </a:r>
          </a:p>
        </p:txBody>
      </p:sp>
      <p:sp>
        <p:nvSpPr>
          <p:cNvPr id="14" name="テキスト ボックス 13">
            <a:extLst>
              <a:ext uri="{FF2B5EF4-FFF2-40B4-BE49-F238E27FC236}">
                <a16:creationId xmlns:a16="http://schemas.microsoft.com/office/drawing/2014/main" id="{F1F528DA-79B6-4DD9-B361-F032371D2399}"/>
              </a:ext>
            </a:extLst>
          </p:cNvPr>
          <p:cNvSpPr txBox="1"/>
          <p:nvPr/>
        </p:nvSpPr>
        <p:spPr>
          <a:xfrm>
            <a:off x="2391960" y="3073129"/>
            <a:ext cx="1820967" cy="400110"/>
          </a:xfrm>
          <a:prstGeom prst="rect">
            <a:avLst/>
          </a:prstGeom>
          <a:noFill/>
        </p:spPr>
        <p:txBody>
          <a:bodyPr wrap="square" lIns="0" rIns="0"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　配偶者</a:t>
            </a:r>
            <a:r>
              <a:rPr kumimoji="1" lang="en-US" altLang="ja-JP" sz="2000" b="1" dirty="0">
                <a:latin typeface="UD デジタル 教科書体 N-R" panose="02020400000000000000" pitchFamily="17" charset="-128"/>
                <a:ea typeface="UD デジタル 教科書体 N-R" panose="02020400000000000000" pitchFamily="17" charset="-128"/>
              </a:rPr>
              <a:t>(1/2</a:t>
            </a:r>
            <a:r>
              <a:rPr kumimoji="1" lang="ja-JP" altLang="en-US" sz="2000" b="1" dirty="0">
                <a:latin typeface="UD デジタル 教科書体 N-R" panose="02020400000000000000" pitchFamily="17" charset="-128"/>
                <a:ea typeface="UD デジタル 教科書体 N-R" panose="02020400000000000000" pitchFamily="17" charset="-128"/>
              </a:rPr>
              <a:t>）</a:t>
            </a:r>
          </a:p>
        </p:txBody>
      </p:sp>
      <p:sp>
        <p:nvSpPr>
          <p:cNvPr id="15" name="テキスト ボックス 14">
            <a:extLst>
              <a:ext uri="{FF2B5EF4-FFF2-40B4-BE49-F238E27FC236}">
                <a16:creationId xmlns:a16="http://schemas.microsoft.com/office/drawing/2014/main" id="{2BE967AC-FA76-4060-B8F5-90C33B7C250F}"/>
              </a:ext>
            </a:extLst>
          </p:cNvPr>
          <p:cNvSpPr txBox="1"/>
          <p:nvPr/>
        </p:nvSpPr>
        <p:spPr>
          <a:xfrm>
            <a:off x="590199" y="5192029"/>
            <a:ext cx="1486548" cy="400110"/>
          </a:xfrm>
          <a:prstGeom prst="rect">
            <a:avLst/>
          </a:prstGeom>
          <a:noFill/>
        </p:spPr>
        <p:txBody>
          <a:bodyPr wrap="square" lIns="0" rIns="0"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長男（</a:t>
            </a:r>
            <a:r>
              <a:rPr kumimoji="1" lang="en-US" altLang="ja-JP" sz="2000" b="1" dirty="0">
                <a:latin typeface="UD デジタル 教科書体 N-R" panose="02020400000000000000" pitchFamily="17" charset="-128"/>
                <a:ea typeface="UD デジタル 教科書体 N-R" panose="02020400000000000000" pitchFamily="17" charset="-128"/>
              </a:rPr>
              <a:t>1/4</a:t>
            </a:r>
            <a:r>
              <a:rPr kumimoji="1" lang="ja-JP" altLang="en-US" sz="2000" b="1" dirty="0">
                <a:latin typeface="UD デジタル 教科書体 N-R" panose="02020400000000000000" pitchFamily="17" charset="-128"/>
                <a:ea typeface="UD デジタル 教科書体 N-R" panose="02020400000000000000" pitchFamily="17" charset="-128"/>
              </a:rPr>
              <a:t>）</a:t>
            </a:r>
            <a:endParaRPr kumimoji="1" lang="en-US" altLang="ja-JP" sz="2000" b="1" dirty="0">
              <a:latin typeface="UD デジタル 教科書体 N-R" panose="02020400000000000000" pitchFamily="17" charset="-128"/>
              <a:ea typeface="UD デジタル 教科書体 N-R" panose="02020400000000000000" pitchFamily="17" charset="-128"/>
            </a:endParaRPr>
          </a:p>
        </p:txBody>
      </p:sp>
      <p:sp>
        <p:nvSpPr>
          <p:cNvPr id="16" name="テキスト ボックス 15">
            <a:extLst>
              <a:ext uri="{FF2B5EF4-FFF2-40B4-BE49-F238E27FC236}">
                <a16:creationId xmlns:a16="http://schemas.microsoft.com/office/drawing/2014/main" id="{B47BB49A-2B33-4384-BCE8-C871CA4E57D6}"/>
              </a:ext>
            </a:extLst>
          </p:cNvPr>
          <p:cNvSpPr txBox="1"/>
          <p:nvPr/>
        </p:nvSpPr>
        <p:spPr>
          <a:xfrm>
            <a:off x="2502716" y="5159042"/>
            <a:ext cx="1518868" cy="400110"/>
          </a:xfrm>
          <a:prstGeom prst="rect">
            <a:avLst/>
          </a:prstGeom>
          <a:noFill/>
        </p:spPr>
        <p:txBody>
          <a:bodyPr wrap="square" lIns="0" rIns="0"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長女（</a:t>
            </a:r>
            <a:r>
              <a:rPr kumimoji="1" lang="en-US" altLang="ja-JP" sz="2000" b="1" dirty="0">
                <a:latin typeface="UD デジタル 教科書体 N-R" panose="02020400000000000000" pitchFamily="17" charset="-128"/>
                <a:ea typeface="UD デジタル 教科書体 N-R" panose="02020400000000000000" pitchFamily="17" charset="-128"/>
              </a:rPr>
              <a:t>1/4</a:t>
            </a:r>
            <a:r>
              <a:rPr kumimoji="1" lang="ja-JP" altLang="en-US" sz="2000" b="1" dirty="0">
                <a:latin typeface="UD デジタル 教科書体 N-R" panose="02020400000000000000" pitchFamily="17" charset="-128"/>
                <a:ea typeface="UD デジタル 教科書体 N-R" panose="02020400000000000000" pitchFamily="17" charset="-128"/>
              </a:rPr>
              <a:t>）</a:t>
            </a:r>
            <a:endParaRPr kumimoji="1" lang="en-US" altLang="ja-JP" sz="2000" b="1" dirty="0">
              <a:latin typeface="UD デジタル 教科書体 N-R" panose="02020400000000000000" pitchFamily="17" charset="-128"/>
              <a:ea typeface="UD デジタル 教科書体 N-R" panose="02020400000000000000" pitchFamily="17" charset="-128"/>
            </a:endParaRPr>
          </a:p>
        </p:txBody>
      </p:sp>
      <p:sp>
        <p:nvSpPr>
          <p:cNvPr id="17" name="テキスト ボックス 16">
            <a:extLst>
              <a:ext uri="{FF2B5EF4-FFF2-40B4-BE49-F238E27FC236}">
                <a16:creationId xmlns:a16="http://schemas.microsoft.com/office/drawing/2014/main" id="{45FE2CC3-C590-4B32-A2B4-F7E7B49F4B35}"/>
              </a:ext>
            </a:extLst>
          </p:cNvPr>
          <p:cNvSpPr txBox="1"/>
          <p:nvPr/>
        </p:nvSpPr>
        <p:spPr>
          <a:xfrm>
            <a:off x="863740" y="1497458"/>
            <a:ext cx="1274006" cy="400110"/>
          </a:xfrm>
          <a:prstGeom prst="rect">
            <a:avLst/>
          </a:prstGeom>
          <a:noFill/>
        </p:spPr>
        <p:txBody>
          <a:bodyPr wrap="square" rtlCol="0">
            <a:spAutoFit/>
          </a:bodyPr>
          <a:lstStyle/>
          <a:p>
            <a:r>
              <a:rPr kumimoji="1" lang="ja-JP" altLang="en-US" b="1" dirty="0">
                <a:solidFill>
                  <a:srgbClr val="FF0000"/>
                </a:solidFill>
              </a:rPr>
              <a:t>被</a:t>
            </a:r>
            <a:r>
              <a:rPr kumimoji="1" lang="ja-JP" altLang="en-US" sz="2000" b="1" dirty="0">
                <a:solidFill>
                  <a:srgbClr val="FF0000"/>
                </a:solidFill>
              </a:rPr>
              <a:t>相続人</a:t>
            </a:r>
          </a:p>
        </p:txBody>
      </p:sp>
      <p:cxnSp>
        <p:nvCxnSpPr>
          <p:cNvPr id="18" name="直線コネクタ 17">
            <a:extLst>
              <a:ext uri="{FF2B5EF4-FFF2-40B4-BE49-F238E27FC236}">
                <a16:creationId xmlns:a16="http://schemas.microsoft.com/office/drawing/2014/main" id="{0F50465F-0E09-4D1C-8604-F03E7C53D24C}"/>
              </a:ext>
            </a:extLst>
          </p:cNvPr>
          <p:cNvCxnSpPr>
            <a:cxnSpLocks/>
          </p:cNvCxnSpPr>
          <p:nvPr/>
        </p:nvCxnSpPr>
        <p:spPr>
          <a:xfrm flipH="1">
            <a:off x="826137" y="2222673"/>
            <a:ext cx="987383" cy="8637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6" descr="髪の短いお母さんのイラスト">
            <a:extLst>
              <a:ext uri="{FF2B5EF4-FFF2-40B4-BE49-F238E27FC236}">
                <a16:creationId xmlns:a16="http://schemas.microsoft.com/office/drawing/2014/main" id="{B220BE96-B2AF-4A13-8FBA-3FBCC73BD5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2230" y="3943904"/>
            <a:ext cx="1208905" cy="12089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若いおじいさんのイラスト">
            <a:extLst>
              <a:ext uri="{FF2B5EF4-FFF2-40B4-BE49-F238E27FC236}">
                <a16:creationId xmlns:a16="http://schemas.microsoft.com/office/drawing/2014/main" id="{0D24819F-C0A2-4596-B022-1FF3BDF2AA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959" y="3928176"/>
            <a:ext cx="1254974" cy="125497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直線コネクタ 24">
            <a:extLst>
              <a:ext uri="{FF2B5EF4-FFF2-40B4-BE49-F238E27FC236}">
                <a16:creationId xmlns:a16="http://schemas.microsoft.com/office/drawing/2014/main" id="{C2019259-7D42-4D2A-889F-EB70DE2B72AB}"/>
              </a:ext>
            </a:extLst>
          </p:cNvPr>
          <p:cNvCxnSpPr>
            <a:cxnSpLocks/>
          </p:cNvCxnSpPr>
          <p:nvPr/>
        </p:nvCxnSpPr>
        <p:spPr>
          <a:xfrm>
            <a:off x="917142" y="2285926"/>
            <a:ext cx="836295" cy="791649"/>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573A6BC8-214A-485F-9038-BA584846EE83}"/>
              </a:ext>
            </a:extLst>
          </p:cNvPr>
          <p:cNvCxnSpPr>
            <a:cxnSpLocks/>
          </p:cNvCxnSpPr>
          <p:nvPr/>
        </p:nvCxnSpPr>
        <p:spPr>
          <a:xfrm flipV="1">
            <a:off x="1597391" y="2659011"/>
            <a:ext cx="1215753" cy="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4A1B51D-397D-468F-BAC6-F4AB2FE9866F}"/>
              </a:ext>
            </a:extLst>
          </p:cNvPr>
          <p:cNvCxnSpPr>
            <a:cxnSpLocks/>
          </p:cNvCxnSpPr>
          <p:nvPr/>
        </p:nvCxnSpPr>
        <p:spPr>
          <a:xfrm>
            <a:off x="1367018" y="3557067"/>
            <a:ext cx="0" cy="363766"/>
          </a:xfrm>
          <a:prstGeom prst="line">
            <a:avLst/>
          </a:prstGeom>
        </p:spPr>
        <p:style>
          <a:lnRef idx="1">
            <a:schemeClr val="dk1"/>
          </a:lnRef>
          <a:fillRef idx="0">
            <a:schemeClr val="dk1"/>
          </a:fillRef>
          <a:effectRef idx="0">
            <a:schemeClr val="dk1"/>
          </a:effectRef>
          <a:fontRef idx="minor">
            <a:schemeClr val="tx1"/>
          </a:fontRef>
        </p:style>
      </p:cxnSp>
      <p:sp>
        <p:nvSpPr>
          <p:cNvPr id="38" name="テキスト ボックス 37">
            <a:extLst>
              <a:ext uri="{FF2B5EF4-FFF2-40B4-BE49-F238E27FC236}">
                <a16:creationId xmlns:a16="http://schemas.microsoft.com/office/drawing/2014/main" id="{26C74A7E-7CDB-4737-8B16-6B4B073A006C}"/>
              </a:ext>
            </a:extLst>
          </p:cNvPr>
          <p:cNvSpPr txBox="1"/>
          <p:nvPr/>
        </p:nvSpPr>
        <p:spPr>
          <a:xfrm>
            <a:off x="4083128" y="852256"/>
            <a:ext cx="5530429" cy="563231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配偶者は常に相続人となり、第１順位の法定相続人は、被相続人の子となります。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子が複数人いる場合は、全員が同順位となるため、相続分は頭割りとなります。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lang="ja-JP" altLang="en-US" sz="2400" i="0" dirty="0">
                <a:effectLst/>
                <a:latin typeface="UD デジタル 教科書体 N-R" panose="02020400000000000000" pitchFamily="17" charset="-128"/>
                <a:ea typeface="UD デジタル 教科書体 N-R" panose="02020400000000000000" pitchFamily="17" charset="-128"/>
              </a:rPr>
              <a:t>被相続人と養子縁組をした子も、第</a:t>
            </a:r>
            <a:r>
              <a:rPr lang="en-US" altLang="ja-JP" sz="2400" i="0" dirty="0">
                <a:effectLst/>
                <a:latin typeface="UD デジタル 教科書体 N-R" panose="02020400000000000000" pitchFamily="17" charset="-128"/>
                <a:ea typeface="UD デジタル 教科書体 N-R" panose="02020400000000000000" pitchFamily="17" charset="-128"/>
              </a:rPr>
              <a:t>1</a:t>
            </a: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順位の法定相続人として認められま</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す。</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再婚した相手に連れ子がいる場合、</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養子縁組をしなければ法律上の親子</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関係が発生しません。</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cxnSp>
        <p:nvCxnSpPr>
          <p:cNvPr id="40" name="直線コネクタ 39">
            <a:extLst>
              <a:ext uri="{FF2B5EF4-FFF2-40B4-BE49-F238E27FC236}">
                <a16:creationId xmlns:a16="http://schemas.microsoft.com/office/drawing/2014/main" id="{3E16553A-5604-4955-B9C7-3A4BF6963BD8}"/>
              </a:ext>
            </a:extLst>
          </p:cNvPr>
          <p:cNvCxnSpPr>
            <a:cxnSpLocks/>
          </p:cNvCxnSpPr>
          <p:nvPr/>
        </p:nvCxnSpPr>
        <p:spPr>
          <a:xfrm flipV="1">
            <a:off x="1609117" y="2635566"/>
            <a:ext cx="1215753" cy="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7036728F-6D7F-4296-8E95-E1FEA69B3EFE}"/>
              </a:ext>
            </a:extLst>
          </p:cNvPr>
          <p:cNvSpPr txBox="1"/>
          <p:nvPr/>
        </p:nvSpPr>
        <p:spPr>
          <a:xfrm>
            <a:off x="1581747" y="5592139"/>
            <a:ext cx="1820968" cy="400110"/>
          </a:xfrm>
          <a:prstGeom prst="rect">
            <a:avLst/>
          </a:prstGeom>
          <a:noFill/>
        </p:spPr>
        <p:txBody>
          <a:bodyPr wrap="square" rtlCol="0">
            <a:spAutoFit/>
          </a:bodyPr>
          <a:lstStyle/>
          <a:p>
            <a:r>
              <a:rPr kumimoji="1" lang="ja-JP" altLang="en-US" sz="2000" dirty="0"/>
              <a:t>（第１順位）</a:t>
            </a:r>
          </a:p>
        </p:txBody>
      </p:sp>
      <p:pic>
        <p:nvPicPr>
          <p:cNvPr id="5" name="録音したサウンド">
            <a:hlinkClick r:id="" action="ppaction://media"/>
            <a:extLst>
              <a:ext uri="{FF2B5EF4-FFF2-40B4-BE49-F238E27FC236}">
                <a16:creationId xmlns:a16="http://schemas.microsoft.com/office/drawing/2014/main" id="{C5A6CF22-328A-4B3A-8426-47C333979D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23430" y="129751"/>
            <a:ext cx="487363" cy="487363"/>
          </a:xfrm>
          <a:prstGeom prst="rect">
            <a:avLst/>
          </a:prstGeom>
        </p:spPr>
      </p:pic>
      <p:sp>
        <p:nvSpPr>
          <p:cNvPr id="23" name="正方形/長方形 22">
            <a:extLst>
              <a:ext uri="{FF2B5EF4-FFF2-40B4-BE49-F238E27FC236}">
                <a16:creationId xmlns:a16="http://schemas.microsoft.com/office/drawing/2014/main" id="{8EFFED1E-7763-4D69-AC34-61C4DA8860A2}"/>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5055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64CAA1F-9D3E-449E-9830-E574D678C50C}"/>
              </a:ext>
            </a:extLst>
          </p:cNvPr>
          <p:cNvSpPr txBox="1"/>
          <p:nvPr/>
        </p:nvSpPr>
        <p:spPr>
          <a:xfrm>
            <a:off x="150919" y="79899"/>
            <a:ext cx="9552373"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３．先妻との間に子供がいる場合</a:t>
            </a:r>
          </a:p>
        </p:txBody>
      </p:sp>
      <p:pic>
        <p:nvPicPr>
          <p:cNvPr id="3" name="Picture 12" descr="おじいちゃん１">
            <a:extLst>
              <a:ext uri="{FF2B5EF4-FFF2-40B4-BE49-F238E27FC236}">
                <a16:creationId xmlns:a16="http://schemas.microsoft.com/office/drawing/2014/main" id="{2405D2AD-3862-4EFF-83EA-2A5A62D34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605" y="2370341"/>
            <a:ext cx="953439" cy="9534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おばあちゃん２">
            <a:extLst>
              <a:ext uri="{FF2B5EF4-FFF2-40B4-BE49-F238E27FC236}">
                <a16:creationId xmlns:a16="http://schemas.microsoft.com/office/drawing/2014/main" id="{A84AD828-0DDB-46B5-AC44-BA1D5674F0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0948" y="2361699"/>
            <a:ext cx="1116026" cy="106219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a:extLst>
              <a:ext uri="{FF2B5EF4-FFF2-40B4-BE49-F238E27FC236}">
                <a16:creationId xmlns:a16="http://schemas.microsoft.com/office/drawing/2014/main" id="{43B66CD6-1DF1-4A3F-8C99-D2C34F30A57F}"/>
              </a:ext>
            </a:extLst>
          </p:cNvPr>
          <p:cNvCxnSpPr>
            <a:cxnSpLocks/>
          </p:cNvCxnSpPr>
          <p:nvPr/>
        </p:nvCxnSpPr>
        <p:spPr>
          <a:xfrm flipH="1">
            <a:off x="2590865" y="2890788"/>
            <a:ext cx="14034" cy="1011623"/>
          </a:xfrm>
          <a:prstGeom prst="line">
            <a:avLst/>
          </a:prstGeom>
        </p:spPr>
        <p:style>
          <a:lnRef idx="1">
            <a:schemeClr val="dk1"/>
          </a:lnRef>
          <a:fillRef idx="0">
            <a:schemeClr val="dk1"/>
          </a:fillRef>
          <a:effectRef idx="0">
            <a:schemeClr val="dk1"/>
          </a:effectRef>
          <a:fontRef idx="minor">
            <a:schemeClr val="tx1"/>
          </a:fontRef>
        </p:style>
      </p:cxnSp>
      <p:cxnSp>
        <p:nvCxnSpPr>
          <p:cNvPr id="6" name="直線コネクタ 5">
            <a:extLst>
              <a:ext uri="{FF2B5EF4-FFF2-40B4-BE49-F238E27FC236}">
                <a16:creationId xmlns:a16="http://schemas.microsoft.com/office/drawing/2014/main" id="{551EEEA4-718A-4F24-83D9-91327550A2C5}"/>
              </a:ext>
            </a:extLst>
          </p:cNvPr>
          <p:cNvCxnSpPr>
            <a:cxnSpLocks/>
          </p:cNvCxnSpPr>
          <p:nvPr/>
        </p:nvCxnSpPr>
        <p:spPr>
          <a:xfrm flipV="1">
            <a:off x="2085038" y="3883383"/>
            <a:ext cx="1324682" cy="1212"/>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E056540F-4DDB-4B1E-BBC3-B30821CD821A}"/>
              </a:ext>
            </a:extLst>
          </p:cNvPr>
          <p:cNvCxnSpPr>
            <a:cxnSpLocks/>
          </p:cNvCxnSpPr>
          <p:nvPr/>
        </p:nvCxnSpPr>
        <p:spPr>
          <a:xfrm>
            <a:off x="3409720" y="3883383"/>
            <a:ext cx="0" cy="311180"/>
          </a:xfrm>
          <a:prstGeom prst="line">
            <a:avLst/>
          </a:prstGeom>
        </p:spPr>
        <p:style>
          <a:lnRef idx="1">
            <a:schemeClr val="dk1"/>
          </a:lnRef>
          <a:fillRef idx="0">
            <a:schemeClr val="dk1"/>
          </a:fillRef>
          <a:effectRef idx="0">
            <a:schemeClr val="dk1"/>
          </a:effectRef>
          <a:fontRef idx="minor">
            <a:schemeClr val="tx1"/>
          </a:fontRef>
        </p:style>
      </p:cxnSp>
      <p:sp>
        <p:nvSpPr>
          <p:cNvPr id="8" name="テキスト ボックス 7">
            <a:extLst>
              <a:ext uri="{FF2B5EF4-FFF2-40B4-BE49-F238E27FC236}">
                <a16:creationId xmlns:a16="http://schemas.microsoft.com/office/drawing/2014/main" id="{19C0E843-F248-4B6F-8095-032990434F5F}"/>
              </a:ext>
            </a:extLst>
          </p:cNvPr>
          <p:cNvSpPr txBox="1"/>
          <p:nvPr/>
        </p:nvSpPr>
        <p:spPr>
          <a:xfrm>
            <a:off x="1704853" y="3338371"/>
            <a:ext cx="714375" cy="369332"/>
          </a:xfrm>
          <a:prstGeom prst="rect">
            <a:avLst/>
          </a:prstGeom>
          <a:noFill/>
        </p:spPr>
        <p:txBody>
          <a:bodyPr wrap="square" rtlCol="0">
            <a:spAutoFit/>
          </a:bodyPr>
          <a:lstStyle/>
          <a:p>
            <a:r>
              <a:rPr kumimoji="1" lang="ja-JP" altLang="en-US" b="1" dirty="0"/>
              <a:t>夫</a:t>
            </a:r>
          </a:p>
        </p:txBody>
      </p:sp>
      <p:sp>
        <p:nvSpPr>
          <p:cNvPr id="9" name="テキスト ボックス 8">
            <a:extLst>
              <a:ext uri="{FF2B5EF4-FFF2-40B4-BE49-F238E27FC236}">
                <a16:creationId xmlns:a16="http://schemas.microsoft.com/office/drawing/2014/main" id="{EA9C2F83-2217-49B1-BDED-FF01A0E09AD6}"/>
              </a:ext>
            </a:extLst>
          </p:cNvPr>
          <p:cNvSpPr txBox="1"/>
          <p:nvPr/>
        </p:nvSpPr>
        <p:spPr>
          <a:xfrm>
            <a:off x="2728240" y="3392730"/>
            <a:ext cx="1671594" cy="369332"/>
          </a:xfrm>
          <a:prstGeom prst="rect">
            <a:avLst/>
          </a:prstGeom>
          <a:noFill/>
        </p:spPr>
        <p:txBody>
          <a:bodyPr wrap="square" lIns="0" rIns="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配偶者（</a:t>
            </a:r>
            <a:r>
              <a:rPr kumimoji="1" lang="en-US" altLang="ja-JP" b="1" dirty="0">
                <a:latin typeface="UD デジタル 教科書体 N-R" panose="02020400000000000000" pitchFamily="17" charset="-128"/>
                <a:ea typeface="UD デジタル 教科書体 N-R" panose="02020400000000000000" pitchFamily="17" charset="-128"/>
              </a:rPr>
              <a:t>1/2</a:t>
            </a:r>
            <a:r>
              <a:rPr kumimoji="1" lang="ja-JP" altLang="en-US" b="1" dirty="0">
                <a:latin typeface="UD デジタル 教科書体 N-R" panose="02020400000000000000" pitchFamily="17" charset="-128"/>
                <a:ea typeface="UD デジタル 教科書体 N-R" panose="02020400000000000000" pitchFamily="17" charset="-128"/>
              </a:rPr>
              <a:t>）</a:t>
            </a:r>
          </a:p>
        </p:txBody>
      </p:sp>
      <p:sp>
        <p:nvSpPr>
          <p:cNvPr id="10" name="テキスト ボックス 9">
            <a:extLst>
              <a:ext uri="{FF2B5EF4-FFF2-40B4-BE49-F238E27FC236}">
                <a16:creationId xmlns:a16="http://schemas.microsoft.com/office/drawing/2014/main" id="{17B88ADD-3AA9-4366-AF3B-B8F58EFDDEDC}"/>
              </a:ext>
            </a:extLst>
          </p:cNvPr>
          <p:cNvSpPr txBox="1"/>
          <p:nvPr/>
        </p:nvSpPr>
        <p:spPr>
          <a:xfrm>
            <a:off x="1609700" y="5263051"/>
            <a:ext cx="1486548" cy="369332"/>
          </a:xfrm>
          <a:prstGeom prst="rect">
            <a:avLst/>
          </a:prstGeom>
          <a:noFill/>
        </p:spPr>
        <p:txBody>
          <a:bodyPr wrap="square" lIns="0" rIns="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長男（</a:t>
            </a:r>
            <a:r>
              <a:rPr kumimoji="1" lang="en-US" altLang="ja-JP" b="1" dirty="0">
                <a:latin typeface="UD デジタル 教科書体 N-R" panose="02020400000000000000" pitchFamily="17" charset="-128"/>
                <a:ea typeface="UD デジタル 教科書体 N-R" panose="02020400000000000000" pitchFamily="17" charset="-128"/>
              </a:rPr>
              <a:t>1/6</a:t>
            </a:r>
            <a:r>
              <a:rPr kumimoji="1" lang="ja-JP" altLang="en-US" b="1" dirty="0">
                <a:latin typeface="UD デジタル 教科書体 N-R" panose="02020400000000000000" pitchFamily="17" charset="-128"/>
                <a:ea typeface="UD デジタル 教科書体 N-R" panose="02020400000000000000" pitchFamily="17" charset="-128"/>
              </a:rPr>
              <a:t>）</a:t>
            </a:r>
            <a:endParaRPr kumimoji="1" lang="en-US" altLang="ja-JP" b="1" dirty="0">
              <a:latin typeface="UD デジタル 教科書体 N-R" panose="02020400000000000000" pitchFamily="17" charset="-128"/>
              <a:ea typeface="UD デジタル 教科書体 N-R" panose="02020400000000000000" pitchFamily="17" charset="-128"/>
            </a:endParaRPr>
          </a:p>
        </p:txBody>
      </p:sp>
      <p:sp>
        <p:nvSpPr>
          <p:cNvPr id="11" name="テキスト ボックス 10">
            <a:extLst>
              <a:ext uri="{FF2B5EF4-FFF2-40B4-BE49-F238E27FC236}">
                <a16:creationId xmlns:a16="http://schemas.microsoft.com/office/drawing/2014/main" id="{ABF0DFAD-BB31-48E9-AE20-3BBF9EAA0658}"/>
              </a:ext>
            </a:extLst>
          </p:cNvPr>
          <p:cNvSpPr txBox="1"/>
          <p:nvPr/>
        </p:nvSpPr>
        <p:spPr>
          <a:xfrm>
            <a:off x="2879545" y="5226588"/>
            <a:ext cx="1518868" cy="369332"/>
          </a:xfrm>
          <a:prstGeom prst="rect">
            <a:avLst/>
          </a:prstGeom>
          <a:noFill/>
        </p:spPr>
        <p:txBody>
          <a:bodyPr wrap="square" lIns="0" rIns="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長女（</a:t>
            </a:r>
            <a:r>
              <a:rPr kumimoji="1" lang="en-US" altLang="ja-JP" b="1" dirty="0">
                <a:latin typeface="UD デジタル 教科書体 N-R" panose="02020400000000000000" pitchFamily="17" charset="-128"/>
                <a:ea typeface="UD デジタル 教科書体 N-R" panose="02020400000000000000" pitchFamily="17" charset="-128"/>
              </a:rPr>
              <a:t>1/6</a:t>
            </a:r>
            <a:r>
              <a:rPr kumimoji="1" lang="ja-JP" altLang="en-US" b="1" dirty="0">
                <a:latin typeface="UD デジタル 教科書体 N-R" panose="02020400000000000000" pitchFamily="17" charset="-128"/>
                <a:ea typeface="UD デジタル 教科書体 N-R" panose="02020400000000000000" pitchFamily="17" charset="-128"/>
              </a:rPr>
              <a:t>）</a:t>
            </a:r>
            <a:endParaRPr kumimoji="1" lang="en-US" altLang="ja-JP" b="1" dirty="0">
              <a:latin typeface="UD デジタル 教科書体 N-R" panose="02020400000000000000" pitchFamily="17" charset="-128"/>
              <a:ea typeface="UD デジタル 教科書体 N-R" panose="02020400000000000000" pitchFamily="17" charset="-128"/>
            </a:endParaRPr>
          </a:p>
        </p:txBody>
      </p:sp>
      <p:sp>
        <p:nvSpPr>
          <p:cNvPr id="12" name="テキスト ボックス 11">
            <a:extLst>
              <a:ext uri="{FF2B5EF4-FFF2-40B4-BE49-F238E27FC236}">
                <a16:creationId xmlns:a16="http://schemas.microsoft.com/office/drawing/2014/main" id="{868D079A-76C4-48C6-A7D6-6870D5AB441C}"/>
              </a:ext>
            </a:extLst>
          </p:cNvPr>
          <p:cNvSpPr txBox="1"/>
          <p:nvPr/>
        </p:nvSpPr>
        <p:spPr>
          <a:xfrm>
            <a:off x="1510736" y="1763791"/>
            <a:ext cx="1274006" cy="369332"/>
          </a:xfrm>
          <a:prstGeom prst="rect">
            <a:avLst/>
          </a:prstGeom>
          <a:noFill/>
        </p:spPr>
        <p:txBody>
          <a:bodyPr wrap="square" rtlCol="0">
            <a:spAutoFit/>
          </a:bodyPr>
          <a:lstStyle/>
          <a:p>
            <a:r>
              <a:rPr kumimoji="1" lang="ja-JP" altLang="en-US" b="1" dirty="0">
                <a:solidFill>
                  <a:srgbClr val="FF0000"/>
                </a:solidFill>
              </a:rPr>
              <a:t>被相続人</a:t>
            </a:r>
          </a:p>
        </p:txBody>
      </p:sp>
      <p:cxnSp>
        <p:nvCxnSpPr>
          <p:cNvPr id="13" name="直線コネクタ 12">
            <a:extLst>
              <a:ext uri="{FF2B5EF4-FFF2-40B4-BE49-F238E27FC236}">
                <a16:creationId xmlns:a16="http://schemas.microsoft.com/office/drawing/2014/main" id="{70DAE7A0-BD5D-4D34-B002-6D1AA4392B7F}"/>
              </a:ext>
            </a:extLst>
          </p:cNvPr>
          <p:cNvCxnSpPr>
            <a:cxnSpLocks/>
          </p:cNvCxnSpPr>
          <p:nvPr/>
        </p:nvCxnSpPr>
        <p:spPr>
          <a:xfrm flipH="1">
            <a:off x="1473133" y="2489006"/>
            <a:ext cx="987383" cy="8637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6" descr="髪の短いお母さんのイラスト">
            <a:extLst>
              <a:ext uri="{FF2B5EF4-FFF2-40B4-BE49-F238E27FC236}">
                <a16:creationId xmlns:a16="http://schemas.microsoft.com/office/drawing/2014/main" id="{52B26244-D017-4E38-B6C5-DB9C65CCAE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4068" y="4164658"/>
            <a:ext cx="1014450" cy="10144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8" descr="若いおじいさんのイラスト">
            <a:extLst>
              <a:ext uri="{FF2B5EF4-FFF2-40B4-BE49-F238E27FC236}">
                <a16:creationId xmlns:a16="http://schemas.microsoft.com/office/drawing/2014/main" id="{9B906F82-386D-4FEA-A4A7-9C10D54693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214" y="4096548"/>
            <a:ext cx="1082560" cy="108256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直線コネクタ 15">
            <a:extLst>
              <a:ext uri="{FF2B5EF4-FFF2-40B4-BE49-F238E27FC236}">
                <a16:creationId xmlns:a16="http://schemas.microsoft.com/office/drawing/2014/main" id="{2068EB28-D3C4-4559-A996-305D359701B4}"/>
              </a:ext>
            </a:extLst>
          </p:cNvPr>
          <p:cNvCxnSpPr>
            <a:cxnSpLocks/>
          </p:cNvCxnSpPr>
          <p:nvPr/>
        </p:nvCxnSpPr>
        <p:spPr>
          <a:xfrm>
            <a:off x="1564138" y="2552259"/>
            <a:ext cx="836295" cy="791649"/>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8B9E11A9-9EE0-44C9-9852-486DF7718C89}"/>
              </a:ext>
            </a:extLst>
          </p:cNvPr>
          <p:cNvCxnSpPr>
            <a:cxnSpLocks/>
          </p:cNvCxnSpPr>
          <p:nvPr/>
        </p:nvCxnSpPr>
        <p:spPr>
          <a:xfrm>
            <a:off x="2246740" y="2863407"/>
            <a:ext cx="717328" cy="6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F9E6A374-B919-45D9-B40A-4BA6C4F1FD22}"/>
              </a:ext>
            </a:extLst>
          </p:cNvPr>
          <p:cNvCxnSpPr>
            <a:cxnSpLocks/>
          </p:cNvCxnSpPr>
          <p:nvPr/>
        </p:nvCxnSpPr>
        <p:spPr>
          <a:xfrm>
            <a:off x="2105011" y="3883383"/>
            <a:ext cx="0" cy="363766"/>
          </a:xfrm>
          <a:prstGeom prst="line">
            <a:avLst/>
          </a:prstGeom>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B03FA2A8-808B-46CB-92BD-8AE1373DCE97}"/>
              </a:ext>
            </a:extLst>
          </p:cNvPr>
          <p:cNvSpPr txBox="1"/>
          <p:nvPr/>
        </p:nvSpPr>
        <p:spPr>
          <a:xfrm>
            <a:off x="1687398" y="5724572"/>
            <a:ext cx="1820968" cy="400110"/>
          </a:xfrm>
          <a:prstGeom prst="rect">
            <a:avLst/>
          </a:prstGeom>
          <a:noFill/>
        </p:spPr>
        <p:txBody>
          <a:bodyPr wrap="square" rtlCol="0">
            <a:spAutoFit/>
          </a:bodyPr>
          <a:lstStyle/>
          <a:p>
            <a:r>
              <a:rPr kumimoji="1" lang="ja-JP" altLang="en-US" sz="2000" dirty="0"/>
              <a:t>（第１順位）</a:t>
            </a:r>
          </a:p>
        </p:txBody>
      </p:sp>
      <p:cxnSp>
        <p:nvCxnSpPr>
          <p:cNvPr id="27" name="直線コネクタ 26">
            <a:extLst>
              <a:ext uri="{FF2B5EF4-FFF2-40B4-BE49-F238E27FC236}">
                <a16:creationId xmlns:a16="http://schemas.microsoft.com/office/drawing/2014/main" id="{C080903C-A604-49FC-873B-91D16A68A0F2}"/>
              </a:ext>
            </a:extLst>
          </p:cNvPr>
          <p:cNvCxnSpPr>
            <a:cxnSpLocks/>
          </p:cNvCxnSpPr>
          <p:nvPr/>
        </p:nvCxnSpPr>
        <p:spPr>
          <a:xfrm>
            <a:off x="2248220" y="2838253"/>
            <a:ext cx="717328" cy="6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F21BBCA-9AFF-4036-ADB1-5F6BCDBE0B56}"/>
              </a:ext>
            </a:extLst>
          </p:cNvPr>
          <p:cNvCxnSpPr>
            <a:cxnSpLocks/>
          </p:cNvCxnSpPr>
          <p:nvPr/>
        </p:nvCxnSpPr>
        <p:spPr>
          <a:xfrm>
            <a:off x="872181" y="2838255"/>
            <a:ext cx="717328" cy="6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934DA13E-D7A4-47F5-A586-2F27C50247E6}"/>
              </a:ext>
            </a:extLst>
          </p:cNvPr>
          <p:cNvCxnSpPr>
            <a:cxnSpLocks/>
          </p:cNvCxnSpPr>
          <p:nvPr/>
        </p:nvCxnSpPr>
        <p:spPr>
          <a:xfrm>
            <a:off x="873661" y="2813101"/>
            <a:ext cx="717328" cy="6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7EBD3F86-0872-4038-9929-F452A50445D1}"/>
              </a:ext>
            </a:extLst>
          </p:cNvPr>
          <p:cNvSpPr txBox="1"/>
          <p:nvPr/>
        </p:nvSpPr>
        <p:spPr>
          <a:xfrm>
            <a:off x="167600" y="2672182"/>
            <a:ext cx="704581" cy="369332"/>
          </a:xfrm>
          <a:prstGeom prst="rect">
            <a:avLst/>
          </a:prstGeom>
          <a:noFill/>
        </p:spPr>
        <p:txBody>
          <a:bodyPr wrap="square" rtlCol="0">
            <a:spAutoFit/>
          </a:bodyPr>
          <a:lstStyle/>
          <a:p>
            <a:r>
              <a:rPr kumimoji="1" lang="ja-JP" altLang="en-US" dirty="0"/>
              <a:t>先妻</a:t>
            </a:r>
          </a:p>
        </p:txBody>
      </p:sp>
      <p:cxnSp>
        <p:nvCxnSpPr>
          <p:cNvPr id="37" name="直線コネクタ 36">
            <a:extLst>
              <a:ext uri="{FF2B5EF4-FFF2-40B4-BE49-F238E27FC236}">
                <a16:creationId xmlns:a16="http://schemas.microsoft.com/office/drawing/2014/main" id="{DCDB13F0-097C-4D1F-A4CB-A4AB1450E3C2}"/>
              </a:ext>
            </a:extLst>
          </p:cNvPr>
          <p:cNvCxnSpPr/>
          <p:nvPr/>
        </p:nvCxnSpPr>
        <p:spPr>
          <a:xfrm>
            <a:off x="1181417" y="2832629"/>
            <a:ext cx="0" cy="1354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お父さんのイラスト">
            <a:extLst>
              <a:ext uri="{FF2B5EF4-FFF2-40B4-BE49-F238E27FC236}">
                <a16:creationId xmlns:a16="http://schemas.microsoft.com/office/drawing/2014/main" id="{4C7BB8B0-0993-4763-AAF8-E458EF65CF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9700" y="4116676"/>
            <a:ext cx="1056243" cy="1056243"/>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直線コネクタ 43">
            <a:extLst>
              <a:ext uri="{FF2B5EF4-FFF2-40B4-BE49-F238E27FC236}">
                <a16:creationId xmlns:a16="http://schemas.microsoft.com/office/drawing/2014/main" id="{FDAA1907-8055-4D5C-A252-E77EAD323EB5}"/>
              </a:ext>
            </a:extLst>
          </p:cNvPr>
          <p:cNvCxnSpPr/>
          <p:nvPr/>
        </p:nvCxnSpPr>
        <p:spPr>
          <a:xfrm flipH="1">
            <a:off x="1020936" y="2707694"/>
            <a:ext cx="151603" cy="218606"/>
          </a:xfrm>
          <a:prstGeom prst="line">
            <a:avLst/>
          </a:prstGeom>
          <a:ln/>
        </p:spPr>
        <p:style>
          <a:lnRef idx="1">
            <a:schemeClr val="dk1"/>
          </a:lnRef>
          <a:fillRef idx="0">
            <a:schemeClr val="dk1"/>
          </a:fillRef>
          <a:effectRef idx="0">
            <a:schemeClr val="dk1"/>
          </a:effectRef>
          <a:fontRef idx="minor">
            <a:schemeClr val="tx1"/>
          </a:fontRef>
        </p:style>
      </p:cxnSp>
      <p:cxnSp>
        <p:nvCxnSpPr>
          <p:cNvPr id="46" name="直線コネクタ 45">
            <a:extLst>
              <a:ext uri="{FF2B5EF4-FFF2-40B4-BE49-F238E27FC236}">
                <a16:creationId xmlns:a16="http://schemas.microsoft.com/office/drawing/2014/main" id="{077BCA28-4AAC-43BC-B874-19235F0926EA}"/>
              </a:ext>
            </a:extLst>
          </p:cNvPr>
          <p:cNvCxnSpPr>
            <a:cxnSpLocks/>
          </p:cNvCxnSpPr>
          <p:nvPr/>
        </p:nvCxnSpPr>
        <p:spPr>
          <a:xfrm>
            <a:off x="1029814" y="2707694"/>
            <a:ext cx="151603" cy="218606"/>
          </a:xfrm>
          <a:prstGeom prst="line">
            <a:avLst/>
          </a:prstGeom>
        </p:spPr>
        <p:style>
          <a:lnRef idx="1">
            <a:schemeClr val="dk1"/>
          </a:lnRef>
          <a:fillRef idx="0">
            <a:schemeClr val="dk1"/>
          </a:fillRef>
          <a:effectRef idx="0">
            <a:schemeClr val="dk1"/>
          </a:effectRef>
          <a:fontRef idx="minor">
            <a:schemeClr val="tx1"/>
          </a:fontRef>
        </p:style>
      </p:cxnSp>
      <p:sp>
        <p:nvSpPr>
          <p:cNvPr id="49" name="テキスト ボックス 48">
            <a:extLst>
              <a:ext uri="{FF2B5EF4-FFF2-40B4-BE49-F238E27FC236}">
                <a16:creationId xmlns:a16="http://schemas.microsoft.com/office/drawing/2014/main" id="{F0037D89-78B7-489C-835C-226C745B30ED}"/>
              </a:ext>
            </a:extLst>
          </p:cNvPr>
          <p:cNvSpPr txBox="1"/>
          <p:nvPr/>
        </p:nvSpPr>
        <p:spPr>
          <a:xfrm>
            <a:off x="392762" y="5261641"/>
            <a:ext cx="1312092" cy="369332"/>
          </a:xfrm>
          <a:prstGeom prst="rect">
            <a:avLst/>
          </a:prstGeom>
          <a:noFill/>
        </p:spPr>
        <p:txBody>
          <a:bodyPr wrap="square" lIns="0" rIns="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長男（</a:t>
            </a:r>
            <a:r>
              <a:rPr kumimoji="1" lang="en-US" altLang="ja-JP" b="1" dirty="0">
                <a:latin typeface="UD デジタル 教科書体 N-R" panose="02020400000000000000" pitchFamily="17" charset="-128"/>
                <a:ea typeface="UD デジタル 教科書体 N-R" panose="02020400000000000000" pitchFamily="17" charset="-128"/>
              </a:rPr>
              <a:t>1/6</a:t>
            </a:r>
            <a:r>
              <a:rPr kumimoji="1" lang="ja-JP" altLang="en-US" b="1" dirty="0">
                <a:latin typeface="UD デジタル 教科書体 N-R" panose="02020400000000000000" pitchFamily="17" charset="-128"/>
                <a:ea typeface="UD デジタル 教科書体 N-R" panose="02020400000000000000" pitchFamily="17" charset="-128"/>
              </a:rPr>
              <a:t>）</a:t>
            </a:r>
          </a:p>
        </p:txBody>
      </p:sp>
      <p:sp>
        <p:nvSpPr>
          <p:cNvPr id="50" name="テキスト ボックス 49">
            <a:extLst>
              <a:ext uri="{FF2B5EF4-FFF2-40B4-BE49-F238E27FC236}">
                <a16:creationId xmlns:a16="http://schemas.microsoft.com/office/drawing/2014/main" id="{2BA1EF97-FEE7-4DCC-B43B-9BC08D89086D}"/>
              </a:ext>
            </a:extLst>
          </p:cNvPr>
          <p:cNvSpPr txBox="1"/>
          <p:nvPr/>
        </p:nvSpPr>
        <p:spPr>
          <a:xfrm>
            <a:off x="93942" y="2462120"/>
            <a:ext cx="1015467" cy="307777"/>
          </a:xfrm>
          <a:prstGeom prst="rect">
            <a:avLst/>
          </a:prstGeom>
          <a:noFill/>
        </p:spPr>
        <p:txBody>
          <a:bodyPr wrap="square" rtlCol="0">
            <a:spAutoFit/>
          </a:bodyPr>
          <a:lstStyle/>
          <a:p>
            <a:r>
              <a:rPr kumimoji="1" lang="ja-JP" altLang="en-US" sz="1400" b="1" dirty="0"/>
              <a:t>既に死亡</a:t>
            </a:r>
          </a:p>
        </p:txBody>
      </p:sp>
      <p:sp>
        <p:nvSpPr>
          <p:cNvPr id="52" name="テキスト ボックス 51">
            <a:extLst>
              <a:ext uri="{FF2B5EF4-FFF2-40B4-BE49-F238E27FC236}">
                <a16:creationId xmlns:a16="http://schemas.microsoft.com/office/drawing/2014/main" id="{536142C3-EC73-43D3-B435-DF0D31C497C3}"/>
              </a:ext>
            </a:extLst>
          </p:cNvPr>
          <p:cNvSpPr txBox="1"/>
          <p:nvPr/>
        </p:nvSpPr>
        <p:spPr>
          <a:xfrm>
            <a:off x="4313187" y="1804308"/>
            <a:ext cx="5326413" cy="489364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つまり、被相続人の法定相続人には、配偶者と３人の子供がいることになります。よって子供の相続分</a:t>
            </a:r>
            <a:r>
              <a:rPr kumimoji="1" lang="en-US" altLang="ja-JP" sz="2400" dirty="0">
                <a:latin typeface="UD デジタル 教科書体 N-R" panose="02020400000000000000" pitchFamily="17" charset="-128"/>
                <a:ea typeface="UD デジタル 教科書体 N-R" panose="02020400000000000000" pitchFamily="17" charset="-128"/>
              </a:rPr>
              <a:t>1/2</a:t>
            </a:r>
            <a:r>
              <a:rPr kumimoji="1" lang="ja-JP" altLang="en-US" sz="2400" dirty="0">
                <a:latin typeface="UD デジタル 教科書体 N-R" panose="02020400000000000000" pitchFamily="17" charset="-128"/>
                <a:ea typeface="UD デジタル 教科書体 N-R" panose="02020400000000000000" pitchFamily="17" charset="-128"/>
              </a:rPr>
              <a:t>を</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等分した</a:t>
            </a:r>
            <a:r>
              <a:rPr kumimoji="1" lang="en-US" altLang="ja-JP" sz="2400" dirty="0">
                <a:latin typeface="UD デジタル 教科書体 N-R" panose="02020400000000000000" pitchFamily="17" charset="-128"/>
                <a:ea typeface="UD デジタル 教科書体 N-R" panose="02020400000000000000" pitchFamily="17" charset="-128"/>
              </a:rPr>
              <a:t>1/6</a:t>
            </a:r>
            <a:r>
              <a:rPr kumimoji="1" lang="ja-JP" altLang="en-US" sz="2400" dirty="0">
                <a:latin typeface="UD デジタル 教科書体 N-R" panose="02020400000000000000" pitchFamily="17" charset="-128"/>
                <a:ea typeface="UD デジタル 教科書体 N-R" panose="02020400000000000000" pitchFamily="17" charset="-128"/>
              </a:rPr>
              <a:t>ずつとなります。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＊戦後の戸籍制度では、婚姻関係に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ある（もしくはあった）夫婦を基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準にその子供の続柄がふられてい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るため、本事例では長男が</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人と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なっています。住民票の続柄は長</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男・長女ではなく、平成７年より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全て子という記載となっています。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19" name="テキスト ボックス 18">
            <a:extLst>
              <a:ext uri="{FF2B5EF4-FFF2-40B4-BE49-F238E27FC236}">
                <a16:creationId xmlns:a16="http://schemas.microsoft.com/office/drawing/2014/main" id="{3222CEB7-CED6-4B62-B207-3F8CF9F920A3}"/>
              </a:ext>
            </a:extLst>
          </p:cNvPr>
          <p:cNvSpPr txBox="1"/>
          <p:nvPr/>
        </p:nvSpPr>
        <p:spPr>
          <a:xfrm>
            <a:off x="150919" y="717889"/>
            <a:ext cx="9472000" cy="1200329"/>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被相続人には、配偶者と２人の子供及び前妻との間の子供１人</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がいます。先妻の子も、第１順位の相続人となります。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pic>
        <p:nvPicPr>
          <p:cNvPr id="21" name="録音したサウンド">
            <a:hlinkClick r:id="" action="ppaction://media"/>
            <a:extLst>
              <a:ext uri="{FF2B5EF4-FFF2-40B4-BE49-F238E27FC236}">
                <a16:creationId xmlns:a16="http://schemas.microsoft.com/office/drawing/2014/main" id="{CA3A89C1-F96C-49A2-A774-AF4B7C23CA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02824" y="141052"/>
            <a:ext cx="487363" cy="487363"/>
          </a:xfrm>
          <a:prstGeom prst="rect">
            <a:avLst/>
          </a:prstGeom>
        </p:spPr>
      </p:pic>
      <p:sp>
        <p:nvSpPr>
          <p:cNvPr id="33" name="正方形/長方形 32">
            <a:extLst>
              <a:ext uri="{FF2B5EF4-FFF2-40B4-BE49-F238E27FC236}">
                <a16:creationId xmlns:a16="http://schemas.microsoft.com/office/drawing/2014/main" id="{3CA09457-CEBE-40E5-BDE6-D2A0CC03152B}"/>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13935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3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おじいちゃん１">
            <a:extLst>
              <a:ext uri="{FF2B5EF4-FFF2-40B4-BE49-F238E27FC236}">
                <a16:creationId xmlns:a16="http://schemas.microsoft.com/office/drawing/2014/main" id="{A5739655-0A12-48D6-9CDB-6F8899A18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567" y="1609506"/>
            <a:ext cx="1054823" cy="10548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おばあちゃん２">
            <a:extLst>
              <a:ext uri="{FF2B5EF4-FFF2-40B4-BE49-F238E27FC236}">
                <a16:creationId xmlns:a16="http://schemas.microsoft.com/office/drawing/2014/main" id="{91A11C7B-7DB3-4ABD-986C-0CED41032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2542" y="1591672"/>
            <a:ext cx="1157303" cy="110148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E2E60229-D6FF-4781-826D-FF7CB322720F}"/>
              </a:ext>
            </a:extLst>
          </p:cNvPr>
          <p:cNvCxnSpPr>
            <a:cxnSpLocks/>
          </p:cNvCxnSpPr>
          <p:nvPr/>
        </p:nvCxnSpPr>
        <p:spPr>
          <a:xfrm>
            <a:off x="1904635" y="2472672"/>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B43D594-48A3-4537-86FA-16E6B9C463B0}"/>
              </a:ext>
            </a:extLst>
          </p:cNvPr>
          <p:cNvCxnSpPr>
            <a:cxnSpLocks/>
          </p:cNvCxnSpPr>
          <p:nvPr/>
        </p:nvCxnSpPr>
        <p:spPr>
          <a:xfrm>
            <a:off x="1914991" y="2456396"/>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1AA42249-5EC5-4220-84A8-37C486DFA3AB}"/>
              </a:ext>
            </a:extLst>
          </p:cNvPr>
          <p:cNvCxnSpPr>
            <a:cxnSpLocks/>
          </p:cNvCxnSpPr>
          <p:nvPr/>
        </p:nvCxnSpPr>
        <p:spPr>
          <a:xfrm flipH="1">
            <a:off x="2276922" y="2472672"/>
            <a:ext cx="4081" cy="616755"/>
          </a:xfrm>
          <a:prstGeom prst="line">
            <a:avLst/>
          </a:prstGeom>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C2D42A2C-5DE3-40EF-A342-79917EF25F69}"/>
              </a:ext>
            </a:extLst>
          </p:cNvPr>
          <p:cNvSpPr txBox="1"/>
          <p:nvPr/>
        </p:nvSpPr>
        <p:spPr>
          <a:xfrm>
            <a:off x="1457349" y="2734674"/>
            <a:ext cx="714375" cy="338554"/>
          </a:xfrm>
          <a:prstGeom prst="rect">
            <a:avLst/>
          </a:prstGeom>
          <a:noFill/>
        </p:spPr>
        <p:txBody>
          <a:bodyPr wrap="square" rtlCol="0">
            <a:spAutoFit/>
          </a:bodyPr>
          <a:lstStyle/>
          <a:p>
            <a:r>
              <a:rPr kumimoji="1" lang="ja-JP" altLang="en-US" sz="1600" b="1" dirty="0"/>
              <a:t>夫</a:t>
            </a:r>
          </a:p>
        </p:txBody>
      </p:sp>
      <p:sp>
        <p:nvSpPr>
          <p:cNvPr id="15" name="テキスト ボックス 14">
            <a:extLst>
              <a:ext uri="{FF2B5EF4-FFF2-40B4-BE49-F238E27FC236}">
                <a16:creationId xmlns:a16="http://schemas.microsoft.com/office/drawing/2014/main" id="{56923BAD-A674-454F-97FF-4A1FC716B2FD}"/>
              </a:ext>
            </a:extLst>
          </p:cNvPr>
          <p:cNvSpPr txBox="1"/>
          <p:nvPr/>
        </p:nvSpPr>
        <p:spPr>
          <a:xfrm>
            <a:off x="2541906" y="2683917"/>
            <a:ext cx="1366482" cy="584775"/>
          </a:xfrm>
          <a:prstGeom prst="rect">
            <a:avLst/>
          </a:prstGeom>
          <a:noFill/>
        </p:spPr>
        <p:txBody>
          <a:bodyPr wrap="square" rtlCol="0">
            <a:spAutoFit/>
          </a:bodyPr>
          <a:lstStyle/>
          <a:p>
            <a:r>
              <a:rPr kumimoji="1" lang="ja-JP" altLang="en-US" sz="1600" b="1" dirty="0"/>
              <a:t>妻（</a:t>
            </a:r>
            <a:r>
              <a:rPr kumimoji="1" lang="en-US" altLang="ja-JP" sz="1600" b="1" dirty="0"/>
              <a:t>1/2</a:t>
            </a:r>
            <a:r>
              <a:rPr kumimoji="1" lang="ja-JP" altLang="en-US" sz="1600" b="1" dirty="0"/>
              <a:t>）</a:t>
            </a:r>
            <a:endParaRPr kumimoji="1" lang="en-US" altLang="ja-JP" sz="1600" b="1" dirty="0"/>
          </a:p>
          <a:p>
            <a:endParaRPr kumimoji="1" lang="ja-JP" altLang="en-US" sz="1600" b="1" dirty="0"/>
          </a:p>
        </p:txBody>
      </p:sp>
      <p:sp>
        <p:nvSpPr>
          <p:cNvPr id="16" name="テキスト ボックス 15">
            <a:extLst>
              <a:ext uri="{FF2B5EF4-FFF2-40B4-BE49-F238E27FC236}">
                <a16:creationId xmlns:a16="http://schemas.microsoft.com/office/drawing/2014/main" id="{46EDCBB9-16EE-4A29-B66E-25E8E2D05B44}"/>
              </a:ext>
            </a:extLst>
          </p:cNvPr>
          <p:cNvSpPr txBox="1"/>
          <p:nvPr/>
        </p:nvSpPr>
        <p:spPr>
          <a:xfrm>
            <a:off x="1379133" y="4416995"/>
            <a:ext cx="615083" cy="338554"/>
          </a:xfrm>
          <a:prstGeom prst="rect">
            <a:avLst/>
          </a:prstGeom>
          <a:noFill/>
        </p:spPr>
        <p:txBody>
          <a:bodyPr wrap="square" rtlCol="0">
            <a:spAutoFit/>
          </a:bodyPr>
          <a:lstStyle/>
          <a:p>
            <a:r>
              <a:rPr kumimoji="1" lang="ja-JP" altLang="en-US" sz="1600" b="1" dirty="0"/>
              <a:t>長男</a:t>
            </a:r>
          </a:p>
        </p:txBody>
      </p:sp>
      <p:sp>
        <p:nvSpPr>
          <p:cNvPr id="18" name="テキスト ボックス 17">
            <a:extLst>
              <a:ext uri="{FF2B5EF4-FFF2-40B4-BE49-F238E27FC236}">
                <a16:creationId xmlns:a16="http://schemas.microsoft.com/office/drawing/2014/main" id="{F9D84159-BD8B-4730-A5AD-9762C7E4BB40}"/>
              </a:ext>
            </a:extLst>
          </p:cNvPr>
          <p:cNvSpPr txBox="1"/>
          <p:nvPr/>
        </p:nvSpPr>
        <p:spPr>
          <a:xfrm>
            <a:off x="1232315" y="1185810"/>
            <a:ext cx="1157302" cy="338554"/>
          </a:xfrm>
          <a:prstGeom prst="rect">
            <a:avLst/>
          </a:prstGeom>
          <a:noFill/>
        </p:spPr>
        <p:txBody>
          <a:bodyPr wrap="square" rtlCol="0">
            <a:spAutoFit/>
          </a:bodyPr>
          <a:lstStyle/>
          <a:p>
            <a:r>
              <a:rPr kumimoji="1" lang="ja-JP" altLang="en-US" sz="1600" b="1" dirty="0">
                <a:solidFill>
                  <a:srgbClr val="FF0000"/>
                </a:solidFill>
              </a:rPr>
              <a:t>被相続人</a:t>
            </a:r>
          </a:p>
        </p:txBody>
      </p:sp>
      <p:cxnSp>
        <p:nvCxnSpPr>
          <p:cNvPr id="19" name="直線コネクタ 18">
            <a:extLst>
              <a:ext uri="{FF2B5EF4-FFF2-40B4-BE49-F238E27FC236}">
                <a16:creationId xmlns:a16="http://schemas.microsoft.com/office/drawing/2014/main" id="{67DECEFA-FE14-4526-89B1-429647D157BF}"/>
              </a:ext>
            </a:extLst>
          </p:cNvPr>
          <p:cNvCxnSpPr>
            <a:cxnSpLocks/>
          </p:cNvCxnSpPr>
          <p:nvPr/>
        </p:nvCxnSpPr>
        <p:spPr>
          <a:xfrm flipH="1">
            <a:off x="1220396" y="1931318"/>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28" descr="若いおじいさんのイラスト">
            <a:extLst>
              <a:ext uri="{FF2B5EF4-FFF2-40B4-BE49-F238E27FC236}">
                <a16:creationId xmlns:a16="http://schemas.microsoft.com/office/drawing/2014/main" id="{6B2BFFA7-5809-4997-BD69-EC1FEBC03A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297" y="3328801"/>
            <a:ext cx="1106625" cy="1106625"/>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AD20E4FF-857C-4082-81B2-F9C891D57646}"/>
              </a:ext>
            </a:extLst>
          </p:cNvPr>
          <p:cNvSpPr txBox="1"/>
          <p:nvPr/>
        </p:nvSpPr>
        <p:spPr>
          <a:xfrm>
            <a:off x="1861486" y="4693650"/>
            <a:ext cx="1412594" cy="338554"/>
          </a:xfrm>
          <a:prstGeom prst="rect">
            <a:avLst/>
          </a:prstGeom>
          <a:noFill/>
        </p:spPr>
        <p:txBody>
          <a:bodyPr wrap="square" rtlCol="0">
            <a:spAutoFit/>
          </a:bodyPr>
          <a:lstStyle/>
          <a:p>
            <a:r>
              <a:rPr kumimoji="1" lang="ja-JP" altLang="en-US" sz="1600" dirty="0"/>
              <a:t>（第一順位）</a:t>
            </a:r>
          </a:p>
        </p:txBody>
      </p:sp>
      <p:cxnSp>
        <p:nvCxnSpPr>
          <p:cNvPr id="27" name="直線コネクタ 26">
            <a:extLst>
              <a:ext uri="{FF2B5EF4-FFF2-40B4-BE49-F238E27FC236}">
                <a16:creationId xmlns:a16="http://schemas.microsoft.com/office/drawing/2014/main" id="{CFE64BEC-457E-4C63-BA77-34EE491F7CA7}"/>
              </a:ext>
            </a:extLst>
          </p:cNvPr>
          <p:cNvCxnSpPr/>
          <p:nvPr/>
        </p:nvCxnSpPr>
        <p:spPr>
          <a:xfrm>
            <a:off x="1255581" y="1966417"/>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pic>
        <p:nvPicPr>
          <p:cNvPr id="1026" name="Picture 2" descr="穏やかな女の子のイラスト">
            <a:extLst>
              <a:ext uri="{FF2B5EF4-FFF2-40B4-BE49-F238E27FC236}">
                <a16:creationId xmlns:a16="http://schemas.microsoft.com/office/drawing/2014/main" id="{3DA80933-4FD4-4DE5-B10F-6DB71BBEC7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014" y="3348275"/>
            <a:ext cx="766799" cy="985639"/>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直線コネクタ 29">
            <a:extLst>
              <a:ext uri="{FF2B5EF4-FFF2-40B4-BE49-F238E27FC236}">
                <a16:creationId xmlns:a16="http://schemas.microsoft.com/office/drawing/2014/main" id="{063AC140-CE86-4F39-B259-57472543690C}"/>
              </a:ext>
            </a:extLst>
          </p:cNvPr>
          <p:cNvCxnSpPr>
            <a:cxnSpLocks/>
          </p:cNvCxnSpPr>
          <p:nvPr/>
        </p:nvCxnSpPr>
        <p:spPr>
          <a:xfrm>
            <a:off x="927257" y="3950565"/>
            <a:ext cx="481587" cy="0"/>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D53753EF-7A14-4859-8B26-A260B53FA42B}"/>
              </a:ext>
            </a:extLst>
          </p:cNvPr>
          <p:cNvCxnSpPr>
            <a:cxnSpLocks/>
          </p:cNvCxnSpPr>
          <p:nvPr/>
        </p:nvCxnSpPr>
        <p:spPr>
          <a:xfrm>
            <a:off x="910979" y="3978675"/>
            <a:ext cx="481587" cy="0"/>
          </a:xfrm>
          <a:prstGeom prst="line">
            <a:avLst/>
          </a:prstGeom>
        </p:spPr>
        <p:style>
          <a:lnRef idx="1">
            <a:schemeClr val="dk1"/>
          </a:lnRef>
          <a:fillRef idx="0">
            <a:schemeClr val="dk1"/>
          </a:fillRef>
          <a:effectRef idx="0">
            <a:schemeClr val="dk1"/>
          </a:effectRef>
          <a:fontRef idx="minor">
            <a:schemeClr val="tx1"/>
          </a:fontRef>
        </p:style>
      </p:cxnSp>
      <p:sp>
        <p:nvSpPr>
          <p:cNvPr id="32" name="テキスト ボックス 31">
            <a:extLst>
              <a:ext uri="{FF2B5EF4-FFF2-40B4-BE49-F238E27FC236}">
                <a16:creationId xmlns:a16="http://schemas.microsoft.com/office/drawing/2014/main" id="{AD06F9B0-A624-43AE-8002-4FE568C42304}"/>
              </a:ext>
            </a:extLst>
          </p:cNvPr>
          <p:cNvSpPr txBox="1"/>
          <p:nvPr/>
        </p:nvSpPr>
        <p:spPr>
          <a:xfrm>
            <a:off x="134654" y="117621"/>
            <a:ext cx="9877881" cy="954107"/>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４．被相続人より先に子供が死亡しており、その子に孫がい</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る場合（代襲相続）</a:t>
            </a:r>
          </a:p>
        </p:txBody>
      </p:sp>
      <p:cxnSp>
        <p:nvCxnSpPr>
          <p:cNvPr id="35" name="直線コネクタ 34">
            <a:extLst>
              <a:ext uri="{FF2B5EF4-FFF2-40B4-BE49-F238E27FC236}">
                <a16:creationId xmlns:a16="http://schemas.microsoft.com/office/drawing/2014/main" id="{94125410-1029-4C32-AC84-A4E5BAB2CFD5}"/>
              </a:ext>
            </a:extLst>
          </p:cNvPr>
          <p:cNvCxnSpPr>
            <a:cxnSpLocks/>
          </p:cNvCxnSpPr>
          <p:nvPr/>
        </p:nvCxnSpPr>
        <p:spPr>
          <a:xfrm>
            <a:off x="1152543" y="3978675"/>
            <a:ext cx="0" cy="733964"/>
          </a:xfrm>
          <a:prstGeom prst="line">
            <a:avLst/>
          </a:prstGeom>
        </p:spPr>
        <p:style>
          <a:lnRef idx="1">
            <a:schemeClr val="dk1"/>
          </a:lnRef>
          <a:fillRef idx="0">
            <a:schemeClr val="dk1"/>
          </a:fillRef>
          <a:effectRef idx="0">
            <a:schemeClr val="dk1"/>
          </a:effectRef>
          <a:fontRef idx="minor">
            <a:schemeClr val="tx1"/>
          </a:fontRef>
        </p:style>
      </p:cxnSp>
      <p:pic>
        <p:nvPicPr>
          <p:cNvPr id="37" name="Picture 6" descr="髪の短いお母さんのイラスト">
            <a:extLst>
              <a:ext uri="{FF2B5EF4-FFF2-40B4-BE49-F238E27FC236}">
                <a16:creationId xmlns:a16="http://schemas.microsoft.com/office/drawing/2014/main" id="{2B0559F4-83DE-492E-929C-47C1FAC6A3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6034" y="3377684"/>
            <a:ext cx="1106625" cy="1106625"/>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直線コネクタ 37">
            <a:extLst>
              <a:ext uri="{FF2B5EF4-FFF2-40B4-BE49-F238E27FC236}">
                <a16:creationId xmlns:a16="http://schemas.microsoft.com/office/drawing/2014/main" id="{E95FD02B-3F96-4E6A-A988-381C54290440}"/>
              </a:ext>
            </a:extLst>
          </p:cNvPr>
          <p:cNvCxnSpPr/>
          <p:nvPr/>
        </p:nvCxnSpPr>
        <p:spPr>
          <a:xfrm>
            <a:off x="1695637" y="3089427"/>
            <a:ext cx="1438182" cy="0"/>
          </a:xfrm>
          <a:prstGeom prst="line">
            <a:avLst/>
          </a:prstGeom>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EB6348E2-D3F9-489F-BE78-1C5B30D64490}"/>
              </a:ext>
            </a:extLst>
          </p:cNvPr>
          <p:cNvCxnSpPr>
            <a:cxnSpLocks/>
          </p:cNvCxnSpPr>
          <p:nvPr/>
        </p:nvCxnSpPr>
        <p:spPr>
          <a:xfrm>
            <a:off x="3150469" y="3084836"/>
            <a:ext cx="0" cy="292848"/>
          </a:xfrm>
          <a:prstGeom prst="line">
            <a:avLst/>
          </a:prstGeom>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5D16F04B-F63F-45F3-AE73-58DCD93AB727}"/>
              </a:ext>
            </a:extLst>
          </p:cNvPr>
          <p:cNvCxnSpPr>
            <a:cxnSpLocks/>
          </p:cNvCxnSpPr>
          <p:nvPr/>
        </p:nvCxnSpPr>
        <p:spPr>
          <a:xfrm>
            <a:off x="1713761" y="3086313"/>
            <a:ext cx="0" cy="292848"/>
          </a:xfrm>
          <a:prstGeom prst="line">
            <a:avLst/>
          </a:prstGeom>
        </p:spPr>
        <p:style>
          <a:lnRef idx="1">
            <a:schemeClr val="dk1"/>
          </a:lnRef>
          <a:fillRef idx="0">
            <a:schemeClr val="dk1"/>
          </a:fillRef>
          <a:effectRef idx="0">
            <a:schemeClr val="dk1"/>
          </a:effectRef>
          <a:fontRef idx="minor">
            <a:schemeClr val="tx1"/>
          </a:fontRef>
        </p:style>
      </p:cxnSp>
      <p:sp>
        <p:nvSpPr>
          <p:cNvPr id="43" name="テキスト ボックス 42">
            <a:extLst>
              <a:ext uri="{FF2B5EF4-FFF2-40B4-BE49-F238E27FC236}">
                <a16:creationId xmlns:a16="http://schemas.microsoft.com/office/drawing/2014/main" id="{9208574D-3CA7-4D95-B84D-DF4B28273F5C}"/>
              </a:ext>
            </a:extLst>
          </p:cNvPr>
          <p:cNvSpPr txBox="1"/>
          <p:nvPr/>
        </p:nvSpPr>
        <p:spPr>
          <a:xfrm>
            <a:off x="704341" y="1405938"/>
            <a:ext cx="1106625" cy="338554"/>
          </a:xfrm>
          <a:prstGeom prst="rect">
            <a:avLst/>
          </a:prstGeom>
          <a:noFill/>
        </p:spPr>
        <p:txBody>
          <a:bodyPr wrap="square" rtlCol="0">
            <a:spAutoFit/>
          </a:bodyPr>
          <a:lstStyle/>
          <a:p>
            <a:r>
              <a:rPr kumimoji="1" lang="en-US" altLang="ja-JP" sz="1600" dirty="0">
                <a:solidFill>
                  <a:srgbClr val="FF0000"/>
                </a:solidFill>
              </a:rPr>
              <a:t>4</a:t>
            </a:r>
            <a:r>
              <a:rPr kumimoji="1" lang="ja-JP" altLang="en-US" sz="1600" dirty="0">
                <a:solidFill>
                  <a:srgbClr val="FF0000"/>
                </a:solidFill>
              </a:rPr>
              <a:t>月死亡</a:t>
            </a:r>
          </a:p>
        </p:txBody>
      </p:sp>
      <p:sp>
        <p:nvSpPr>
          <p:cNvPr id="46" name="テキスト ボックス 45">
            <a:extLst>
              <a:ext uri="{FF2B5EF4-FFF2-40B4-BE49-F238E27FC236}">
                <a16:creationId xmlns:a16="http://schemas.microsoft.com/office/drawing/2014/main" id="{5C2F3CB5-A5C9-47F9-8FAE-0E1F1031EF33}"/>
              </a:ext>
            </a:extLst>
          </p:cNvPr>
          <p:cNvSpPr txBox="1"/>
          <p:nvPr/>
        </p:nvSpPr>
        <p:spPr>
          <a:xfrm>
            <a:off x="892253" y="3094172"/>
            <a:ext cx="1106625" cy="338554"/>
          </a:xfrm>
          <a:prstGeom prst="rect">
            <a:avLst/>
          </a:prstGeom>
          <a:noFill/>
        </p:spPr>
        <p:txBody>
          <a:bodyPr wrap="square" rtlCol="0">
            <a:spAutoFit/>
          </a:bodyPr>
          <a:lstStyle/>
          <a:p>
            <a:r>
              <a:rPr kumimoji="1" lang="en-US" altLang="ja-JP" sz="1600" dirty="0">
                <a:solidFill>
                  <a:srgbClr val="FF0000"/>
                </a:solidFill>
              </a:rPr>
              <a:t>1</a:t>
            </a:r>
            <a:r>
              <a:rPr kumimoji="1" lang="ja-JP" altLang="en-US" sz="1600" dirty="0">
                <a:solidFill>
                  <a:srgbClr val="FF0000"/>
                </a:solidFill>
              </a:rPr>
              <a:t>月死亡</a:t>
            </a:r>
          </a:p>
        </p:txBody>
      </p:sp>
      <p:cxnSp>
        <p:nvCxnSpPr>
          <p:cNvPr id="47" name="直線コネクタ 46">
            <a:extLst>
              <a:ext uri="{FF2B5EF4-FFF2-40B4-BE49-F238E27FC236}">
                <a16:creationId xmlns:a16="http://schemas.microsoft.com/office/drawing/2014/main" id="{E1517F84-19A3-42C9-90C0-DF6B9FF06FB1}"/>
              </a:ext>
            </a:extLst>
          </p:cNvPr>
          <p:cNvCxnSpPr>
            <a:cxnSpLocks/>
          </p:cNvCxnSpPr>
          <p:nvPr/>
        </p:nvCxnSpPr>
        <p:spPr>
          <a:xfrm flipH="1">
            <a:off x="1301774" y="3646189"/>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A44D8177-6A90-4E89-9CF4-87BB13FD5C2F}"/>
              </a:ext>
            </a:extLst>
          </p:cNvPr>
          <p:cNvCxnSpPr/>
          <p:nvPr/>
        </p:nvCxnSpPr>
        <p:spPr>
          <a:xfrm>
            <a:off x="1336959" y="3707919"/>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sp>
        <p:nvSpPr>
          <p:cNvPr id="49" name="テキスト ボックス 48">
            <a:extLst>
              <a:ext uri="{FF2B5EF4-FFF2-40B4-BE49-F238E27FC236}">
                <a16:creationId xmlns:a16="http://schemas.microsoft.com/office/drawing/2014/main" id="{A9896321-6E2F-45F2-8296-32620EA6EE8D}"/>
              </a:ext>
            </a:extLst>
          </p:cNvPr>
          <p:cNvSpPr txBox="1"/>
          <p:nvPr/>
        </p:nvSpPr>
        <p:spPr>
          <a:xfrm>
            <a:off x="2614608" y="4445109"/>
            <a:ext cx="1155349" cy="338554"/>
          </a:xfrm>
          <a:prstGeom prst="rect">
            <a:avLst/>
          </a:prstGeom>
          <a:noFill/>
        </p:spPr>
        <p:txBody>
          <a:bodyPr wrap="square" rtlCol="0">
            <a:spAutoFit/>
          </a:bodyPr>
          <a:lstStyle/>
          <a:p>
            <a:r>
              <a:rPr kumimoji="1" lang="ja-JP" altLang="en-US" sz="1600" b="1" dirty="0"/>
              <a:t>長女（</a:t>
            </a:r>
            <a:r>
              <a:rPr kumimoji="1" lang="en-US" altLang="ja-JP" sz="1600" b="1" dirty="0"/>
              <a:t>1/4</a:t>
            </a:r>
            <a:r>
              <a:rPr kumimoji="1" lang="ja-JP" altLang="en-US" sz="1600" b="1" dirty="0"/>
              <a:t>）</a:t>
            </a:r>
          </a:p>
        </p:txBody>
      </p:sp>
      <p:cxnSp>
        <p:nvCxnSpPr>
          <p:cNvPr id="52" name="コネクタ: カギ線 51">
            <a:extLst>
              <a:ext uri="{FF2B5EF4-FFF2-40B4-BE49-F238E27FC236}">
                <a16:creationId xmlns:a16="http://schemas.microsoft.com/office/drawing/2014/main" id="{BBBE9BD1-F1AA-4CED-806E-AEDF65844AED}"/>
              </a:ext>
            </a:extLst>
          </p:cNvPr>
          <p:cNvCxnSpPr>
            <a:cxnSpLocks/>
          </p:cNvCxnSpPr>
          <p:nvPr/>
        </p:nvCxnSpPr>
        <p:spPr>
          <a:xfrm flipV="1">
            <a:off x="704341" y="4684525"/>
            <a:ext cx="982334" cy="28114"/>
          </a:xfrm>
          <a:prstGeom prst="bentConnector2">
            <a:avLst/>
          </a:prstGeom>
        </p:spPr>
        <p:style>
          <a:lnRef idx="1">
            <a:schemeClr val="dk1"/>
          </a:lnRef>
          <a:fillRef idx="0">
            <a:schemeClr val="dk1"/>
          </a:fillRef>
          <a:effectRef idx="0">
            <a:schemeClr val="dk1"/>
          </a:effectRef>
          <a:fontRef idx="minor">
            <a:schemeClr val="tx1"/>
          </a:fontRef>
        </p:style>
      </p:cxnSp>
      <p:cxnSp>
        <p:nvCxnSpPr>
          <p:cNvPr id="54" name="直線コネクタ 53">
            <a:extLst>
              <a:ext uri="{FF2B5EF4-FFF2-40B4-BE49-F238E27FC236}">
                <a16:creationId xmlns:a16="http://schemas.microsoft.com/office/drawing/2014/main" id="{F8A058A2-A21E-4C04-88B4-77E427C516ED}"/>
              </a:ext>
            </a:extLst>
          </p:cNvPr>
          <p:cNvCxnSpPr>
            <a:cxnSpLocks/>
          </p:cNvCxnSpPr>
          <p:nvPr/>
        </p:nvCxnSpPr>
        <p:spPr>
          <a:xfrm flipH="1">
            <a:off x="1686502" y="4728915"/>
            <a:ext cx="1" cy="278088"/>
          </a:xfrm>
          <a:prstGeom prst="line">
            <a:avLst/>
          </a:prstGeom>
        </p:spPr>
        <p:style>
          <a:lnRef idx="1">
            <a:schemeClr val="dk1"/>
          </a:lnRef>
          <a:fillRef idx="0">
            <a:schemeClr val="dk1"/>
          </a:fillRef>
          <a:effectRef idx="0">
            <a:schemeClr val="dk1"/>
          </a:effectRef>
          <a:fontRef idx="minor">
            <a:schemeClr val="tx1"/>
          </a:fontRef>
        </p:style>
      </p:cxnSp>
      <p:cxnSp>
        <p:nvCxnSpPr>
          <p:cNvPr id="57" name="直線コネクタ 56">
            <a:extLst>
              <a:ext uri="{FF2B5EF4-FFF2-40B4-BE49-F238E27FC236}">
                <a16:creationId xmlns:a16="http://schemas.microsoft.com/office/drawing/2014/main" id="{33A4976D-B084-4ABE-BE9F-C98A6E731ECD}"/>
              </a:ext>
            </a:extLst>
          </p:cNvPr>
          <p:cNvCxnSpPr>
            <a:cxnSpLocks/>
          </p:cNvCxnSpPr>
          <p:nvPr/>
        </p:nvCxnSpPr>
        <p:spPr>
          <a:xfrm flipH="1">
            <a:off x="702903" y="4721516"/>
            <a:ext cx="1" cy="278088"/>
          </a:xfrm>
          <a:prstGeom prst="line">
            <a:avLst/>
          </a:prstGeom>
        </p:spPr>
        <p:style>
          <a:lnRef idx="1">
            <a:schemeClr val="dk1"/>
          </a:lnRef>
          <a:fillRef idx="0">
            <a:schemeClr val="dk1"/>
          </a:fillRef>
          <a:effectRef idx="0">
            <a:schemeClr val="dk1"/>
          </a:effectRef>
          <a:fontRef idx="minor">
            <a:schemeClr val="tx1"/>
          </a:fontRef>
        </p:style>
      </p:cxnSp>
      <p:pic>
        <p:nvPicPr>
          <p:cNvPr id="1028" name="Picture 4" descr="可愛い女の子（喜ぶ）のイラスト">
            <a:extLst>
              <a:ext uri="{FF2B5EF4-FFF2-40B4-BE49-F238E27FC236}">
                <a16:creationId xmlns:a16="http://schemas.microsoft.com/office/drawing/2014/main" id="{3BA48E03-EC62-460C-ADB6-FFC31BD5E8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470" y="5019048"/>
            <a:ext cx="734766" cy="7347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自慢げな男の子（メガネ）のイラスト">
            <a:extLst>
              <a:ext uri="{FF2B5EF4-FFF2-40B4-BE49-F238E27FC236}">
                <a16:creationId xmlns:a16="http://schemas.microsoft.com/office/drawing/2014/main" id="{8DF70CD4-CE85-4F2B-A176-C953651963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768" y="4983534"/>
            <a:ext cx="766799" cy="766799"/>
          </a:xfrm>
          <a:prstGeom prst="rect">
            <a:avLst/>
          </a:prstGeom>
          <a:noFill/>
          <a:extLst>
            <a:ext uri="{909E8E84-426E-40DD-AFC4-6F175D3DCCD1}">
              <a14:hiddenFill xmlns:a14="http://schemas.microsoft.com/office/drawing/2010/main">
                <a:solidFill>
                  <a:srgbClr val="FFFFFF"/>
                </a:solidFill>
              </a14:hiddenFill>
            </a:ext>
          </a:extLst>
        </p:spPr>
      </p:pic>
      <p:sp>
        <p:nvSpPr>
          <p:cNvPr id="56" name="テキスト ボックス 55">
            <a:extLst>
              <a:ext uri="{FF2B5EF4-FFF2-40B4-BE49-F238E27FC236}">
                <a16:creationId xmlns:a16="http://schemas.microsoft.com/office/drawing/2014/main" id="{C28925D6-F3B9-41FF-AB25-013B1A4DF2D2}"/>
              </a:ext>
            </a:extLst>
          </p:cNvPr>
          <p:cNvSpPr txBox="1"/>
          <p:nvPr/>
        </p:nvSpPr>
        <p:spPr>
          <a:xfrm>
            <a:off x="330768" y="5709304"/>
            <a:ext cx="766798" cy="338554"/>
          </a:xfrm>
          <a:prstGeom prst="rect">
            <a:avLst/>
          </a:prstGeom>
          <a:noFill/>
        </p:spPr>
        <p:txBody>
          <a:bodyPr wrap="square" lIns="0" rIns="0" rtlCol="0">
            <a:spAutoFit/>
          </a:bodyPr>
          <a:lstStyle/>
          <a:p>
            <a:r>
              <a:rPr kumimoji="1" lang="ja-JP" altLang="en-US" sz="1600" dirty="0"/>
              <a:t>孫（</a:t>
            </a:r>
            <a:r>
              <a:rPr kumimoji="1" lang="en-US" altLang="ja-JP" sz="1600" dirty="0"/>
              <a:t>1/8</a:t>
            </a:r>
            <a:r>
              <a:rPr kumimoji="1" lang="ja-JP" altLang="en-US" sz="1600" dirty="0"/>
              <a:t>）</a:t>
            </a:r>
          </a:p>
        </p:txBody>
      </p:sp>
      <p:sp>
        <p:nvSpPr>
          <p:cNvPr id="58" name="テキスト ボックス 57">
            <a:extLst>
              <a:ext uri="{FF2B5EF4-FFF2-40B4-BE49-F238E27FC236}">
                <a16:creationId xmlns:a16="http://schemas.microsoft.com/office/drawing/2014/main" id="{B9AD7A44-0E80-4304-AA85-8CC11691D6C3}"/>
              </a:ext>
            </a:extLst>
          </p:cNvPr>
          <p:cNvSpPr txBox="1"/>
          <p:nvPr/>
        </p:nvSpPr>
        <p:spPr>
          <a:xfrm>
            <a:off x="3782873" y="608636"/>
            <a:ext cx="6175463" cy="5632311"/>
          </a:xfrm>
          <a:prstGeom prst="rect">
            <a:avLst/>
          </a:prstGeom>
          <a:noFill/>
        </p:spPr>
        <p:txBody>
          <a:bodyPr wrap="square" rtlCol="0">
            <a:spAutoFit/>
          </a:bodyPr>
          <a:lstStyle/>
          <a:p>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被相続人より先に相続人の長男が亡くなっています。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被相続人の子供は長女のみとなるため、</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相続人になれるのは妻と長女のはずです。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しかし、亡くなった長男に子、つまり被相続人にとっての孫がいる場合、相続権は被相続人の孫に移ります。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このように、本来であれば相続人となるべき人が相続開始時以前に死亡しているときに、その人の子が相続権を引き継ぐことを代襲相続といい、この相続権を引き継ぐ人を代襲相続人といいます。</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63" name="テキスト ボックス 62">
            <a:extLst>
              <a:ext uri="{FF2B5EF4-FFF2-40B4-BE49-F238E27FC236}">
                <a16:creationId xmlns:a16="http://schemas.microsoft.com/office/drawing/2014/main" id="{CFCA2219-F3C2-4E9D-A8D5-2FCBD36584D3}"/>
              </a:ext>
            </a:extLst>
          </p:cNvPr>
          <p:cNvSpPr txBox="1"/>
          <p:nvPr/>
        </p:nvSpPr>
        <p:spPr>
          <a:xfrm>
            <a:off x="1388690" y="5728542"/>
            <a:ext cx="766798" cy="338554"/>
          </a:xfrm>
          <a:prstGeom prst="rect">
            <a:avLst/>
          </a:prstGeom>
          <a:noFill/>
        </p:spPr>
        <p:txBody>
          <a:bodyPr wrap="square" lIns="0" rIns="0" rtlCol="0">
            <a:spAutoFit/>
          </a:bodyPr>
          <a:lstStyle/>
          <a:p>
            <a:r>
              <a:rPr kumimoji="1" lang="ja-JP" altLang="en-US" sz="1600" dirty="0"/>
              <a:t>孫（</a:t>
            </a:r>
            <a:r>
              <a:rPr kumimoji="1" lang="en-US" altLang="ja-JP" sz="1600" dirty="0"/>
              <a:t>1/8</a:t>
            </a:r>
            <a:r>
              <a:rPr kumimoji="1" lang="ja-JP" altLang="en-US" sz="1600" dirty="0"/>
              <a:t>）</a:t>
            </a:r>
          </a:p>
        </p:txBody>
      </p:sp>
      <p:sp>
        <p:nvSpPr>
          <p:cNvPr id="4" name="テキスト ボックス 3">
            <a:extLst>
              <a:ext uri="{FF2B5EF4-FFF2-40B4-BE49-F238E27FC236}">
                <a16:creationId xmlns:a16="http://schemas.microsoft.com/office/drawing/2014/main" id="{B7AD1545-965C-4CE8-B1F5-F60D5A5E97CC}"/>
              </a:ext>
            </a:extLst>
          </p:cNvPr>
          <p:cNvSpPr txBox="1"/>
          <p:nvPr/>
        </p:nvSpPr>
        <p:spPr>
          <a:xfrm>
            <a:off x="711702" y="6001891"/>
            <a:ext cx="1661680" cy="338554"/>
          </a:xfrm>
          <a:prstGeom prst="rect">
            <a:avLst/>
          </a:prstGeom>
          <a:noFill/>
        </p:spPr>
        <p:txBody>
          <a:bodyPr wrap="square" rtlCol="0">
            <a:spAutoFit/>
          </a:bodyPr>
          <a:lstStyle/>
          <a:p>
            <a:r>
              <a:rPr kumimoji="1" lang="ja-JP" altLang="en-US" sz="1600" dirty="0"/>
              <a:t>代襲相続人</a:t>
            </a:r>
          </a:p>
        </p:txBody>
      </p:sp>
      <p:pic>
        <p:nvPicPr>
          <p:cNvPr id="5" name="録音したサウンド">
            <a:hlinkClick r:id="" action="ppaction://media"/>
            <a:extLst>
              <a:ext uri="{FF2B5EF4-FFF2-40B4-BE49-F238E27FC236}">
                <a16:creationId xmlns:a16="http://schemas.microsoft.com/office/drawing/2014/main" id="{E4C75557-BED3-4835-9D67-8E68E13647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60456" y="507789"/>
            <a:ext cx="487363" cy="487363"/>
          </a:xfrm>
          <a:prstGeom prst="rect">
            <a:avLst/>
          </a:prstGeom>
        </p:spPr>
      </p:pic>
      <p:sp>
        <p:nvSpPr>
          <p:cNvPr id="39" name="正方形/長方形 38">
            <a:extLst>
              <a:ext uri="{FF2B5EF4-FFF2-40B4-BE49-F238E27FC236}">
                <a16:creationId xmlns:a16="http://schemas.microsoft.com/office/drawing/2014/main" id="{402FC179-3791-477B-8009-B793E3A4F6DC}"/>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07695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D42AC40-52A3-4633-9BFB-10112E98AE44}"/>
              </a:ext>
            </a:extLst>
          </p:cNvPr>
          <p:cNvSpPr txBox="1"/>
          <p:nvPr/>
        </p:nvSpPr>
        <p:spPr>
          <a:xfrm>
            <a:off x="185754" y="49666"/>
            <a:ext cx="9594178" cy="954107"/>
          </a:xfrm>
          <a:prstGeom prst="rect">
            <a:avLst/>
          </a:prstGeom>
          <a:noFill/>
        </p:spPr>
        <p:txBody>
          <a:bodyPr wrap="square">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５．被相続人が亡くなった後に相続人が死亡した場合（数</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次相続）　</a:t>
            </a:r>
            <a:endParaRPr kumimoji="1" lang="en-US" altLang="ja-JP" sz="2800" dirty="0">
              <a:latin typeface="UD デジタル 教科書体 N-R" panose="02020400000000000000" pitchFamily="17" charset="-128"/>
              <a:ea typeface="UD デジタル 教科書体 N-R" panose="02020400000000000000" pitchFamily="17" charset="-128"/>
            </a:endParaRPr>
          </a:p>
        </p:txBody>
      </p:sp>
      <p:pic>
        <p:nvPicPr>
          <p:cNvPr id="4" name="Picture 12" descr="おじいちゃん１">
            <a:extLst>
              <a:ext uri="{FF2B5EF4-FFF2-40B4-BE49-F238E27FC236}">
                <a16:creationId xmlns:a16="http://schemas.microsoft.com/office/drawing/2014/main" id="{6E49D6BE-2829-47E8-8975-09A465B7C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567" y="1360931"/>
            <a:ext cx="1054823" cy="10548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おばあちゃん２">
            <a:extLst>
              <a:ext uri="{FF2B5EF4-FFF2-40B4-BE49-F238E27FC236}">
                <a16:creationId xmlns:a16="http://schemas.microsoft.com/office/drawing/2014/main" id="{63405A41-6D48-41E5-92C1-9E51F8F83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2542" y="1343097"/>
            <a:ext cx="1157303" cy="110148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A8A6814B-22C4-4DEB-9133-B7F1CD8B3871}"/>
              </a:ext>
            </a:extLst>
          </p:cNvPr>
          <p:cNvCxnSpPr>
            <a:cxnSpLocks/>
          </p:cNvCxnSpPr>
          <p:nvPr/>
        </p:nvCxnSpPr>
        <p:spPr>
          <a:xfrm>
            <a:off x="1904635" y="2224097"/>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5E5770EF-DF6A-492C-BEE1-4256DEB6A777}"/>
              </a:ext>
            </a:extLst>
          </p:cNvPr>
          <p:cNvCxnSpPr>
            <a:cxnSpLocks/>
          </p:cNvCxnSpPr>
          <p:nvPr/>
        </p:nvCxnSpPr>
        <p:spPr>
          <a:xfrm>
            <a:off x="1914991" y="2207821"/>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D3BDD48-1660-4964-BBBE-E0DB92C3282B}"/>
              </a:ext>
            </a:extLst>
          </p:cNvPr>
          <p:cNvCxnSpPr>
            <a:cxnSpLocks/>
          </p:cNvCxnSpPr>
          <p:nvPr/>
        </p:nvCxnSpPr>
        <p:spPr>
          <a:xfrm flipH="1">
            <a:off x="2276922" y="2224097"/>
            <a:ext cx="4081" cy="616755"/>
          </a:xfrm>
          <a:prstGeom prst="line">
            <a:avLst/>
          </a:prstGeom>
        </p:spPr>
        <p:style>
          <a:lnRef idx="1">
            <a:schemeClr val="dk1"/>
          </a:lnRef>
          <a:fillRef idx="0">
            <a:schemeClr val="dk1"/>
          </a:fillRef>
          <a:effectRef idx="0">
            <a:schemeClr val="dk1"/>
          </a:effectRef>
          <a:fontRef idx="minor">
            <a:schemeClr val="tx1"/>
          </a:fontRef>
        </p:style>
      </p:cxnSp>
      <p:sp>
        <p:nvSpPr>
          <p:cNvPr id="9" name="テキスト ボックス 8">
            <a:extLst>
              <a:ext uri="{FF2B5EF4-FFF2-40B4-BE49-F238E27FC236}">
                <a16:creationId xmlns:a16="http://schemas.microsoft.com/office/drawing/2014/main" id="{DA6712B0-8F48-4501-8780-9DDFF82FB16D}"/>
              </a:ext>
            </a:extLst>
          </p:cNvPr>
          <p:cNvSpPr txBox="1"/>
          <p:nvPr/>
        </p:nvSpPr>
        <p:spPr>
          <a:xfrm>
            <a:off x="1457349" y="2486099"/>
            <a:ext cx="714375" cy="338554"/>
          </a:xfrm>
          <a:prstGeom prst="rect">
            <a:avLst/>
          </a:prstGeom>
          <a:noFill/>
        </p:spPr>
        <p:txBody>
          <a:bodyPr wrap="square" rtlCol="0">
            <a:spAutoFit/>
          </a:bodyPr>
          <a:lstStyle/>
          <a:p>
            <a:r>
              <a:rPr kumimoji="1" lang="ja-JP" altLang="en-US" sz="1600" b="1" dirty="0"/>
              <a:t>父</a:t>
            </a:r>
          </a:p>
        </p:txBody>
      </p:sp>
      <p:sp>
        <p:nvSpPr>
          <p:cNvPr id="10" name="テキスト ボックス 9">
            <a:extLst>
              <a:ext uri="{FF2B5EF4-FFF2-40B4-BE49-F238E27FC236}">
                <a16:creationId xmlns:a16="http://schemas.microsoft.com/office/drawing/2014/main" id="{4FCF6BA8-46AC-477D-BF9E-28CC243EB6A5}"/>
              </a:ext>
            </a:extLst>
          </p:cNvPr>
          <p:cNvSpPr txBox="1"/>
          <p:nvPr/>
        </p:nvSpPr>
        <p:spPr>
          <a:xfrm>
            <a:off x="2604610" y="2480449"/>
            <a:ext cx="1366482" cy="584775"/>
          </a:xfrm>
          <a:prstGeom prst="rect">
            <a:avLst/>
          </a:prstGeom>
          <a:noFill/>
        </p:spPr>
        <p:txBody>
          <a:bodyPr wrap="square" rtlCol="0">
            <a:spAutoFit/>
          </a:bodyPr>
          <a:lstStyle/>
          <a:p>
            <a:r>
              <a:rPr kumimoji="1" lang="ja-JP" altLang="en-US" sz="1600" b="1" dirty="0"/>
              <a:t>母（</a:t>
            </a:r>
            <a:r>
              <a:rPr kumimoji="1" lang="en-US" altLang="ja-JP" sz="1600" b="1" dirty="0"/>
              <a:t>1/2</a:t>
            </a:r>
            <a:r>
              <a:rPr kumimoji="1" lang="ja-JP" altLang="en-US" sz="1600" b="1" dirty="0"/>
              <a:t>）</a:t>
            </a:r>
            <a:endParaRPr kumimoji="1" lang="en-US" altLang="ja-JP" sz="1600" b="1" dirty="0"/>
          </a:p>
          <a:p>
            <a:endParaRPr kumimoji="1" lang="ja-JP" altLang="en-US" sz="1600" b="1" dirty="0"/>
          </a:p>
        </p:txBody>
      </p:sp>
      <p:sp>
        <p:nvSpPr>
          <p:cNvPr id="11" name="テキスト ボックス 10">
            <a:extLst>
              <a:ext uri="{FF2B5EF4-FFF2-40B4-BE49-F238E27FC236}">
                <a16:creationId xmlns:a16="http://schemas.microsoft.com/office/drawing/2014/main" id="{FBF23EE8-A61B-412D-88ED-F07EDCBE2EFB}"/>
              </a:ext>
            </a:extLst>
          </p:cNvPr>
          <p:cNvSpPr txBox="1"/>
          <p:nvPr/>
        </p:nvSpPr>
        <p:spPr>
          <a:xfrm>
            <a:off x="866230" y="3244528"/>
            <a:ext cx="1267883" cy="307777"/>
          </a:xfrm>
          <a:prstGeom prst="rect">
            <a:avLst/>
          </a:prstGeom>
          <a:noFill/>
        </p:spPr>
        <p:txBody>
          <a:bodyPr wrap="square" rtlCol="0">
            <a:spAutoFit/>
          </a:bodyPr>
          <a:lstStyle/>
          <a:p>
            <a:r>
              <a:rPr kumimoji="1" lang="ja-JP" altLang="en-US" sz="1400" b="1" dirty="0"/>
              <a:t>長男（</a:t>
            </a:r>
            <a:r>
              <a:rPr kumimoji="1" lang="en-US" altLang="ja-JP" sz="1400" b="1" dirty="0"/>
              <a:t>1/4</a:t>
            </a:r>
            <a:r>
              <a:rPr kumimoji="1" lang="ja-JP" altLang="en-US" sz="1400" b="1" dirty="0"/>
              <a:t>）</a:t>
            </a:r>
          </a:p>
        </p:txBody>
      </p:sp>
      <p:sp>
        <p:nvSpPr>
          <p:cNvPr id="12" name="テキスト ボックス 11">
            <a:extLst>
              <a:ext uri="{FF2B5EF4-FFF2-40B4-BE49-F238E27FC236}">
                <a16:creationId xmlns:a16="http://schemas.microsoft.com/office/drawing/2014/main" id="{48F9E42C-1031-4E8C-AEC7-9F3AA51CC389}"/>
              </a:ext>
            </a:extLst>
          </p:cNvPr>
          <p:cNvSpPr txBox="1"/>
          <p:nvPr/>
        </p:nvSpPr>
        <p:spPr>
          <a:xfrm>
            <a:off x="1232315" y="937235"/>
            <a:ext cx="1157302" cy="338554"/>
          </a:xfrm>
          <a:prstGeom prst="rect">
            <a:avLst/>
          </a:prstGeom>
          <a:noFill/>
        </p:spPr>
        <p:txBody>
          <a:bodyPr wrap="square" rtlCol="0">
            <a:spAutoFit/>
          </a:bodyPr>
          <a:lstStyle/>
          <a:p>
            <a:r>
              <a:rPr kumimoji="1" lang="ja-JP" altLang="en-US" sz="1600" b="1" dirty="0">
                <a:solidFill>
                  <a:srgbClr val="FF0000"/>
                </a:solidFill>
              </a:rPr>
              <a:t>被相続人</a:t>
            </a:r>
          </a:p>
        </p:txBody>
      </p:sp>
      <p:cxnSp>
        <p:nvCxnSpPr>
          <p:cNvPr id="13" name="直線コネクタ 12">
            <a:extLst>
              <a:ext uri="{FF2B5EF4-FFF2-40B4-BE49-F238E27FC236}">
                <a16:creationId xmlns:a16="http://schemas.microsoft.com/office/drawing/2014/main" id="{DB82ED48-D6BF-46D5-9C63-7C43D7832AF8}"/>
              </a:ext>
            </a:extLst>
          </p:cNvPr>
          <p:cNvCxnSpPr>
            <a:cxnSpLocks/>
          </p:cNvCxnSpPr>
          <p:nvPr/>
        </p:nvCxnSpPr>
        <p:spPr>
          <a:xfrm flipH="1">
            <a:off x="1220396" y="1682743"/>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28" descr="若いおじいさんのイラスト">
            <a:extLst>
              <a:ext uri="{FF2B5EF4-FFF2-40B4-BE49-F238E27FC236}">
                <a16:creationId xmlns:a16="http://schemas.microsoft.com/office/drawing/2014/main" id="{3DBEC0EF-1F1B-4340-8383-F888B8B556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4486" y="3284413"/>
            <a:ext cx="1106625" cy="1106625"/>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E5825FF9-D35B-4301-BD99-C509EA1C8E62}"/>
              </a:ext>
            </a:extLst>
          </p:cNvPr>
          <p:cNvSpPr txBox="1"/>
          <p:nvPr/>
        </p:nvSpPr>
        <p:spPr>
          <a:xfrm>
            <a:off x="1620587" y="4400138"/>
            <a:ext cx="1412594" cy="338554"/>
          </a:xfrm>
          <a:prstGeom prst="rect">
            <a:avLst/>
          </a:prstGeom>
          <a:noFill/>
        </p:spPr>
        <p:txBody>
          <a:bodyPr wrap="square" rtlCol="0">
            <a:spAutoFit/>
          </a:bodyPr>
          <a:lstStyle/>
          <a:p>
            <a:r>
              <a:rPr kumimoji="1" lang="ja-JP" altLang="en-US" sz="1600" b="1" dirty="0"/>
              <a:t>（第一順位）</a:t>
            </a:r>
          </a:p>
        </p:txBody>
      </p:sp>
      <p:cxnSp>
        <p:nvCxnSpPr>
          <p:cNvPr id="16" name="直線コネクタ 15">
            <a:extLst>
              <a:ext uri="{FF2B5EF4-FFF2-40B4-BE49-F238E27FC236}">
                <a16:creationId xmlns:a16="http://schemas.microsoft.com/office/drawing/2014/main" id="{24D0B93E-F79B-49B4-AD77-57653174C18B}"/>
              </a:ext>
            </a:extLst>
          </p:cNvPr>
          <p:cNvCxnSpPr/>
          <p:nvPr/>
        </p:nvCxnSpPr>
        <p:spPr>
          <a:xfrm>
            <a:off x="1255581" y="1717842"/>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pic>
        <p:nvPicPr>
          <p:cNvPr id="17" name="Picture 2" descr="穏やかな女の子のイラスト">
            <a:extLst>
              <a:ext uri="{FF2B5EF4-FFF2-40B4-BE49-F238E27FC236}">
                <a16:creationId xmlns:a16="http://schemas.microsoft.com/office/drawing/2014/main" id="{BAAFC426-50F4-4646-8C31-8130132402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014" y="3303887"/>
            <a:ext cx="766799" cy="985639"/>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線コネクタ 17">
            <a:extLst>
              <a:ext uri="{FF2B5EF4-FFF2-40B4-BE49-F238E27FC236}">
                <a16:creationId xmlns:a16="http://schemas.microsoft.com/office/drawing/2014/main" id="{CA2AEF98-02C8-4A8B-9BC0-32B9EA99F436}"/>
              </a:ext>
            </a:extLst>
          </p:cNvPr>
          <p:cNvCxnSpPr>
            <a:cxnSpLocks/>
          </p:cNvCxnSpPr>
          <p:nvPr/>
        </p:nvCxnSpPr>
        <p:spPr>
          <a:xfrm>
            <a:off x="873990" y="3906177"/>
            <a:ext cx="759245" cy="0"/>
          </a:xfrm>
          <a:prstGeom prst="line">
            <a:avLst/>
          </a:prstGeom>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4A2508E5-EE23-49FB-9545-34C1320D1021}"/>
              </a:ext>
            </a:extLst>
          </p:cNvPr>
          <p:cNvCxnSpPr>
            <a:cxnSpLocks/>
          </p:cNvCxnSpPr>
          <p:nvPr/>
        </p:nvCxnSpPr>
        <p:spPr>
          <a:xfrm>
            <a:off x="857712" y="3934287"/>
            <a:ext cx="775523" cy="0"/>
          </a:xfrm>
          <a:prstGeom prst="line">
            <a:avLst/>
          </a:prstGeom>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EB06D5A8-D36C-420E-940E-EFAACD721718}"/>
              </a:ext>
            </a:extLst>
          </p:cNvPr>
          <p:cNvCxnSpPr>
            <a:cxnSpLocks/>
          </p:cNvCxnSpPr>
          <p:nvPr/>
        </p:nvCxnSpPr>
        <p:spPr>
          <a:xfrm>
            <a:off x="1223567" y="3934287"/>
            <a:ext cx="0" cy="803731"/>
          </a:xfrm>
          <a:prstGeom prst="line">
            <a:avLst/>
          </a:prstGeom>
        </p:spPr>
        <p:style>
          <a:lnRef idx="1">
            <a:schemeClr val="dk1"/>
          </a:lnRef>
          <a:fillRef idx="0">
            <a:schemeClr val="dk1"/>
          </a:fillRef>
          <a:effectRef idx="0">
            <a:schemeClr val="dk1"/>
          </a:effectRef>
          <a:fontRef idx="minor">
            <a:schemeClr val="tx1"/>
          </a:fontRef>
        </p:style>
      </p:cxnSp>
      <p:pic>
        <p:nvPicPr>
          <p:cNvPr id="21" name="Picture 6" descr="髪の短いお母さんのイラスト">
            <a:extLst>
              <a:ext uri="{FF2B5EF4-FFF2-40B4-BE49-F238E27FC236}">
                <a16:creationId xmlns:a16="http://schemas.microsoft.com/office/drawing/2014/main" id="{EF4B5982-1B1A-40B0-8337-D1877FC9C7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6034" y="3333296"/>
            <a:ext cx="1106625" cy="110662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コネクタ 21">
            <a:extLst>
              <a:ext uri="{FF2B5EF4-FFF2-40B4-BE49-F238E27FC236}">
                <a16:creationId xmlns:a16="http://schemas.microsoft.com/office/drawing/2014/main" id="{E482F237-4BBD-4EEB-8E52-598C62D0E8E2}"/>
              </a:ext>
            </a:extLst>
          </p:cNvPr>
          <p:cNvCxnSpPr/>
          <p:nvPr/>
        </p:nvCxnSpPr>
        <p:spPr>
          <a:xfrm>
            <a:off x="1695637" y="2840852"/>
            <a:ext cx="1438182" cy="0"/>
          </a:xfrm>
          <a:prstGeom prst="line">
            <a:avLst/>
          </a:prstGeom>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493D87E0-42D4-430C-A87A-93788DF73568}"/>
              </a:ext>
            </a:extLst>
          </p:cNvPr>
          <p:cNvCxnSpPr>
            <a:cxnSpLocks/>
          </p:cNvCxnSpPr>
          <p:nvPr/>
        </p:nvCxnSpPr>
        <p:spPr>
          <a:xfrm>
            <a:off x="3150469" y="2836261"/>
            <a:ext cx="0" cy="292848"/>
          </a:xfrm>
          <a:prstGeom prst="line">
            <a:avLst/>
          </a:prstGeom>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7262B1C6-6F72-402D-95D3-41E79FBB1577}"/>
              </a:ext>
            </a:extLst>
          </p:cNvPr>
          <p:cNvCxnSpPr>
            <a:cxnSpLocks/>
          </p:cNvCxnSpPr>
          <p:nvPr/>
        </p:nvCxnSpPr>
        <p:spPr>
          <a:xfrm>
            <a:off x="1713761" y="2837738"/>
            <a:ext cx="0" cy="292848"/>
          </a:xfrm>
          <a:prstGeom prst="line">
            <a:avLst/>
          </a:prstGeom>
        </p:spPr>
        <p:style>
          <a:lnRef idx="1">
            <a:schemeClr val="dk1"/>
          </a:lnRef>
          <a:fillRef idx="0">
            <a:schemeClr val="dk1"/>
          </a:fillRef>
          <a:effectRef idx="0">
            <a:schemeClr val="dk1"/>
          </a:effectRef>
          <a:fontRef idx="minor">
            <a:schemeClr val="tx1"/>
          </a:fontRef>
        </p:style>
      </p:cxnSp>
      <p:sp>
        <p:nvSpPr>
          <p:cNvPr id="25" name="テキスト ボックス 24">
            <a:extLst>
              <a:ext uri="{FF2B5EF4-FFF2-40B4-BE49-F238E27FC236}">
                <a16:creationId xmlns:a16="http://schemas.microsoft.com/office/drawing/2014/main" id="{C07FE83F-93CC-4453-80C5-92F4EE8F9FF5}"/>
              </a:ext>
            </a:extLst>
          </p:cNvPr>
          <p:cNvSpPr txBox="1"/>
          <p:nvPr/>
        </p:nvSpPr>
        <p:spPr>
          <a:xfrm>
            <a:off x="704341" y="1157363"/>
            <a:ext cx="1106625" cy="338554"/>
          </a:xfrm>
          <a:prstGeom prst="rect">
            <a:avLst/>
          </a:prstGeom>
          <a:noFill/>
        </p:spPr>
        <p:txBody>
          <a:bodyPr wrap="square" rtlCol="0">
            <a:spAutoFit/>
          </a:bodyPr>
          <a:lstStyle/>
          <a:p>
            <a:r>
              <a:rPr kumimoji="1" lang="en-US" altLang="ja-JP" sz="1600" dirty="0">
                <a:solidFill>
                  <a:srgbClr val="FF0000"/>
                </a:solidFill>
              </a:rPr>
              <a:t>4</a:t>
            </a:r>
            <a:r>
              <a:rPr kumimoji="1" lang="ja-JP" altLang="en-US" sz="1600" dirty="0">
                <a:solidFill>
                  <a:srgbClr val="FF0000"/>
                </a:solidFill>
              </a:rPr>
              <a:t>月死亡</a:t>
            </a:r>
          </a:p>
        </p:txBody>
      </p:sp>
      <p:sp>
        <p:nvSpPr>
          <p:cNvPr id="26" name="テキスト ボックス 25">
            <a:extLst>
              <a:ext uri="{FF2B5EF4-FFF2-40B4-BE49-F238E27FC236}">
                <a16:creationId xmlns:a16="http://schemas.microsoft.com/office/drawing/2014/main" id="{644724B3-E11A-497C-991E-930B11AAB255}"/>
              </a:ext>
            </a:extLst>
          </p:cNvPr>
          <p:cNvSpPr txBox="1"/>
          <p:nvPr/>
        </p:nvSpPr>
        <p:spPr>
          <a:xfrm>
            <a:off x="887589" y="2827431"/>
            <a:ext cx="1106625" cy="338554"/>
          </a:xfrm>
          <a:prstGeom prst="rect">
            <a:avLst/>
          </a:prstGeom>
          <a:noFill/>
        </p:spPr>
        <p:txBody>
          <a:bodyPr wrap="square" rtlCol="0">
            <a:spAutoFit/>
          </a:bodyPr>
          <a:lstStyle/>
          <a:p>
            <a:r>
              <a:rPr kumimoji="1" lang="en-US" altLang="ja-JP" sz="1600" dirty="0">
                <a:solidFill>
                  <a:srgbClr val="FF0000"/>
                </a:solidFill>
              </a:rPr>
              <a:t>6</a:t>
            </a:r>
            <a:r>
              <a:rPr kumimoji="1" lang="ja-JP" altLang="en-US" sz="1600" dirty="0">
                <a:solidFill>
                  <a:srgbClr val="FF0000"/>
                </a:solidFill>
              </a:rPr>
              <a:t>月死亡</a:t>
            </a:r>
          </a:p>
        </p:txBody>
      </p:sp>
      <p:cxnSp>
        <p:nvCxnSpPr>
          <p:cNvPr id="27" name="直線コネクタ 26">
            <a:extLst>
              <a:ext uri="{FF2B5EF4-FFF2-40B4-BE49-F238E27FC236}">
                <a16:creationId xmlns:a16="http://schemas.microsoft.com/office/drawing/2014/main" id="{9BBE84CA-DC78-46CA-9E0C-F3A04B2A7F78}"/>
              </a:ext>
            </a:extLst>
          </p:cNvPr>
          <p:cNvCxnSpPr>
            <a:cxnSpLocks/>
          </p:cNvCxnSpPr>
          <p:nvPr/>
        </p:nvCxnSpPr>
        <p:spPr>
          <a:xfrm flipH="1">
            <a:off x="1505961" y="3601801"/>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7F492ED-4273-41E1-B811-D2860D1A1756}"/>
              </a:ext>
            </a:extLst>
          </p:cNvPr>
          <p:cNvCxnSpPr/>
          <p:nvPr/>
        </p:nvCxnSpPr>
        <p:spPr>
          <a:xfrm>
            <a:off x="1541146" y="3663531"/>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89C9E600-7CCE-4A6A-96F8-64CD25D783F0}"/>
              </a:ext>
            </a:extLst>
          </p:cNvPr>
          <p:cNvSpPr txBox="1"/>
          <p:nvPr/>
        </p:nvSpPr>
        <p:spPr>
          <a:xfrm>
            <a:off x="2614608" y="4400721"/>
            <a:ext cx="1155349" cy="338554"/>
          </a:xfrm>
          <a:prstGeom prst="rect">
            <a:avLst/>
          </a:prstGeom>
          <a:noFill/>
        </p:spPr>
        <p:txBody>
          <a:bodyPr wrap="square" rtlCol="0">
            <a:spAutoFit/>
          </a:bodyPr>
          <a:lstStyle/>
          <a:p>
            <a:r>
              <a:rPr kumimoji="1" lang="ja-JP" altLang="en-US" sz="1600" b="1" dirty="0"/>
              <a:t>長女（</a:t>
            </a:r>
            <a:r>
              <a:rPr kumimoji="1" lang="en-US" altLang="ja-JP" sz="1600" b="1" dirty="0"/>
              <a:t>1/4</a:t>
            </a:r>
            <a:r>
              <a:rPr kumimoji="1" lang="ja-JP" altLang="en-US" sz="1600" b="1" dirty="0"/>
              <a:t>）</a:t>
            </a:r>
          </a:p>
        </p:txBody>
      </p:sp>
      <p:cxnSp>
        <p:nvCxnSpPr>
          <p:cNvPr id="31" name="直線コネクタ 30">
            <a:extLst>
              <a:ext uri="{FF2B5EF4-FFF2-40B4-BE49-F238E27FC236}">
                <a16:creationId xmlns:a16="http://schemas.microsoft.com/office/drawing/2014/main" id="{61A6C5BA-A721-4361-96F5-E1A591B6D20F}"/>
              </a:ext>
            </a:extLst>
          </p:cNvPr>
          <p:cNvCxnSpPr>
            <a:cxnSpLocks/>
          </p:cNvCxnSpPr>
          <p:nvPr/>
        </p:nvCxnSpPr>
        <p:spPr>
          <a:xfrm flipH="1">
            <a:off x="1686502" y="4764429"/>
            <a:ext cx="1" cy="278088"/>
          </a:xfrm>
          <a:prstGeom prst="line">
            <a:avLst/>
          </a:prstGeom>
        </p:spPr>
        <p:style>
          <a:lnRef idx="1">
            <a:schemeClr val="dk1"/>
          </a:lnRef>
          <a:fillRef idx="0">
            <a:schemeClr val="dk1"/>
          </a:fillRef>
          <a:effectRef idx="0">
            <a:schemeClr val="dk1"/>
          </a:effectRef>
          <a:fontRef idx="minor">
            <a:schemeClr val="tx1"/>
          </a:fontRef>
        </p:style>
      </p:cxnSp>
      <p:cxnSp>
        <p:nvCxnSpPr>
          <p:cNvPr id="32" name="直線コネクタ 31">
            <a:extLst>
              <a:ext uri="{FF2B5EF4-FFF2-40B4-BE49-F238E27FC236}">
                <a16:creationId xmlns:a16="http://schemas.microsoft.com/office/drawing/2014/main" id="{C0E7A9EA-4F81-40EE-8E97-26C3D15774D0}"/>
              </a:ext>
            </a:extLst>
          </p:cNvPr>
          <p:cNvCxnSpPr>
            <a:cxnSpLocks/>
          </p:cNvCxnSpPr>
          <p:nvPr/>
        </p:nvCxnSpPr>
        <p:spPr>
          <a:xfrm flipH="1">
            <a:off x="702903" y="4739274"/>
            <a:ext cx="1" cy="278088"/>
          </a:xfrm>
          <a:prstGeom prst="line">
            <a:avLst/>
          </a:prstGeom>
        </p:spPr>
        <p:style>
          <a:lnRef idx="1">
            <a:schemeClr val="dk1"/>
          </a:lnRef>
          <a:fillRef idx="0">
            <a:schemeClr val="dk1"/>
          </a:fillRef>
          <a:effectRef idx="0">
            <a:schemeClr val="dk1"/>
          </a:effectRef>
          <a:fontRef idx="minor">
            <a:schemeClr val="tx1"/>
          </a:fontRef>
        </p:style>
      </p:cxnSp>
      <p:pic>
        <p:nvPicPr>
          <p:cNvPr id="33" name="Picture 4" descr="可愛い女の子（喜ぶ）のイラスト">
            <a:extLst>
              <a:ext uri="{FF2B5EF4-FFF2-40B4-BE49-F238E27FC236}">
                <a16:creationId xmlns:a16="http://schemas.microsoft.com/office/drawing/2014/main" id="{A9C76BAB-6FCA-4353-94FD-9A387264F7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6226" y="5081194"/>
            <a:ext cx="734766" cy="7347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自慢げな男の子（メガネ）のイラスト">
            <a:extLst>
              <a:ext uri="{FF2B5EF4-FFF2-40B4-BE49-F238E27FC236}">
                <a16:creationId xmlns:a16="http://schemas.microsoft.com/office/drawing/2014/main" id="{34334438-C5B7-4A82-B6CF-5F79B93CFD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768" y="5081194"/>
            <a:ext cx="766799" cy="766799"/>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a:extLst>
              <a:ext uri="{FF2B5EF4-FFF2-40B4-BE49-F238E27FC236}">
                <a16:creationId xmlns:a16="http://schemas.microsoft.com/office/drawing/2014/main" id="{9A229647-49FD-48FA-84AC-C3D43778BB4F}"/>
              </a:ext>
            </a:extLst>
          </p:cNvPr>
          <p:cNvSpPr txBox="1"/>
          <p:nvPr/>
        </p:nvSpPr>
        <p:spPr>
          <a:xfrm>
            <a:off x="233341" y="5860232"/>
            <a:ext cx="1034588" cy="338554"/>
          </a:xfrm>
          <a:prstGeom prst="rect">
            <a:avLst/>
          </a:prstGeom>
          <a:noFill/>
        </p:spPr>
        <p:txBody>
          <a:bodyPr wrap="square" lIns="0" rIns="0" rtlCol="0">
            <a:spAutoFit/>
          </a:bodyPr>
          <a:lstStyle/>
          <a:p>
            <a:r>
              <a:rPr kumimoji="1" lang="ja-JP" altLang="en-US" sz="1600" dirty="0"/>
              <a:t>長男</a:t>
            </a:r>
            <a:r>
              <a:rPr kumimoji="1" lang="en-US" altLang="ja-JP" sz="1600" dirty="0"/>
              <a:t>(1/16)</a:t>
            </a:r>
            <a:endParaRPr kumimoji="1" lang="ja-JP" altLang="en-US" sz="1600" dirty="0"/>
          </a:p>
        </p:txBody>
      </p:sp>
      <p:sp>
        <p:nvSpPr>
          <p:cNvPr id="36" name="テキスト ボックス 35">
            <a:extLst>
              <a:ext uri="{FF2B5EF4-FFF2-40B4-BE49-F238E27FC236}">
                <a16:creationId xmlns:a16="http://schemas.microsoft.com/office/drawing/2014/main" id="{860BE388-A9BB-489C-9981-D74A7CB138CF}"/>
              </a:ext>
            </a:extLst>
          </p:cNvPr>
          <p:cNvSpPr txBox="1"/>
          <p:nvPr/>
        </p:nvSpPr>
        <p:spPr>
          <a:xfrm>
            <a:off x="1368052" y="5854637"/>
            <a:ext cx="1258326" cy="338554"/>
          </a:xfrm>
          <a:prstGeom prst="rect">
            <a:avLst/>
          </a:prstGeom>
          <a:noFill/>
        </p:spPr>
        <p:txBody>
          <a:bodyPr wrap="square" lIns="0" rIns="0" rtlCol="0">
            <a:spAutoFit/>
          </a:bodyPr>
          <a:lstStyle/>
          <a:p>
            <a:r>
              <a:rPr kumimoji="1" lang="ja-JP" altLang="en-US" sz="1600" dirty="0"/>
              <a:t>長女（</a:t>
            </a:r>
            <a:r>
              <a:rPr kumimoji="1" lang="en-US" altLang="ja-JP" sz="1600" dirty="0"/>
              <a:t>1/16</a:t>
            </a:r>
            <a:r>
              <a:rPr kumimoji="1" lang="ja-JP" altLang="en-US" sz="1600" dirty="0"/>
              <a:t>）</a:t>
            </a:r>
          </a:p>
        </p:txBody>
      </p:sp>
      <p:cxnSp>
        <p:nvCxnSpPr>
          <p:cNvPr id="43" name="直線コネクタ 42">
            <a:extLst>
              <a:ext uri="{FF2B5EF4-FFF2-40B4-BE49-F238E27FC236}">
                <a16:creationId xmlns:a16="http://schemas.microsoft.com/office/drawing/2014/main" id="{EBDDF32A-6ABA-4C73-B7F5-A63C5660495F}"/>
              </a:ext>
            </a:extLst>
          </p:cNvPr>
          <p:cNvCxnSpPr>
            <a:cxnSpLocks/>
          </p:cNvCxnSpPr>
          <p:nvPr/>
        </p:nvCxnSpPr>
        <p:spPr>
          <a:xfrm>
            <a:off x="702903" y="4739366"/>
            <a:ext cx="983599" cy="7531"/>
          </a:xfrm>
          <a:prstGeom prst="line">
            <a:avLst/>
          </a:prstGeom>
        </p:spPr>
        <p:style>
          <a:lnRef idx="1">
            <a:schemeClr val="dk1"/>
          </a:lnRef>
          <a:fillRef idx="0">
            <a:schemeClr val="dk1"/>
          </a:fillRef>
          <a:effectRef idx="0">
            <a:schemeClr val="dk1"/>
          </a:effectRef>
          <a:fontRef idx="minor">
            <a:schemeClr val="tx1"/>
          </a:fontRef>
        </p:style>
      </p:cxnSp>
      <p:sp>
        <p:nvSpPr>
          <p:cNvPr id="45" name="テキスト ボックス 44">
            <a:extLst>
              <a:ext uri="{FF2B5EF4-FFF2-40B4-BE49-F238E27FC236}">
                <a16:creationId xmlns:a16="http://schemas.microsoft.com/office/drawing/2014/main" id="{BFA54300-2E04-435B-8383-5F72CF6DAD0D}"/>
              </a:ext>
            </a:extLst>
          </p:cNvPr>
          <p:cNvSpPr txBox="1"/>
          <p:nvPr/>
        </p:nvSpPr>
        <p:spPr>
          <a:xfrm>
            <a:off x="688143" y="3051328"/>
            <a:ext cx="2015231" cy="338554"/>
          </a:xfrm>
          <a:prstGeom prst="rect">
            <a:avLst/>
          </a:prstGeom>
          <a:noFill/>
        </p:spPr>
        <p:txBody>
          <a:bodyPr wrap="square" rtlCol="0">
            <a:spAutoFit/>
          </a:bodyPr>
          <a:lstStyle/>
          <a:p>
            <a:r>
              <a:rPr kumimoji="1" lang="ja-JP" altLang="en-US" sz="1600" b="1" dirty="0">
                <a:solidFill>
                  <a:srgbClr val="FF0000"/>
                </a:solidFill>
              </a:rPr>
              <a:t>相続人兼被相続人</a:t>
            </a:r>
          </a:p>
        </p:txBody>
      </p:sp>
      <p:sp>
        <p:nvSpPr>
          <p:cNvPr id="46" name="矢印: 五方向 45">
            <a:extLst>
              <a:ext uri="{FF2B5EF4-FFF2-40B4-BE49-F238E27FC236}">
                <a16:creationId xmlns:a16="http://schemas.microsoft.com/office/drawing/2014/main" id="{6CB15697-90D8-4821-BAB5-57247EB4A2BD}"/>
              </a:ext>
            </a:extLst>
          </p:cNvPr>
          <p:cNvSpPr/>
          <p:nvPr/>
        </p:nvSpPr>
        <p:spPr>
          <a:xfrm rot="5400000">
            <a:off x="2234769" y="990863"/>
            <a:ext cx="342030" cy="863824"/>
          </a:xfrm>
          <a:prstGeom prst="homePlate">
            <a:avLst>
              <a:gd name="adj" fmla="val 2923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200" dirty="0">
              <a:solidFill>
                <a:schemeClr val="tx1"/>
              </a:solidFill>
            </a:endParaRPr>
          </a:p>
        </p:txBody>
      </p:sp>
      <p:sp>
        <p:nvSpPr>
          <p:cNvPr id="49" name="テキスト ボックス 48">
            <a:extLst>
              <a:ext uri="{FF2B5EF4-FFF2-40B4-BE49-F238E27FC236}">
                <a16:creationId xmlns:a16="http://schemas.microsoft.com/office/drawing/2014/main" id="{DC78E55A-064B-485C-A700-21A20A61CF02}"/>
              </a:ext>
            </a:extLst>
          </p:cNvPr>
          <p:cNvSpPr txBox="1"/>
          <p:nvPr/>
        </p:nvSpPr>
        <p:spPr>
          <a:xfrm>
            <a:off x="2006347" y="1309486"/>
            <a:ext cx="816746" cy="184666"/>
          </a:xfrm>
          <a:prstGeom prst="rect">
            <a:avLst/>
          </a:prstGeom>
          <a:noFill/>
        </p:spPr>
        <p:txBody>
          <a:bodyPr wrap="square" lIns="0" tIns="0" rIns="0" bIns="0" rtlCol="0">
            <a:spAutoFit/>
          </a:bodyPr>
          <a:lstStyle/>
          <a:p>
            <a:pPr algn="ctr"/>
            <a:r>
              <a:rPr kumimoji="1" lang="ja-JP" altLang="en-US" sz="1200" b="1" dirty="0">
                <a:solidFill>
                  <a:srgbClr val="FF0000"/>
                </a:solidFill>
              </a:rPr>
              <a:t>一次相続</a:t>
            </a:r>
          </a:p>
        </p:txBody>
      </p:sp>
      <p:sp>
        <p:nvSpPr>
          <p:cNvPr id="50" name="矢印: 五方向 49">
            <a:extLst>
              <a:ext uri="{FF2B5EF4-FFF2-40B4-BE49-F238E27FC236}">
                <a16:creationId xmlns:a16="http://schemas.microsoft.com/office/drawing/2014/main" id="{80FEAE14-9B81-4C0B-B9F5-BB402EF42409}"/>
              </a:ext>
            </a:extLst>
          </p:cNvPr>
          <p:cNvSpPr/>
          <p:nvPr/>
        </p:nvSpPr>
        <p:spPr>
          <a:xfrm rot="5400000">
            <a:off x="1072731" y="3229134"/>
            <a:ext cx="342030" cy="863824"/>
          </a:xfrm>
          <a:prstGeom prst="homePlate">
            <a:avLst>
              <a:gd name="adj" fmla="val 2923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200" dirty="0">
              <a:solidFill>
                <a:schemeClr val="tx1"/>
              </a:solidFill>
            </a:endParaRPr>
          </a:p>
        </p:txBody>
      </p:sp>
      <p:sp>
        <p:nvSpPr>
          <p:cNvPr id="51" name="テキスト ボックス 50">
            <a:extLst>
              <a:ext uri="{FF2B5EF4-FFF2-40B4-BE49-F238E27FC236}">
                <a16:creationId xmlns:a16="http://schemas.microsoft.com/office/drawing/2014/main" id="{066AFEA3-CC52-4E7F-9817-15D16C9235EA}"/>
              </a:ext>
            </a:extLst>
          </p:cNvPr>
          <p:cNvSpPr txBox="1"/>
          <p:nvPr/>
        </p:nvSpPr>
        <p:spPr>
          <a:xfrm>
            <a:off x="818219" y="3530382"/>
            <a:ext cx="816746" cy="184666"/>
          </a:xfrm>
          <a:prstGeom prst="rect">
            <a:avLst/>
          </a:prstGeom>
          <a:noFill/>
        </p:spPr>
        <p:txBody>
          <a:bodyPr wrap="square" lIns="0" tIns="0" rIns="0" bIns="0" rtlCol="0">
            <a:spAutoFit/>
          </a:bodyPr>
          <a:lstStyle/>
          <a:p>
            <a:pPr algn="ctr"/>
            <a:r>
              <a:rPr kumimoji="1" lang="ja-JP" altLang="en-US" sz="1200" b="1" dirty="0">
                <a:solidFill>
                  <a:srgbClr val="FF0000"/>
                </a:solidFill>
              </a:rPr>
              <a:t>二次相続</a:t>
            </a:r>
          </a:p>
        </p:txBody>
      </p:sp>
      <p:sp>
        <p:nvSpPr>
          <p:cNvPr id="52" name="テキスト ボックス 51">
            <a:extLst>
              <a:ext uri="{FF2B5EF4-FFF2-40B4-BE49-F238E27FC236}">
                <a16:creationId xmlns:a16="http://schemas.microsoft.com/office/drawing/2014/main" id="{AEA710D1-672C-4DA7-839A-31BC242FB745}"/>
              </a:ext>
            </a:extLst>
          </p:cNvPr>
          <p:cNvSpPr txBox="1"/>
          <p:nvPr/>
        </p:nvSpPr>
        <p:spPr>
          <a:xfrm>
            <a:off x="22514" y="4260016"/>
            <a:ext cx="1371268" cy="338554"/>
          </a:xfrm>
          <a:prstGeom prst="rect">
            <a:avLst/>
          </a:prstGeom>
          <a:noFill/>
        </p:spPr>
        <p:txBody>
          <a:bodyPr wrap="square" rtlCol="0">
            <a:spAutoFit/>
          </a:bodyPr>
          <a:lstStyle/>
          <a:p>
            <a:r>
              <a:rPr kumimoji="1" lang="ja-JP" altLang="en-US" sz="1600" b="1" dirty="0"/>
              <a:t>配偶者（</a:t>
            </a:r>
            <a:r>
              <a:rPr kumimoji="1" lang="en-US" altLang="ja-JP" sz="1600" b="1" dirty="0"/>
              <a:t>1/8</a:t>
            </a:r>
            <a:r>
              <a:rPr kumimoji="1" lang="ja-JP" altLang="en-US" sz="1600" b="1" dirty="0"/>
              <a:t>）</a:t>
            </a:r>
          </a:p>
        </p:txBody>
      </p:sp>
      <p:sp>
        <p:nvSpPr>
          <p:cNvPr id="53" name="テキスト ボックス 52">
            <a:extLst>
              <a:ext uri="{FF2B5EF4-FFF2-40B4-BE49-F238E27FC236}">
                <a16:creationId xmlns:a16="http://schemas.microsoft.com/office/drawing/2014/main" id="{164D917C-D390-4729-898A-E3CF37451279}"/>
              </a:ext>
            </a:extLst>
          </p:cNvPr>
          <p:cNvSpPr txBox="1"/>
          <p:nvPr/>
        </p:nvSpPr>
        <p:spPr>
          <a:xfrm>
            <a:off x="3648419" y="673875"/>
            <a:ext cx="6060491" cy="5632311"/>
          </a:xfrm>
          <a:prstGeom prst="rect">
            <a:avLst/>
          </a:prstGeom>
          <a:noFill/>
        </p:spPr>
        <p:txBody>
          <a:bodyPr wrap="square" rtlCol="0">
            <a:spAutoFit/>
          </a:bodyPr>
          <a:lstStyle/>
          <a:p>
            <a:r>
              <a:rPr lang="ja-JP" altLang="en-US" sz="2400" dirty="0">
                <a:effectLst/>
                <a:latin typeface="UD デジタル 教科書体 N-R" panose="02020400000000000000" pitchFamily="17" charset="-128"/>
                <a:ea typeface="UD デジタル 教科書体 N-R" panose="02020400000000000000" pitchFamily="17" charset="-128"/>
              </a:rPr>
              <a:t>　被</a:t>
            </a:r>
            <a:r>
              <a:rPr lang="ja-JP" altLang="en-US" sz="2400" b="1" dirty="0">
                <a:effectLst/>
                <a:latin typeface="UD デジタル 教科書体 N-R" panose="02020400000000000000" pitchFamily="17" charset="-128"/>
                <a:ea typeface="UD デジタル 教科書体 N-R" panose="02020400000000000000" pitchFamily="17" charset="-128"/>
              </a:rPr>
              <a:t>相続</a:t>
            </a:r>
            <a:r>
              <a:rPr lang="ja-JP" altLang="en-US" sz="2400" dirty="0">
                <a:effectLst/>
                <a:latin typeface="UD デジタル 教科書体 N-R" panose="02020400000000000000" pitchFamily="17" charset="-128"/>
                <a:ea typeface="UD デジタル 教科書体 N-R" panose="02020400000000000000" pitchFamily="17" charset="-128"/>
              </a:rPr>
              <a:t>人の遺産</a:t>
            </a:r>
            <a:r>
              <a:rPr lang="ja-JP" altLang="en-US" sz="2400" b="1" dirty="0">
                <a:effectLst/>
                <a:latin typeface="UD デジタル 教科書体 N-R" panose="02020400000000000000" pitchFamily="17" charset="-128"/>
                <a:ea typeface="UD デジタル 教科書体 N-R" panose="02020400000000000000" pitchFamily="17" charset="-128"/>
              </a:rPr>
              <a:t>相続</a:t>
            </a:r>
            <a:r>
              <a:rPr lang="ja-JP" altLang="en-US" sz="2400" dirty="0">
                <a:effectLst/>
                <a:latin typeface="UD デジタル 教科書体 N-R" panose="02020400000000000000" pitchFamily="17" charset="-128"/>
                <a:ea typeface="UD デジタル 教科書体 N-R" panose="02020400000000000000" pitchFamily="17" charset="-128"/>
              </a:rPr>
              <a:t>が開始したあと、「遺産分割協議」や「</a:t>
            </a:r>
            <a:r>
              <a:rPr lang="ja-JP" altLang="en-US" sz="2400" b="1" dirty="0">
                <a:effectLst/>
                <a:latin typeface="UD デジタル 教科書体 N-R" panose="02020400000000000000" pitchFamily="17" charset="-128"/>
                <a:ea typeface="UD デジタル 教科書体 N-R" panose="02020400000000000000" pitchFamily="17" charset="-128"/>
              </a:rPr>
              <a:t>相続</a:t>
            </a:r>
            <a:r>
              <a:rPr lang="ja-JP" altLang="en-US" sz="2400" dirty="0">
                <a:effectLst/>
                <a:latin typeface="UD デジタル 教科書体 N-R" panose="02020400000000000000" pitchFamily="17" charset="-128"/>
                <a:ea typeface="UD デジタル 教科書体 N-R" panose="02020400000000000000" pitchFamily="17" charset="-128"/>
              </a:rPr>
              <a:t>登記」を行わないうちに</a:t>
            </a:r>
            <a:r>
              <a:rPr lang="ja-JP" altLang="en-US" sz="2400" b="1" dirty="0">
                <a:effectLst/>
                <a:latin typeface="UD デジタル 教科書体 N-R" panose="02020400000000000000" pitchFamily="17" charset="-128"/>
                <a:ea typeface="UD デジタル 教科書体 N-R" panose="02020400000000000000" pitchFamily="17" charset="-128"/>
              </a:rPr>
              <a:t>相続</a:t>
            </a:r>
            <a:r>
              <a:rPr lang="ja-JP" altLang="en-US" sz="2400" dirty="0">
                <a:effectLst/>
                <a:latin typeface="UD デジタル 教科書体 N-R" panose="02020400000000000000" pitchFamily="17" charset="-128"/>
                <a:ea typeface="UD デジタル 教科書体 N-R" panose="02020400000000000000" pitchFamily="17" charset="-128"/>
              </a:rPr>
              <a:t>人の１人が死亡してしまい、</a:t>
            </a:r>
            <a:r>
              <a:rPr lang="ja-JP" altLang="en-US" sz="2400" b="1" dirty="0">
                <a:effectLst/>
                <a:latin typeface="UD デジタル 教科書体 N-R" panose="02020400000000000000" pitchFamily="17" charset="-128"/>
                <a:ea typeface="UD デジタル 教科書体 N-R" panose="02020400000000000000" pitchFamily="17" charset="-128"/>
              </a:rPr>
              <a:t>次</a:t>
            </a:r>
            <a:r>
              <a:rPr lang="ja-JP" altLang="en-US" sz="2400" dirty="0">
                <a:effectLst/>
                <a:latin typeface="UD デジタル 教科書体 N-R" panose="02020400000000000000" pitchFamily="17" charset="-128"/>
                <a:ea typeface="UD デジタル 教科書体 N-R" panose="02020400000000000000" pitchFamily="17" charset="-128"/>
              </a:rPr>
              <a:t>の遺産</a:t>
            </a:r>
            <a:r>
              <a:rPr lang="ja-JP" altLang="en-US" sz="2400" b="1" dirty="0">
                <a:effectLst/>
                <a:latin typeface="UD デジタル 教科書体 N-R" panose="02020400000000000000" pitchFamily="17" charset="-128"/>
                <a:ea typeface="UD デジタル 教科書体 N-R" panose="02020400000000000000" pitchFamily="17" charset="-128"/>
              </a:rPr>
              <a:t>相続</a:t>
            </a:r>
            <a:r>
              <a:rPr lang="ja-JP" altLang="en-US" sz="2400" dirty="0">
                <a:effectLst/>
                <a:latin typeface="UD デジタル 教科書体 N-R" panose="02020400000000000000" pitchFamily="17" charset="-128"/>
                <a:ea typeface="UD デジタル 教科書体 N-R" panose="02020400000000000000" pitchFamily="17" charset="-128"/>
              </a:rPr>
              <a:t>が開始されてしまうことを「数次相続」と言います。</a:t>
            </a:r>
            <a:r>
              <a:rPr lang="ja-JP" altLang="en-US" sz="2400" dirty="0">
                <a:latin typeface="UD デジタル 教科書体 N-R" panose="02020400000000000000" pitchFamily="17" charset="-128"/>
                <a:ea typeface="UD デジタル 教科書体 N-R" panose="02020400000000000000" pitchFamily="17" charset="-128"/>
              </a:rPr>
              <a:t>　</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effectLst/>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　この事例では、父親が亡くなった後、相続人である母親と長男・長女の３人が相続人ですが、遺産分割協議前に長男が亡くなりました。</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長男には、配偶者と長男と長女がいます。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この場合、まず母親・長男・長女で遺産分割協議をすることになります。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しかし、既に相続人である長男はいないので、遺産分割協議に長男が参加することはできません。</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0DF34BF1-6E34-4995-8497-70B784BA58D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426357" y="503867"/>
            <a:ext cx="487363" cy="487363"/>
          </a:xfrm>
          <a:prstGeom prst="rect">
            <a:avLst/>
          </a:prstGeom>
        </p:spPr>
      </p:pic>
      <p:sp>
        <p:nvSpPr>
          <p:cNvPr id="44" name="正方形/長方形 43">
            <a:extLst>
              <a:ext uri="{FF2B5EF4-FFF2-40B4-BE49-F238E27FC236}">
                <a16:creationId xmlns:a16="http://schemas.microsoft.com/office/drawing/2014/main" id="{2367AC2D-15A9-4472-A1D8-53549326F6C9}"/>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97490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03C520A-0282-40E7-9E51-026B3601CB96}"/>
              </a:ext>
            </a:extLst>
          </p:cNvPr>
          <p:cNvSpPr txBox="1"/>
          <p:nvPr/>
        </p:nvSpPr>
        <p:spPr>
          <a:xfrm>
            <a:off x="630314" y="366606"/>
            <a:ext cx="8824403" cy="3416320"/>
          </a:xfrm>
          <a:prstGeom prst="rect">
            <a:avLst/>
          </a:prstGeom>
          <a:noFill/>
        </p:spPr>
        <p:txBody>
          <a:bodyPr wrap="square">
            <a:spAutoFit/>
          </a:bodyPr>
          <a:lstStyle/>
          <a:p>
            <a:r>
              <a:rPr lang="ja-JP" altLang="en-US" sz="2400" dirty="0">
                <a:latin typeface="UD デジタル 教科書体 N-R" panose="02020400000000000000" pitchFamily="17" charset="-128"/>
                <a:ea typeface="UD デジタル 教科書体 N-R" panose="02020400000000000000" pitchFamily="17" charset="-128"/>
              </a:rPr>
              <a:t>　長男は、父親の相続人であり、かつ長男の配偶者や子供たちの被相続人でもあります。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effectLst/>
                <a:latin typeface="UD デジタル 教科書体 N-R" panose="02020400000000000000" pitchFamily="17" charset="-128"/>
                <a:ea typeface="UD デジタル 教科書体 N-R" panose="02020400000000000000" pitchFamily="17" charset="-128"/>
              </a:rPr>
              <a:t>　このような場合、父親の相続に関する遺産分割協議に長男の妻と子供も参加することとなります。</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この場合、子供が未成年の場合、裁判所に特別代理人の申請をする必要があります。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法定相続分は、母親が</a:t>
            </a:r>
            <a:r>
              <a:rPr lang="en-US" altLang="ja-JP" sz="2400" dirty="0">
                <a:latin typeface="UD デジタル 教科書体 N-R" panose="02020400000000000000" pitchFamily="17" charset="-128"/>
                <a:ea typeface="UD デジタル 教科書体 N-R" panose="02020400000000000000" pitchFamily="17" charset="-128"/>
              </a:rPr>
              <a:t>1/2</a:t>
            </a:r>
            <a:r>
              <a:rPr lang="ja-JP" altLang="en-US" sz="2400" dirty="0">
                <a:latin typeface="UD デジタル 教科書体 N-R" panose="02020400000000000000" pitchFamily="17" charset="-128"/>
                <a:ea typeface="UD デジタル 教科書体 N-R" panose="02020400000000000000" pitchFamily="17" charset="-128"/>
              </a:rPr>
              <a:t>、長女が</a:t>
            </a:r>
            <a:r>
              <a:rPr lang="en-US" altLang="ja-JP" sz="2400" dirty="0">
                <a:latin typeface="UD デジタル 教科書体 N-R" panose="02020400000000000000" pitchFamily="17" charset="-128"/>
                <a:ea typeface="UD デジタル 教科書体 N-R" panose="02020400000000000000" pitchFamily="17" charset="-128"/>
              </a:rPr>
              <a:t>1/4</a:t>
            </a:r>
            <a:r>
              <a:rPr lang="ja-JP" altLang="en-US" sz="2400" dirty="0">
                <a:latin typeface="UD デジタル 教科書体 N-R" panose="02020400000000000000" pitchFamily="17" charset="-128"/>
                <a:ea typeface="UD デジタル 教科書体 N-R" panose="02020400000000000000" pitchFamily="17" charset="-128"/>
              </a:rPr>
              <a:t>、長男の配偶者が</a:t>
            </a:r>
            <a:r>
              <a:rPr lang="en-US" altLang="ja-JP" sz="2400" dirty="0">
                <a:latin typeface="UD デジタル 教科書体 N-R" panose="02020400000000000000" pitchFamily="17" charset="-128"/>
                <a:ea typeface="UD デジタル 教科書体 N-R" panose="02020400000000000000" pitchFamily="17" charset="-128"/>
              </a:rPr>
              <a:t>1/8</a:t>
            </a:r>
            <a:r>
              <a:rPr lang="ja-JP" altLang="en-US" sz="2400" dirty="0">
                <a:latin typeface="UD デジタル 教科書体 N-R" panose="02020400000000000000" pitchFamily="17" charset="-128"/>
                <a:ea typeface="UD デジタル 教科書体 N-R" panose="02020400000000000000" pitchFamily="17" charset="-128"/>
              </a:rPr>
              <a:t>、長男の子</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人は</a:t>
            </a:r>
            <a:r>
              <a:rPr lang="en-US" altLang="ja-JP" sz="2400" dirty="0">
                <a:latin typeface="UD デジタル 教科書体 N-R" panose="02020400000000000000" pitchFamily="17" charset="-128"/>
                <a:ea typeface="UD デジタル 教科書体 N-R" panose="02020400000000000000" pitchFamily="17" charset="-128"/>
              </a:rPr>
              <a:t>1/16</a:t>
            </a:r>
            <a:r>
              <a:rPr lang="ja-JP" altLang="en-US" sz="2400" dirty="0">
                <a:latin typeface="UD デジタル 教科書体 N-R" panose="02020400000000000000" pitchFamily="17" charset="-128"/>
                <a:ea typeface="UD デジタル 教科書体 N-R" panose="02020400000000000000" pitchFamily="17" charset="-128"/>
              </a:rPr>
              <a:t>ずつとなります。</a:t>
            </a:r>
            <a:endParaRPr kumimoji="1" lang="ja-JP" altLang="en-US" sz="2400" dirty="0"/>
          </a:p>
          <a:p>
            <a:endParaRPr lang="ja-JP" altLang="en-US" sz="2400" dirty="0"/>
          </a:p>
        </p:txBody>
      </p:sp>
      <p:pic>
        <p:nvPicPr>
          <p:cNvPr id="2" name="録音したサウンド">
            <a:hlinkClick r:id="" action="ppaction://media"/>
            <a:extLst>
              <a:ext uri="{FF2B5EF4-FFF2-40B4-BE49-F238E27FC236}">
                <a16:creationId xmlns:a16="http://schemas.microsoft.com/office/drawing/2014/main" id="{C1527550-36CE-4B23-B597-24F9DA9515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53418" y="707655"/>
            <a:ext cx="487363" cy="487363"/>
          </a:xfrm>
          <a:prstGeom prst="rect">
            <a:avLst/>
          </a:prstGeom>
        </p:spPr>
      </p:pic>
      <p:sp>
        <p:nvSpPr>
          <p:cNvPr id="4" name="正方形/長方形 3">
            <a:extLst>
              <a:ext uri="{FF2B5EF4-FFF2-40B4-BE49-F238E27FC236}">
                <a16:creationId xmlns:a16="http://schemas.microsoft.com/office/drawing/2014/main" id="{6293F6AB-B776-4AAC-8E4A-AAF6B03CDC21}"/>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767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89BD8EA-D8D3-4EA5-9704-D8B9F968497F}"/>
              </a:ext>
            </a:extLst>
          </p:cNvPr>
          <p:cNvSpPr txBox="1"/>
          <p:nvPr/>
        </p:nvSpPr>
        <p:spPr>
          <a:xfrm>
            <a:off x="239697" y="213064"/>
            <a:ext cx="9516862"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６．被相続人に子供がいない場合で、父母が健在な場合</a:t>
            </a:r>
          </a:p>
        </p:txBody>
      </p:sp>
      <p:pic>
        <p:nvPicPr>
          <p:cNvPr id="3" name="Picture 12" descr="おじいちゃん１">
            <a:extLst>
              <a:ext uri="{FF2B5EF4-FFF2-40B4-BE49-F238E27FC236}">
                <a16:creationId xmlns:a16="http://schemas.microsoft.com/office/drawing/2014/main" id="{6BCC5822-70EF-4D1E-B109-3B94A9A2C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694" y="3763347"/>
            <a:ext cx="1311349" cy="1311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おばあちゃん２">
            <a:extLst>
              <a:ext uri="{FF2B5EF4-FFF2-40B4-BE49-F238E27FC236}">
                <a16:creationId xmlns:a16="http://schemas.microsoft.com/office/drawing/2014/main" id="{7E8E5199-AE80-4399-86DA-E8E63CE054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231" y="3841139"/>
            <a:ext cx="1377808" cy="131134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a:extLst>
              <a:ext uri="{FF2B5EF4-FFF2-40B4-BE49-F238E27FC236}">
                <a16:creationId xmlns:a16="http://schemas.microsoft.com/office/drawing/2014/main" id="{C41F4FDF-F442-44FA-98D7-8C36521D9604}"/>
              </a:ext>
            </a:extLst>
          </p:cNvPr>
          <p:cNvCxnSpPr>
            <a:cxnSpLocks/>
          </p:cNvCxnSpPr>
          <p:nvPr/>
        </p:nvCxnSpPr>
        <p:spPr>
          <a:xfrm>
            <a:off x="662815" y="3091056"/>
            <a:ext cx="1691775" cy="15947"/>
          </a:xfrm>
          <a:prstGeom prst="line">
            <a:avLst/>
          </a:prstGeom>
        </p:spPr>
        <p:style>
          <a:lnRef idx="1">
            <a:schemeClr val="dk1"/>
          </a:lnRef>
          <a:fillRef idx="0">
            <a:schemeClr val="dk1"/>
          </a:fillRef>
          <a:effectRef idx="0">
            <a:schemeClr val="dk1"/>
          </a:effectRef>
          <a:fontRef idx="minor">
            <a:schemeClr val="tx1"/>
          </a:fontRef>
        </p:style>
      </p:cxnSp>
      <p:cxnSp>
        <p:nvCxnSpPr>
          <p:cNvPr id="6" name="直線コネクタ 5">
            <a:extLst>
              <a:ext uri="{FF2B5EF4-FFF2-40B4-BE49-F238E27FC236}">
                <a16:creationId xmlns:a16="http://schemas.microsoft.com/office/drawing/2014/main" id="{AD078175-8515-4AB6-B3B8-313F3F8BF1C7}"/>
              </a:ext>
            </a:extLst>
          </p:cNvPr>
          <p:cNvCxnSpPr/>
          <p:nvPr/>
        </p:nvCxnSpPr>
        <p:spPr>
          <a:xfrm>
            <a:off x="1562775" y="3102985"/>
            <a:ext cx="0" cy="328242"/>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08259C94-E3EE-49A4-AEB6-F94D88058B43}"/>
              </a:ext>
            </a:extLst>
          </p:cNvPr>
          <p:cNvCxnSpPr/>
          <p:nvPr/>
        </p:nvCxnSpPr>
        <p:spPr>
          <a:xfrm>
            <a:off x="668804" y="3098485"/>
            <a:ext cx="0" cy="328242"/>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6054A55C-2835-4024-AE37-7689240A5CD2}"/>
              </a:ext>
            </a:extLst>
          </p:cNvPr>
          <p:cNvCxnSpPr/>
          <p:nvPr/>
        </p:nvCxnSpPr>
        <p:spPr>
          <a:xfrm>
            <a:off x="1116028" y="2245080"/>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53C6CDC8-BD70-4339-9EF5-BA8FC59C9F31}"/>
              </a:ext>
            </a:extLst>
          </p:cNvPr>
          <p:cNvCxnSpPr/>
          <p:nvPr/>
        </p:nvCxnSpPr>
        <p:spPr>
          <a:xfrm>
            <a:off x="1126385" y="2273194"/>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62FD2A36-75B1-4812-A978-E25AA1767181}"/>
              </a:ext>
            </a:extLst>
          </p:cNvPr>
          <p:cNvCxnSpPr>
            <a:cxnSpLocks/>
          </p:cNvCxnSpPr>
          <p:nvPr/>
        </p:nvCxnSpPr>
        <p:spPr>
          <a:xfrm flipH="1">
            <a:off x="1552618" y="2249056"/>
            <a:ext cx="303" cy="849429"/>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76D8F733-CB7C-4666-A2CA-55FF30AA01CC}"/>
              </a:ext>
            </a:extLst>
          </p:cNvPr>
          <p:cNvCxnSpPr>
            <a:cxnSpLocks/>
          </p:cNvCxnSpPr>
          <p:nvPr/>
        </p:nvCxnSpPr>
        <p:spPr>
          <a:xfrm flipV="1">
            <a:off x="2550982" y="4629529"/>
            <a:ext cx="65375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525A29F4-23F4-4F43-9765-40D82B6345CB}"/>
              </a:ext>
            </a:extLst>
          </p:cNvPr>
          <p:cNvSpPr txBox="1"/>
          <p:nvPr/>
        </p:nvSpPr>
        <p:spPr>
          <a:xfrm>
            <a:off x="1570747" y="5148728"/>
            <a:ext cx="1065920" cy="400110"/>
          </a:xfrm>
          <a:prstGeom prst="rect">
            <a:avLst/>
          </a:prstGeom>
          <a:noFill/>
        </p:spPr>
        <p:txBody>
          <a:bodyPr wrap="square" lIns="0" rIns="0" rtlCol="0">
            <a:spAutoFit/>
          </a:bodyPr>
          <a:lstStyle/>
          <a:p>
            <a:r>
              <a:rPr kumimoji="1" lang="ja-JP" altLang="en-US" sz="2000" b="1" dirty="0"/>
              <a:t>夫（長男）</a:t>
            </a:r>
          </a:p>
        </p:txBody>
      </p:sp>
      <p:sp>
        <p:nvSpPr>
          <p:cNvPr id="14" name="テキスト ボックス 13">
            <a:extLst>
              <a:ext uri="{FF2B5EF4-FFF2-40B4-BE49-F238E27FC236}">
                <a16:creationId xmlns:a16="http://schemas.microsoft.com/office/drawing/2014/main" id="{095F47F2-3806-4E94-9AEE-CB29568488C2}"/>
              </a:ext>
            </a:extLst>
          </p:cNvPr>
          <p:cNvSpPr txBox="1"/>
          <p:nvPr/>
        </p:nvSpPr>
        <p:spPr>
          <a:xfrm>
            <a:off x="1178836" y="3543801"/>
            <a:ext cx="714375" cy="400110"/>
          </a:xfrm>
          <a:prstGeom prst="rect">
            <a:avLst/>
          </a:prstGeom>
          <a:noFill/>
        </p:spPr>
        <p:txBody>
          <a:bodyPr wrap="square" rtlCol="0">
            <a:spAutoFit/>
          </a:bodyPr>
          <a:lstStyle/>
          <a:p>
            <a:r>
              <a:rPr kumimoji="1" lang="ja-JP" altLang="en-US" sz="2000" b="1" dirty="0"/>
              <a:t>次男</a:t>
            </a:r>
          </a:p>
        </p:txBody>
      </p:sp>
      <p:sp>
        <p:nvSpPr>
          <p:cNvPr id="15" name="テキスト ボックス 14">
            <a:extLst>
              <a:ext uri="{FF2B5EF4-FFF2-40B4-BE49-F238E27FC236}">
                <a16:creationId xmlns:a16="http://schemas.microsoft.com/office/drawing/2014/main" id="{EB63DB06-CBE2-4A7B-8B96-892C21526C02}"/>
              </a:ext>
            </a:extLst>
          </p:cNvPr>
          <p:cNvSpPr txBox="1"/>
          <p:nvPr/>
        </p:nvSpPr>
        <p:spPr>
          <a:xfrm>
            <a:off x="326972" y="3526576"/>
            <a:ext cx="714375" cy="400110"/>
          </a:xfrm>
          <a:prstGeom prst="rect">
            <a:avLst/>
          </a:prstGeom>
          <a:noFill/>
        </p:spPr>
        <p:txBody>
          <a:bodyPr wrap="square" rtlCol="0">
            <a:spAutoFit/>
          </a:bodyPr>
          <a:lstStyle/>
          <a:p>
            <a:r>
              <a:rPr kumimoji="1" lang="ja-JP" altLang="en-US" sz="2000" b="1" dirty="0"/>
              <a:t>長女</a:t>
            </a:r>
          </a:p>
        </p:txBody>
      </p:sp>
      <p:sp>
        <p:nvSpPr>
          <p:cNvPr id="16" name="テキスト ボックス 15">
            <a:extLst>
              <a:ext uri="{FF2B5EF4-FFF2-40B4-BE49-F238E27FC236}">
                <a16:creationId xmlns:a16="http://schemas.microsoft.com/office/drawing/2014/main" id="{F4E7C1CB-0491-4E99-895E-2817028CBA69}"/>
              </a:ext>
            </a:extLst>
          </p:cNvPr>
          <p:cNvSpPr txBox="1"/>
          <p:nvPr/>
        </p:nvSpPr>
        <p:spPr>
          <a:xfrm>
            <a:off x="2809831" y="5169446"/>
            <a:ext cx="1584614" cy="400110"/>
          </a:xfrm>
          <a:prstGeom prst="rect">
            <a:avLst/>
          </a:prstGeom>
          <a:noFill/>
        </p:spPr>
        <p:txBody>
          <a:bodyPr wrap="square" lIns="0" rIns="0" rtlCol="0">
            <a:spAutoFit/>
          </a:bodyPr>
          <a:lstStyle/>
          <a:p>
            <a:r>
              <a:rPr kumimoji="1" lang="ja-JP" altLang="en-US" sz="2000" b="1" dirty="0"/>
              <a:t>配偶者（</a:t>
            </a:r>
            <a:r>
              <a:rPr kumimoji="1" lang="en-US" altLang="ja-JP" sz="2000" b="1" dirty="0"/>
              <a:t>2/3</a:t>
            </a:r>
            <a:r>
              <a:rPr kumimoji="1" lang="ja-JP" altLang="en-US" sz="2000" b="1" dirty="0"/>
              <a:t>）</a:t>
            </a:r>
          </a:p>
        </p:txBody>
      </p:sp>
      <p:sp>
        <p:nvSpPr>
          <p:cNvPr id="17" name="テキスト ボックス 16">
            <a:extLst>
              <a:ext uri="{FF2B5EF4-FFF2-40B4-BE49-F238E27FC236}">
                <a16:creationId xmlns:a16="http://schemas.microsoft.com/office/drawing/2014/main" id="{6DEC7449-AF63-4563-AB3E-5AB9EF136430}"/>
              </a:ext>
            </a:extLst>
          </p:cNvPr>
          <p:cNvSpPr txBox="1"/>
          <p:nvPr/>
        </p:nvSpPr>
        <p:spPr>
          <a:xfrm>
            <a:off x="400756" y="1355522"/>
            <a:ext cx="984922" cy="400110"/>
          </a:xfrm>
          <a:prstGeom prst="rect">
            <a:avLst/>
          </a:prstGeom>
          <a:noFill/>
        </p:spPr>
        <p:txBody>
          <a:bodyPr wrap="square" lIns="0" rIns="0" rtlCol="0">
            <a:spAutoFit/>
          </a:bodyPr>
          <a:lstStyle/>
          <a:p>
            <a:r>
              <a:rPr kumimoji="1" lang="ja-JP" altLang="en-US" sz="2000" b="1" dirty="0"/>
              <a:t>父（</a:t>
            </a:r>
            <a:r>
              <a:rPr kumimoji="1" lang="en-US" altLang="ja-JP" sz="2000" b="1" dirty="0"/>
              <a:t>1/6</a:t>
            </a:r>
            <a:r>
              <a:rPr kumimoji="1" lang="ja-JP" altLang="en-US" sz="2000" b="1" dirty="0"/>
              <a:t>）</a:t>
            </a:r>
          </a:p>
        </p:txBody>
      </p:sp>
      <p:sp>
        <p:nvSpPr>
          <p:cNvPr id="18" name="テキスト ボックス 17">
            <a:extLst>
              <a:ext uri="{FF2B5EF4-FFF2-40B4-BE49-F238E27FC236}">
                <a16:creationId xmlns:a16="http://schemas.microsoft.com/office/drawing/2014/main" id="{86ED0FA5-A536-40CD-971F-C6F9BB863139}"/>
              </a:ext>
            </a:extLst>
          </p:cNvPr>
          <p:cNvSpPr txBox="1"/>
          <p:nvPr/>
        </p:nvSpPr>
        <p:spPr>
          <a:xfrm>
            <a:off x="2217891" y="1417457"/>
            <a:ext cx="1093479" cy="400110"/>
          </a:xfrm>
          <a:prstGeom prst="rect">
            <a:avLst/>
          </a:prstGeom>
          <a:noFill/>
        </p:spPr>
        <p:txBody>
          <a:bodyPr wrap="square" lIns="0" rIns="36000" rtlCol="0">
            <a:spAutoFit/>
          </a:bodyPr>
          <a:lstStyle/>
          <a:p>
            <a:r>
              <a:rPr kumimoji="1" lang="ja-JP" altLang="en-US" sz="2000" b="1" dirty="0"/>
              <a:t>母（</a:t>
            </a:r>
            <a:r>
              <a:rPr kumimoji="1" lang="en-US" altLang="ja-JP" sz="2000" b="1" dirty="0"/>
              <a:t>1/6</a:t>
            </a:r>
            <a:r>
              <a:rPr kumimoji="1" lang="ja-JP" altLang="en-US" sz="2000" b="1" dirty="0"/>
              <a:t>）</a:t>
            </a:r>
          </a:p>
        </p:txBody>
      </p:sp>
      <p:sp>
        <p:nvSpPr>
          <p:cNvPr id="19" name="テキスト ボックス 18">
            <a:extLst>
              <a:ext uri="{FF2B5EF4-FFF2-40B4-BE49-F238E27FC236}">
                <a16:creationId xmlns:a16="http://schemas.microsoft.com/office/drawing/2014/main" id="{87A1862F-2DE1-4A9F-8A1A-87267839EA45}"/>
              </a:ext>
            </a:extLst>
          </p:cNvPr>
          <p:cNvSpPr txBox="1"/>
          <p:nvPr/>
        </p:nvSpPr>
        <p:spPr>
          <a:xfrm>
            <a:off x="1874303" y="3409470"/>
            <a:ext cx="1574756" cy="400110"/>
          </a:xfrm>
          <a:prstGeom prst="rect">
            <a:avLst/>
          </a:prstGeom>
          <a:noFill/>
        </p:spPr>
        <p:txBody>
          <a:bodyPr wrap="square" rtlCol="0">
            <a:spAutoFit/>
          </a:bodyPr>
          <a:lstStyle/>
          <a:p>
            <a:r>
              <a:rPr kumimoji="1" lang="ja-JP" altLang="en-US" sz="2000" b="1" dirty="0">
                <a:solidFill>
                  <a:srgbClr val="FF0000"/>
                </a:solidFill>
              </a:rPr>
              <a:t>被相続人</a:t>
            </a:r>
          </a:p>
        </p:txBody>
      </p:sp>
      <p:cxnSp>
        <p:nvCxnSpPr>
          <p:cNvPr id="20" name="直線コネクタ 19">
            <a:extLst>
              <a:ext uri="{FF2B5EF4-FFF2-40B4-BE49-F238E27FC236}">
                <a16:creationId xmlns:a16="http://schemas.microsoft.com/office/drawing/2014/main" id="{3AAF02AD-B8CF-4FD9-BFCB-D1355860CE0E}"/>
              </a:ext>
            </a:extLst>
          </p:cNvPr>
          <p:cNvCxnSpPr>
            <a:cxnSpLocks/>
          </p:cNvCxnSpPr>
          <p:nvPr/>
        </p:nvCxnSpPr>
        <p:spPr>
          <a:xfrm flipH="1">
            <a:off x="1815332" y="4078487"/>
            <a:ext cx="1024702" cy="8501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6" descr="笑顔のおじいちゃんのイラスト">
            <a:extLst>
              <a:ext uri="{FF2B5EF4-FFF2-40B4-BE49-F238E27FC236}">
                <a16:creationId xmlns:a16="http://schemas.microsoft.com/office/drawing/2014/main" id="{6B29937A-D067-4D3B-8AA2-FB7FB14672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568" y="1592157"/>
            <a:ext cx="1145483" cy="11454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笑うおばあちゃんのイラスト">
            <a:extLst>
              <a:ext uri="{FF2B5EF4-FFF2-40B4-BE49-F238E27FC236}">
                <a16:creationId xmlns:a16="http://schemas.microsoft.com/office/drawing/2014/main" id="{5E2C8805-A57E-4852-9456-11B8D02F24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1971" y="1688111"/>
            <a:ext cx="1053297" cy="1118827"/>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a:extLst>
              <a:ext uri="{FF2B5EF4-FFF2-40B4-BE49-F238E27FC236}">
                <a16:creationId xmlns:a16="http://schemas.microsoft.com/office/drawing/2014/main" id="{C4ABB8F9-2971-451D-9048-651820A21F36}"/>
              </a:ext>
            </a:extLst>
          </p:cNvPr>
          <p:cNvSpPr txBox="1"/>
          <p:nvPr/>
        </p:nvSpPr>
        <p:spPr>
          <a:xfrm>
            <a:off x="1011540" y="1003883"/>
            <a:ext cx="1850959" cy="400110"/>
          </a:xfrm>
          <a:prstGeom prst="rect">
            <a:avLst/>
          </a:prstGeom>
          <a:noFill/>
        </p:spPr>
        <p:txBody>
          <a:bodyPr wrap="square" rtlCol="0">
            <a:spAutoFit/>
          </a:bodyPr>
          <a:lstStyle/>
          <a:p>
            <a:r>
              <a:rPr kumimoji="1" lang="ja-JP" altLang="en-US" sz="2000" dirty="0"/>
              <a:t>（第二順位）</a:t>
            </a:r>
          </a:p>
        </p:txBody>
      </p:sp>
      <p:cxnSp>
        <p:nvCxnSpPr>
          <p:cNvPr id="26" name="直線コネクタ 25">
            <a:extLst>
              <a:ext uri="{FF2B5EF4-FFF2-40B4-BE49-F238E27FC236}">
                <a16:creationId xmlns:a16="http://schemas.microsoft.com/office/drawing/2014/main" id="{23B4E84F-0AF4-4351-80B1-A264B7018EAA}"/>
              </a:ext>
            </a:extLst>
          </p:cNvPr>
          <p:cNvCxnSpPr>
            <a:cxnSpLocks/>
          </p:cNvCxnSpPr>
          <p:nvPr/>
        </p:nvCxnSpPr>
        <p:spPr>
          <a:xfrm>
            <a:off x="1857876" y="4022211"/>
            <a:ext cx="1004623" cy="949206"/>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088B7486-1EA1-416D-845D-9672DDC574C1}"/>
              </a:ext>
            </a:extLst>
          </p:cNvPr>
          <p:cNvCxnSpPr/>
          <p:nvPr/>
        </p:nvCxnSpPr>
        <p:spPr>
          <a:xfrm>
            <a:off x="2354590" y="3098485"/>
            <a:ext cx="0" cy="328242"/>
          </a:xfrm>
          <a:prstGeom prst="line">
            <a:avLst/>
          </a:prstGeom>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BE363198-E970-45B8-99F0-1251182223C3}"/>
              </a:ext>
            </a:extLst>
          </p:cNvPr>
          <p:cNvCxnSpPr>
            <a:cxnSpLocks/>
          </p:cNvCxnSpPr>
          <p:nvPr/>
        </p:nvCxnSpPr>
        <p:spPr>
          <a:xfrm flipV="1">
            <a:off x="2534702" y="4648762"/>
            <a:ext cx="65375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1272FE59-B27F-467D-87E4-28CDDBC7DD18}"/>
              </a:ext>
            </a:extLst>
          </p:cNvPr>
          <p:cNvSpPr txBox="1"/>
          <p:nvPr/>
        </p:nvSpPr>
        <p:spPr>
          <a:xfrm>
            <a:off x="1637691" y="5592929"/>
            <a:ext cx="2618912" cy="400110"/>
          </a:xfrm>
          <a:prstGeom prst="rect">
            <a:avLst/>
          </a:prstGeom>
          <a:noFill/>
        </p:spPr>
        <p:txBody>
          <a:bodyPr wrap="square" rtlCol="0">
            <a:spAutoFit/>
          </a:bodyPr>
          <a:lstStyle/>
          <a:p>
            <a:r>
              <a:rPr kumimoji="1" lang="ja-JP" altLang="en-US" sz="2000" dirty="0"/>
              <a:t>（子供がいない場合）</a:t>
            </a:r>
          </a:p>
        </p:txBody>
      </p:sp>
      <p:sp>
        <p:nvSpPr>
          <p:cNvPr id="43" name="テキスト ボックス 42">
            <a:extLst>
              <a:ext uri="{FF2B5EF4-FFF2-40B4-BE49-F238E27FC236}">
                <a16:creationId xmlns:a16="http://schemas.microsoft.com/office/drawing/2014/main" id="{D7D0A3E3-9CC3-4F28-AF8B-2B9FFBA34FEB}"/>
              </a:ext>
            </a:extLst>
          </p:cNvPr>
          <p:cNvSpPr txBox="1"/>
          <p:nvPr/>
        </p:nvSpPr>
        <p:spPr>
          <a:xfrm>
            <a:off x="4078789" y="1226309"/>
            <a:ext cx="5731037" cy="3046988"/>
          </a:xfrm>
          <a:prstGeom prst="rect">
            <a:avLst/>
          </a:prstGeom>
          <a:noFill/>
        </p:spPr>
        <p:txBody>
          <a:bodyPr wrap="square" rtlCol="0">
            <a:spAutoFit/>
          </a:bodyPr>
          <a:lstStyle/>
          <a:p>
            <a:r>
              <a:rPr lang="ja-JP" altLang="en-US" sz="2400" b="0" i="0" dirty="0">
                <a:effectLst/>
                <a:latin typeface="UD デジタル 教科書体 N-R" panose="02020400000000000000" pitchFamily="17" charset="-128"/>
                <a:ea typeface="UD デジタル 教科書体 N-R" panose="02020400000000000000" pitchFamily="17" charset="-128"/>
              </a:rPr>
              <a:t>　被相続人に子供がいなければ、</a:t>
            </a:r>
            <a:r>
              <a:rPr lang="ja-JP" altLang="en-US" sz="2400" b="1" i="0" dirty="0">
                <a:effectLst/>
                <a:latin typeface="UD デジタル 教科書体 N-R" panose="02020400000000000000" pitchFamily="17" charset="-128"/>
                <a:ea typeface="UD デジタル 教科書体 N-R" panose="02020400000000000000" pitchFamily="17" charset="-128"/>
              </a:rPr>
              <a:t>第２順位の法定相続人である親</a:t>
            </a:r>
            <a:r>
              <a:rPr lang="ja-JP" altLang="en-US" sz="2400" b="0" i="0" dirty="0">
                <a:effectLst/>
                <a:latin typeface="UD デジタル 教科書体 N-R" panose="02020400000000000000" pitchFamily="17" charset="-128"/>
                <a:ea typeface="UD デジタル 教科書体 N-R" panose="02020400000000000000" pitchFamily="17" charset="-128"/>
              </a:rPr>
              <a:t>が相続人となります。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この場合、法定相続人は、配偶者と親となります。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父母が健在な場合、父母は同順位なので、相続分</a:t>
            </a:r>
            <a:r>
              <a:rPr kumimoji="1" lang="en-US" altLang="ja-JP" sz="2400" dirty="0">
                <a:latin typeface="UD デジタル 教科書体 N-R" panose="02020400000000000000" pitchFamily="17" charset="-128"/>
                <a:ea typeface="UD デジタル 教科書体 N-R" panose="02020400000000000000" pitchFamily="17" charset="-128"/>
              </a:rPr>
              <a:t>1/3</a:t>
            </a:r>
            <a:r>
              <a:rPr kumimoji="1" lang="ja-JP" altLang="en-US" sz="2400" dirty="0">
                <a:latin typeface="UD デジタル 教科書体 N-R" panose="02020400000000000000" pitchFamily="17" charset="-128"/>
                <a:ea typeface="UD デジタル 教科書体 N-R" panose="02020400000000000000" pitchFamily="17" charset="-128"/>
              </a:rPr>
              <a:t>の半分となり、</a:t>
            </a:r>
            <a:r>
              <a:rPr kumimoji="1" lang="en-US" altLang="ja-JP" sz="2400" dirty="0">
                <a:latin typeface="UD デジタル 教科書体 N-R" panose="02020400000000000000" pitchFamily="17" charset="-128"/>
                <a:ea typeface="UD デジタル 教科書体 N-R" panose="02020400000000000000" pitchFamily="17" charset="-128"/>
              </a:rPr>
              <a:t>1/6</a:t>
            </a:r>
            <a:r>
              <a:rPr kumimoji="1" lang="ja-JP" altLang="en-US" sz="2400" dirty="0">
                <a:latin typeface="UD デジタル 教科書体 N-R" panose="02020400000000000000" pitchFamily="17" charset="-128"/>
                <a:ea typeface="UD デジタル 教科書体 N-R" panose="02020400000000000000" pitchFamily="17" charset="-128"/>
              </a:rPr>
              <a:t>ずつとなります。</a:t>
            </a:r>
          </a:p>
        </p:txBody>
      </p:sp>
      <p:pic>
        <p:nvPicPr>
          <p:cNvPr id="11" name="録音したサウンド">
            <a:hlinkClick r:id="" action="ppaction://media"/>
            <a:extLst>
              <a:ext uri="{FF2B5EF4-FFF2-40B4-BE49-F238E27FC236}">
                <a16:creationId xmlns:a16="http://schemas.microsoft.com/office/drawing/2014/main" id="{727F9BC0-6DD9-47AA-A3EC-D7AC76232F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20948" y="688728"/>
            <a:ext cx="487363" cy="487363"/>
          </a:xfrm>
          <a:prstGeom prst="rect">
            <a:avLst/>
          </a:prstGeom>
        </p:spPr>
      </p:pic>
      <p:sp>
        <p:nvSpPr>
          <p:cNvPr id="29" name="正方形/長方形 28">
            <a:extLst>
              <a:ext uri="{FF2B5EF4-FFF2-40B4-BE49-F238E27FC236}">
                <a16:creationId xmlns:a16="http://schemas.microsoft.com/office/drawing/2014/main" id="{4A09358D-07D3-41DF-9636-D50C46C5727A}"/>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7389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6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F86B121-E54F-43E4-AFC2-1A139F83D95C}"/>
              </a:ext>
            </a:extLst>
          </p:cNvPr>
          <p:cNvSpPr txBox="1"/>
          <p:nvPr/>
        </p:nvSpPr>
        <p:spPr>
          <a:xfrm>
            <a:off x="248574" y="249444"/>
            <a:ext cx="9534618" cy="954107"/>
          </a:xfrm>
          <a:prstGeom prst="rect">
            <a:avLst/>
          </a:prstGeom>
          <a:noFill/>
        </p:spPr>
        <p:txBody>
          <a:bodyPr wrap="square">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７．被相続人に子供も父母いない場合で兄弟姉妹がいる場</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合</a:t>
            </a:r>
          </a:p>
        </p:txBody>
      </p:sp>
      <p:pic>
        <p:nvPicPr>
          <p:cNvPr id="4" name="Picture 12" descr="おじいちゃん１">
            <a:extLst>
              <a:ext uri="{FF2B5EF4-FFF2-40B4-BE49-F238E27FC236}">
                <a16:creationId xmlns:a16="http://schemas.microsoft.com/office/drawing/2014/main" id="{9851C966-DF6A-4D78-8ACA-E4F14C2E0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6784" y="2738490"/>
            <a:ext cx="847802" cy="8478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おばあちゃん２">
            <a:extLst>
              <a:ext uri="{FF2B5EF4-FFF2-40B4-BE49-F238E27FC236}">
                <a16:creationId xmlns:a16="http://schemas.microsoft.com/office/drawing/2014/main" id="{F124A7DA-6AFF-4C22-BE41-901A24B136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1132" y="2701791"/>
            <a:ext cx="867719" cy="82586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870E5ACB-1AAE-43F5-B169-021512609A57}"/>
              </a:ext>
            </a:extLst>
          </p:cNvPr>
          <p:cNvCxnSpPr/>
          <p:nvPr/>
        </p:nvCxnSpPr>
        <p:spPr>
          <a:xfrm>
            <a:off x="698885" y="2274313"/>
            <a:ext cx="2162908" cy="0"/>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2EE5845F-5B25-41ED-BD58-C441D4C2BD09}"/>
              </a:ext>
            </a:extLst>
          </p:cNvPr>
          <p:cNvCxnSpPr>
            <a:cxnSpLocks/>
          </p:cNvCxnSpPr>
          <p:nvPr/>
        </p:nvCxnSpPr>
        <p:spPr>
          <a:xfrm>
            <a:off x="2852356" y="2269757"/>
            <a:ext cx="0" cy="292965"/>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C9C64FBB-644B-4B98-A855-19809D2E7E04}"/>
              </a:ext>
            </a:extLst>
          </p:cNvPr>
          <p:cNvCxnSpPr/>
          <p:nvPr/>
        </p:nvCxnSpPr>
        <p:spPr>
          <a:xfrm>
            <a:off x="1222559" y="1668032"/>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6EADB57C-FA0D-4568-BE57-4BAB7F826B10}"/>
              </a:ext>
            </a:extLst>
          </p:cNvPr>
          <p:cNvCxnSpPr/>
          <p:nvPr/>
        </p:nvCxnSpPr>
        <p:spPr>
          <a:xfrm>
            <a:off x="1232916" y="1696146"/>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62569053-ECB9-4908-8913-AA0E03216F7E}"/>
              </a:ext>
            </a:extLst>
          </p:cNvPr>
          <p:cNvCxnSpPr>
            <a:cxnSpLocks/>
          </p:cNvCxnSpPr>
          <p:nvPr/>
        </p:nvCxnSpPr>
        <p:spPr>
          <a:xfrm>
            <a:off x="1721080" y="1660634"/>
            <a:ext cx="0" cy="902081"/>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a:extLst>
              <a:ext uri="{FF2B5EF4-FFF2-40B4-BE49-F238E27FC236}">
                <a16:creationId xmlns:a16="http://schemas.microsoft.com/office/drawing/2014/main" id="{A9722EDF-ED67-4878-90EC-FB4885B101AE}"/>
              </a:ext>
            </a:extLst>
          </p:cNvPr>
          <p:cNvCxnSpPr>
            <a:cxnSpLocks/>
          </p:cNvCxnSpPr>
          <p:nvPr/>
        </p:nvCxnSpPr>
        <p:spPr>
          <a:xfrm>
            <a:off x="3023224" y="3307176"/>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B1C825A6-04D5-4B78-B49D-9204812E95E4}"/>
              </a:ext>
            </a:extLst>
          </p:cNvPr>
          <p:cNvCxnSpPr>
            <a:cxnSpLocks/>
          </p:cNvCxnSpPr>
          <p:nvPr/>
        </p:nvCxnSpPr>
        <p:spPr>
          <a:xfrm>
            <a:off x="3033580" y="3290900"/>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933B4C0F-6F95-4797-9567-9DA59D801E82}"/>
              </a:ext>
            </a:extLst>
          </p:cNvPr>
          <p:cNvSpPr txBox="1"/>
          <p:nvPr/>
        </p:nvSpPr>
        <p:spPr>
          <a:xfrm>
            <a:off x="2575938" y="3569178"/>
            <a:ext cx="714375" cy="338554"/>
          </a:xfrm>
          <a:prstGeom prst="rect">
            <a:avLst/>
          </a:prstGeom>
          <a:noFill/>
        </p:spPr>
        <p:txBody>
          <a:bodyPr wrap="square" rtlCol="0">
            <a:spAutoFit/>
          </a:bodyPr>
          <a:lstStyle/>
          <a:p>
            <a:r>
              <a:rPr kumimoji="1" lang="ja-JP" altLang="en-US" sz="1600" b="1" dirty="0"/>
              <a:t>長男</a:t>
            </a:r>
          </a:p>
        </p:txBody>
      </p:sp>
      <p:sp>
        <p:nvSpPr>
          <p:cNvPr id="18" name="テキスト ボックス 17">
            <a:extLst>
              <a:ext uri="{FF2B5EF4-FFF2-40B4-BE49-F238E27FC236}">
                <a16:creationId xmlns:a16="http://schemas.microsoft.com/office/drawing/2014/main" id="{E12D12A8-FD6B-4997-951B-98DBEEF3BF79}"/>
              </a:ext>
            </a:extLst>
          </p:cNvPr>
          <p:cNvSpPr txBox="1"/>
          <p:nvPr/>
        </p:nvSpPr>
        <p:spPr>
          <a:xfrm>
            <a:off x="1283850" y="3410239"/>
            <a:ext cx="972829" cy="338554"/>
          </a:xfrm>
          <a:prstGeom prst="rect">
            <a:avLst/>
          </a:prstGeom>
          <a:noFill/>
        </p:spPr>
        <p:txBody>
          <a:bodyPr wrap="square" rtlCol="0">
            <a:spAutoFit/>
          </a:bodyPr>
          <a:lstStyle/>
          <a:p>
            <a:r>
              <a:rPr kumimoji="1" lang="ja-JP" altLang="en-US" sz="1600" b="1" dirty="0"/>
              <a:t>次男</a:t>
            </a:r>
            <a:r>
              <a:rPr kumimoji="1" lang="en-US" altLang="ja-JP" sz="1600" b="1" dirty="0"/>
              <a:t>1/8</a:t>
            </a:r>
            <a:endParaRPr kumimoji="1" lang="ja-JP" altLang="en-US" sz="1600" b="1" dirty="0"/>
          </a:p>
        </p:txBody>
      </p:sp>
      <p:sp>
        <p:nvSpPr>
          <p:cNvPr id="19" name="テキスト ボックス 18">
            <a:extLst>
              <a:ext uri="{FF2B5EF4-FFF2-40B4-BE49-F238E27FC236}">
                <a16:creationId xmlns:a16="http://schemas.microsoft.com/office/drawing/2014/main" id="{4E9CB540-E5F4-4AD7-93A9-625A3BEA0DDD}"/>
              </a:ext>
            </a:extLst>
          </p:cNvPr>
          <p:cNvSpPr txBox="1"/>
          <p:nvPr/>
        </p:nvSpPr>
        <p:spPr>
          <a:xfrm>
            <a:off x="234834" y="3428999"/>
            <a:ext cx="1110380" cy="338554"/>
          </a:xfrm>
          <a:prstGeom prst="rect">
            <a:avLst/>
          </a:prstGeom>
          <a:noFill/>
        </p:spPr>
        <p:txBody>
          <a:bodyPr wrap="square" rtlCol="0">
            <a:spAutoFit/>
          </a:bodyPr>
          <a:lstStyle/>
          <a:p>
            <a:r>
              <a:rPr kumimoji="1" lang="ja-JP" altLang="en-US" sz="1600" b="1" dirty="0"/>
              <a:t>長女</a:t>
            </a:r>
            <a:r>
              <a:rPr kumimoji="1" lang="en-US" altLang="ja-JP" sz="1600" b="1" dirty="0"/>
              <a:t>1/8</a:t>
            </a:r>
          </a:p>
        </p:txBody>
      </p:sp>
      <p:sp>
        <p:nvSpPr>
          <p:cNvPr id="20" name="テキスト ボックス 19">
            <a:extLst>
              <a:ext uri="{FF2B5EF4-FFF2-40B4-BE49-F238E27FC236}">
                <a16:creationId xmlns:a16="http://schemas.microsoft.com/office/drawing/2014/main" id="{7B219170-BDE8-4AD6-B885-238807B31A17}"/>
              </a:ext>
            </a:extLst>
          </p:cNvPr>
          <p:cNvSpPr txBox="1"/>
          <p:nvPr/>
        </p:nvSpPr>
        <p:spPr>
          <a:xfrm>
            <a:off x="3356343" y="3527655"/>
            <a:ext cx="1414335" cy="338554"/>
          </a:xfrm>
          <a:prstGeom prst="rect">
            <a:avLst/>
          </a:prstGeom>
          <a:noFill/>
        </p:spPr>
        <p:txBody>
          <a:bodyPr wrap="square" rtlCol="0">
            <a:spAutoFit/>
          </a:bodyPr>
          <a:lstStyle/>
          <a:p>
            <a:r>
              <a:rPr kumimoji="1" lang="ja-JP" altLang="en-US" sz="1600" b="1" dirty="0"/>
              <a:t>　配偶者</a:t>
            </a:r>
            <a:r>
              <a:rPr kumimoji="1" lang="en-US" altLang="ja-JP" sz="1600" b="1" dirty="0"/>
              <a:t>3/4</a:t>
            </a:r>
            <a:endParaRPr kumimoji="1" lang="ja-JP" altLang="en-US" sz="1600" b="1" dirty="0"/>
          </a:p>
        </p:txBody>
      </p:sp>
      <p:sp>
        <p:nvSpPr>
          <p:cNvPr id="21" name="テキスト ボックス 20">
            <a:extLst>
              <a:ext uri="{FF2B5EF4-FFF2-40B4-BE49-F238E27FC236}">
                <a16:creationId xmlns:a16="http://schemas.microsoft.com/office/drawing/2014/main" id="{36CA9798-E310-49C8-BDBF-89EC03F226BE}"/>
              </a:ext>
            </a:extLst>
          </p:cNvPr>
          <p:cNvSpPr txBox="1"/>
          <p:nvPr/>
        </p:nvSpPr>
        <p:spPr>
          <a:xfrm>
            <a:off x="705996" y="1523228"/>
            <a:ext cx="543468" cy="400110"/>
          </a:xfrm>
          <a:prstGeom prst="rect">
            <a:avLst/>
          </a:prstGeom>
          <a:noFill/>
        </p:spPr>
        <p:txBody>
          <a:bodyPr wrap="square" rtlCol="0">
            <a:spAutoFit/>
          </a:bodyPr>
          <a:lstStyle/>
          <a:p>
            <a:r>
              <a:rPr kumimoji="1" lang="ja-JP" altLang="en-US" sz="2000" b="1" dirty="0"/>
              <a:t>父</a:t>
            </a:r>
          </a:p>
        </p:txBody>
      </p:sp>
      <p:sp>
        <p:nvSpPr>
          <p:cNvPr id="22" name="テキスト ボックス 21">
            <a:extLst>
              <a:ext uri="{FF2B5EF4-FFF2-40B4-BE49-F238E27FC236}">
                <a16:creationId xmlns:a16="http://schemas.microsoft.com/office/drawing/2014/main" id="{EC611B45-7A18-4AD5-9854-FBB75DC98043}"/>
              </a:ext>
            </a:extLst>
          </p:cNvPr>
          <p:cNvSpPr txBox="1"/>
          <p:nvPr/>
        </p:nvSpPr>
        <p:spPr>
          <a:xfrm>
            <a:off x="2208996" y="1515066"/>
            <a:ext cx="495576" cy="400110"/>
          </a:xfrm>
          <a:prstGeom prst="rect">
            <a:avLst/>
          </a:prstGeom>
          <a:noFill/>
        </p:spPr>
        <p:txBody>
          <a:bodyPr wrap="square" rtlCol="0">
            <a:spAutoFit/>
          </a:bodyPr>
          <a:lstStyle/>
          <a:p>
            <a:r>
              <a:rPr kumimoji="1" lang="ja-JP" altLang="en-US" sz="2000" b="1" dirty="0"/>
              <a:t>母</a:t>
            </a:r>
          </a:p>
        </p:txBody>
      </p:sp>
      <p:sp>
        <p:nvSpPr>
          <p:cNvPr id="23" name="テキスト ボックス 22">
            <a:extLst>
              <a:ext uri="{FF2B5EF4-FFF2-40B4-BE49-F238E27FC236}">
                <a16:creationId xmlns:a16="http://schemas.microsoft.com/office/drawing/2014/main" id="{D96C3D66-2B2A-4B1A-A20A-D2985DEAADCD}"/>
              </a:ext>
            </a:extLst>
          </p:cNvPr>
          <p:cNvSpPr txBox="1"/>
          <p:nvPr/>
        </p:nvSpPr>
        <p:spPr>
          <a:xfrm>
            <a:off x="2488541" y="2449880"/>
            <a:ext cx="1145371" cy="338554"/>
          </a:xfrm>
          <a:prstGeom prst="rect">
            <a:avLst/>
          </a:prstGeom>
          <a:noFill/>
        </p:spPr>
        <p:txBody>
          <a:bodyPr wrap="square" rtlCol="0">
            <a:spAutoFit/>
          </a:bodyPr>
          <a:lstStyle/>
          <a:p>
            <a:r>
              <a:rPr kumimoji="1" lang="ja-JP" altLang="en-US" sz="1600" b="1" dirty="0">
                <a:solidFill>
                  <a:srgbClr val="FF0000"/>
                </a:solidFill>
              </a:rPr>
              <a:t>被相続人</a:t>
            </a:r>
          </a:p>
        </p:txBody>
      </p:sp>
      <p:cxnSp>
        <p:nvCxnSpPr>
          <p:cNvPr id="24" name="直線コネクタ 23">
            <a:extLst>
              <a:ext uri="{FF2B5EF4-FFF2-40B4-BE49-F238E27FC236}">
                <a16:creationId xmlns:a16="http://schemas.microsoft.com/office/drawing/2014/main" id="{4CC92970-14BF-4F19-8C22-34BE5CBFEBBE}"/>
              </a:ext>
            </a:extLst>
          </p:cNvPr>
          <p:cNvCxnSpPr>
            <a:cxnSpLocks/>
          </p:cNvCxnSpPr>
          <p:nvPr/>
        </p:nvCxnSpPr>
        <p:spPr>
          <a:xfrm flipH="1">
            <a:off x="2388846" y="2987536"/>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4" descr="おじいちゃん２のイラスト">
            <a:extLst>
              <a:ext uri="{FF2B5EF4-FFF2-40B4-BE49-F238E27FC236}">
                <a16:creationId xmlns:a16="http://schemas.microsoft.com/office/drawing/2014/main" id="{68B5F24B-FAE8-4345-87C9-E7D4A8F566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970" y="2598124"/>
            <a:ext cx="796962" cy="7969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若いおばあさんのイラスト">
            <a:extLst>
              <a:ext uri="{FF2B5EF4-FFF2-40B4-BE49-F238E27FC236}">
                <a16:creationId xmlns:a16="http://schemas.microsoft.com/office/drawing/2014/main" id="{AB9C0BB3-145D-45C6-B5A1-2BB9F8C64D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561" y="2488846"/>
            <a:ext cx="982562" cy="982562"/>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a:extLst>
              <a:ext uri="{FF2B5EF4-FFF2-40B4-BE49-F238E27FC236}">
                <a16:creationId xmlns:a16="http://schemas.microsoft.com/office/drawing/2014/main" id="{9ADAFF3B-7611-4B24-A0F3-BF4227D64850}"/>
              </a:ext>
            </a:extLst>
          </p:cNvPr>
          <p:cNvSpPr txBox="1"/>
          <p:nvPr/>
        </p:nvSpPr>
        <p:spPr>
          <a:xfrm>
            <a:off x="737274" y="3704960"/>
            <a:ext cx="1239265" cy="338554"/>
          </a:xfrm>
          <a:prstGeom prst="rect">
            <a:avLst/>
          </a:prstGeom>
          <a:noFill/>
        </p:spPr>
        <p:txBody>
          <a:bodyPr wrap="square" rtlCol="0">
            <a:spAutoFit/>
          </a:bodyPr>
          <a:lstStyle/>
          <a:p>
            <a:r>
              <a:rPr kumimoji="1" lang="ja-JP" altLang="en-US" sz="1600" dirty="0"/>
              <a:t>（第</a:t>
            </a:r>
            <a:r>
              <a:rPr kumimoji="1" lang="en-US" altLang="ja-JP" sz="1600" dirty="0"/>
              <a:t>3</a:t>
            </a:r>
            <a:r>
              <a:rPr kumimoji="1" lang="ja-JP" altLang="en-US" sz="1600" dirty="0"/>
              <a:t>順位）</a:t>
            </a:r>
          </a:p>
        </p:txBody>
      </p:sp>
      <p:sp>
        <p:nvSpPr>
          <p:cNvPr id="31" name="テキスト ボックス 30">
            <a:extLst>
              <a:ext uri="{FF2B5EF4-FFF2-40B4-BE49-F238E27FC236}">
                <a16:creationId xmlns:a16="http://schemas.microsoft.com/office/drawing/2014/main" id="{3747A863-EDAF-4CA9-9348-EE0001A30A3E}"/>
              </a:ext>
            </a:extLst>
          </p:cNvPr>
          <p:cNvSpPr txBox="1"/>
          <p:nvPr/>
        </p:nvSpPr>
        <p:spPr>
          <a:xfrm>
            <a:off x="3561628" y="2356463"/>
            <a:ext cx="1337162" cy="328739"/>
          </a:xfrm>
          <a:prstGeom prst="rect">
            <a:avLst/>
          </a:prstGeom>
          <a:noFill/>
        </p:spPr>
        <p:txBody>
          <a:bodyPr wrap="square" lIns="0" tIns="36000" rIns="0" bIns="36000" rtlCol="0">
            <a:spAutoFit/>
          </a:bodyPr>
          <a:lstStyle/>
          <a:p>
            <a:r>
              <a:rPr kumimoji="1" lang="ja-JP" altLang="en-US" sz="1600" dirty="0"/>
              <a:t>（常に相続人）</a:t>
            </a:r>
          </a:p>
        </p:txBody>
      </p:sp>
      <p:cxnSp>
        <p:nvCxnSpPr>
          <p:cNvPr id="32" name="直線コネクタ 31">
            <a:extLst>
              <a:ext uri="{FF2B5EF4-FFF2-40B4-BE49-F238E27FC236}">
                <a16:creationId xmlns:a16="http://schemas.microsoft.com/office/drawing/2014/main" id="{A6ED8992-26DE-49AB-98AA-89960F2C2939}"/>
              </a:ext>
            </a:extLst>
          </p:cNvPr>
          <p:cNvCxnSpPr/>
          <p:nvPr/>
        </p:nvCxnSpPr>
        <p:spPr>
          <a:xfrm>
            <a:off x="2489362" y="2969702"/>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B63FBF96-9EA4-4CB1-B26B-4782A0CEE837}"/>
              </a:ext>
            </a:extLst>
          </p:cNvPr>
          <p:cNvCxnSpPr>
            <a:cxnSpLocks/>
          </p:cNvCxnSpPr>
          <p:nvPr/>
        </p:nvCxnSpPr>
        <p:spPr>
          <a:xfrm>
            <a:off x="687681" y="2271232"/>
            <a:ext cx="0" cy="292965"/>
          </a:xfrm>
          <a:prstGeom prst="line">
            <a:avLst/>
          </a:prstGeom>
        </p:spPr>
        <p:style>
          <a:lnRef idx="1">
            <a:schemeClr val="dk1"/>
          </a:lnRef>
          <a:fillRef idx="0">
            <a:schemeClr val="dk1"/>
          </a:fillRef>
          <a:effectRef idx="0">
            <a:schemeClr val="dk1"/>
          </a:effectRef>
          <a:fontRef idx="minor">
            <a:schemeClr val="tx1"/>
          </a:fontRef>
        </p:style>
      </p:cxnSp>
      <p:sp>
        <p:nvSpPr>
          <p:cNvPr id="34" name="テキスト ボックス 33">
            <a:extLst>
              <a:ext uri="{FF2B5EF4-FFF2-40B4-BE49-F238E27FC236}">
                <a16:creationId xmlns:a16="http://schemas.microsoft.com/office/drawing/2014/main" id="{2476D787-B127-4DDB-86FE-ED69CC457F56}"/>
              </a:ext>
            </a:extLst>
          </p:cNvPr>
          <p:cNvSpPr txBox="1"/>
          <p:nvPr/>
        </p:nvSpPr>
        <p:spPr>
          <a:xfrm>
            <a:off x="458012" y="1254259"/>
            <a:ext cx="1137842" cy="338554"/>
          </a:xfrm>
          <a:prstGeom prst="rect">
            <a:avLst/>
          </a:prstGeom>
          <a:noFill/>
        </p:spPr>
        <p:txBody>
          <a:bodyPr wrap="square" rtlCol="0">
            <a:spAutoFit/>
          </a:bodyPr>
          <a:lstStyle/>
          <a:p>
            <a:r>
              <a:rPr kumimoji="1" lang="ja-JP" altLang="en-US" sz="1600" b="1" dirty="0">
                <a:solidFill>
                  <a:srgbClr val="FF0000"/>
                </a:solidFill>
              </a:rPr>
              <a:t>既に死亡</a:t>
            </a:r>
          </a:p>
        </p:txBody>
      </p:sp>
      <p:sp>
        <p:nvSpPr>
          <p:cNvPr id="35" name="テキスト ボックス 34">
            <a:extLst>
              <a:ext uri="{FF2B5EF4-FFF2-40B4-BE49-F238E27FC236}">
                <a16:creationId xmlns:a16="http://schemas.microsoft.com/office/drawing/2014/main" id="{DE925934-E556-49AB-9F1A-6F8B789A22F6}"/>
              </a:ext>
            </a:extLst>
          </p:cNvPr>
          <p:cNvSpPr txBox="1"/>
          <p:nvPr/>
        </p:nvSpPr>
        <p:spPr>
          <a:xfrm>
            <a:off x="1936975" y="1240834"/>
            <a:ext cx="1137842" cy="338554"/>
          </a:xfrm>
          <a:prstGeom prst="rect">
            <a:avLst/>
          </a:prstGeom>
          <a:noFill/>
        </p:spPr>
        <p:txBody>
          <a:bodyPr wrap="square" rtlCol="0">
            <a:spAutoFit/>
          </a:bodyPr>
          <a:lstStyle/>
          <a:p>
            <a:r>
              <a:rPr kumimoji="1" lang="ja-JP" altLang="en-US" sz="1600" b="1" dirty="0">
                <a:solidFill>
                  <a:srgbClr val="FF0000"/>
                </a:solidFill>
              </a:rPr>
              <a:t>既に死亡</a:t>
            </a:r>
          </a:p>
        </p:txBody>
      </p:sp>
      <p:sp>
        <p:nvSpPr>
          <p:cNvPr id="36" name="テキスト ボックス 35">
            <a:extLst>
              <a:ext uri="{FF2B5EF4-FFF2-40B4-BE49-F238E27FC236}">
                <a16:creationId xmlns:a16="http://schemas.microsoft.com/office/drawing/2014/main" id="{9E283310-E29C-4025-813C-672AC00E3DE8}"/>
              </a:ext>
            </a:extLst>
          </p:cNvPr>
          <p:cNvSpPr txBox="1"/>
          <p:nvPr/>
        </p:nvSpPr>
        <p:spPr>
          <a:xfrm>
            <a:off x="4812526" y="1139485"/>
            <a:ext cx="5051906" cy="3416320"/>
          </a:xfrm>
          <a:prstGeom prst="rect">
            <a:avLst/>
          </a:prstGeom>
          <a:noFill/>
        </p:spPr>
        <p:txBody>
          <a:bodyPr wrap="square" rtlCol="0">
            <a:spAutoFit/>
          </a:bodyPr>
          <a:lstStyle/>
          <a:p>
            <a:r>
              <a:rPr lang="ja-JP" altLang="en-US" sz="2400" i="0" dirty="0">
                <a:effectLst/>
                <a:latin typeface="UD デジタル 教科書体 N-R" panose="02020400000000000000" pitchFamily="17" charset="-128"/>
                <a:ea typeface="UD デジタル 教科書体 N-R" panose="02020400000000000000" pitchFamily="17" charset="-128"/>
              </a:rPr>
              <a:t>　被相続人に直系卑属（子供）や直系尊属（父母）がいなければ、第３順位である兄弟姉妹が法定相続人になります。 </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法定相続人が配偶者と兄弟姉妹の場合、法定相続分は配偶者が</a:t>
            </a:r>
            <a:r>
              <a:rPr lang="en-US" altLang="ja-JP" sz="2400" i="0" dirty="0">
                <a:effectLst/>
                <a:latin typeface="UD デジタル 教科書体 N-R" panose="02020400000000000000" pitchFamily="17" charset="-128"/>
                <a:ea typeface="UD デジタル 教科書体 N-R" panose="02020400000000000000" pitchFamily="17" charset="-128"/>
              </a:rPr>
              <a:t>4</a:t>
            </a:r>
            <a:r>
              <a:rPr lang="ja-JP" altLang="en-US" sz="2400" i="0" dirty="0">
                <a:effectLst/>
                <a:latin typeface="UD デジタル 教科書体 N-R" panose="02020400000000000000" pitchFamily="17" charset="-128"/>
                <a:ea typeface="UD デジタル 教科書体 N-R" panose="02020400000000000000" pitchFamily="17" charset="-128"/>
              </a:rPr>
              <a:t>分の</a:t>
            </a:r>
            <a:r>
              <a:rPr lang="en-US" altLang="ja-JP" sz="2400" i="0" dirty="0">
                <a:effectLst/>
                <a:latin typeface="UD デジタル 教科書体 N-R" panose="02020400000000000000" pitchFamily="17" charset="-128"/>
                <a:ea typeface="UD デジタル 教科書体 N-R" panose="02020400000000000000" pitchFamily="17" charset="-128"/>
              </a:rPr>
              <a:t>3</a:t>
            </a:r>
            <a:r>
              <a:rPr lang="ja-JP" altLang="en-US" sz="2400" i="0" dirty="0">
                <a:effectLst/>
                <a:latin typeface="UD デジタル 教科書体 N-R" panose="02020400000000000000" pitchFamily="17" charset="-128"/>
                <a:ea typeface="UD デジタル 教科書体 N-R" panose="02020400000000000000" pitchFamily="17" charset="-128"/>
              </a:rPr>
              <a:t>、兄弟姉妹が</a:t>
            </a:r>
            <a:r>
              <a:rPr lang="en-US" altLang="ja-JP" sz="2400" i="0" dirty="0">
                <a:effectLst/>
                <a:latin typeface="UD デジタル 教科書体 N-R" panose="02020400000000000000" pitchFamily="17" charset="-128"/>
                <a:ea typeface="UD デジタル 教科書体 N-R" panose="02020400000000000000" pitchFamily="17" charset="-128"/>
              </a:rPr>
              <a:t>4</a:t>
            </a:r>
            <a:r>
              <a:rPr lang="ja-JP" altLang="en-US" sz="2400" i="0" dirty="0">
                <a:effectLst/>
                <a:latin typeface="UD デジタル 教科書体 N-R" panose="02020400000000000000" pitchFamily="17" charset="-128"/>
                <a:ea typeface="UD デジタル 教科書体 N-R" panose="02020400000000000000" pitchFamily="17" charset="-128"/>
              </a:rPr>
              <a:t>分の</a:t>
            </a:r>
            <a:r>
              <a:rPr lang="en-US" altLang="ja-JP" sz="2400" i="0" dirty="0">
                <a:effectLst/>
                <a:latin typeface="UD デジタル 教科書体 N-R" panose="02020400000000000000" pitchFamily="17" charset="-128"/>
                <a:ea typeface="UD デジタル 教科書体 N-R" panose="02020400000000000000" pitchFamily="17" charset="-128"/>
              </a:rPr>
              <a:t>1</a:t>
            </a:r>
            <a:r>
              <a:rPr lang="ja-JP" altLang="en-US" sz="2400" i="0" dirty="0">
                <a:effectLst/>
                <a:latin typeface="UD デジタル 教科書体 N-R" panose="02020400000000000000" pitchFamily="17" charset="-128"/>
                <a:ea typeface="UD デジタル 教科書体 N-R" panose="02020400000000000000" pitchFamily="17" charset="-128"/>
              </a:rPr>
              <a:t>となり、兄弟姉妹が複数名いれば、</a:t>
            </a:r>
            <a:r>
              <a:rPr lang="en-US" altLang="ja-JP" sz="2400" i="0" dirty="0">
                <a:effectLst/>
                <a:latin typeface="UD デジタル 教科書体 N-R" panose="02020400000000000000" pitchFamily="17" charset="-128"/>
                <a:ea typeface="UD デジタル 教科書体 N-R" panose="02020400000000000000" pitchFamily="17" charset="-128"/>
              </a:rPr>
              <a:t>4</a:t>
            </a:r>
            <a:r>
              <a:rPr lang="ja-JP" altLang="en-US" sz="2400" i="0" dirty="0">
                <a:effectLst/>
                <a:latin typeface="UD デジタル 教科書体 N-R" panose="02020400000000000000" pitchFamily="17" charset="-128"/>
                <a:ea typeface="UD デジタル 教科書体 N-R" panose="02020400000000000000" pitchFamily="17" charset="-128"/>
              </a:rPr>
              <a:t>分の</a:t>
            </a:r>
            <a:r>
              <a:rPr lang="en-US" altLang="ja-JP" sz="2400" i="0" dirty="0">
                <a:effectLst/>
                <a:latin typeface="UD デジタル 教科書体 N-R" panose="02020400000000000000" pitchFamily="17" charset="-128"/>
                <a:ea typeface="UD デジタル 教科書体 N-R" panose="02020400000000000000" pitchFamily="17" charset="-128"/>
              </a:rPr>
              <a:t>1</a:t>
            </a:r>
            <a:r>
              <a:rPr lang="ja-JP" altLang="en-US" sz="2400" i="0" dirty="0">
                <a:effectLst/>
                <a:latin typeface="UD デジタル 教科書体 N-R" panose="02020400000000000000" pitchFamily="17" charset="-128"/>
                <a:ea typeface="UD デジタル 教科書体 N-R" panose="02020400000000000000" pitchFamily="17" charset="-128"/>
              </a:rPr>
              <a:t>の遺産を頭割りします。</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38" name="テキスト ボックス 37">
            <a:extLst>
              <a:ext uri="{FF2B5EF4-FFF2-40B4-BE49-F238E27FC236}">
                <a16:creationId xmlns:a16="http://schemas.microsoft.com/office/drawing/2014/main" id="{FB3C38F8-164D-4672-8702-6042AB66FB84}"/>
              </a:ext>
            </a:extLst>
          </p:cNvPr>
          <p:cNvSpPr txBox="1"/>
          <p:nvPr/>
        </p:nvSpPr>
        <p:spPr>
          <a:xfrm>
            <a:off x="458012" y="4555805"/>
            <a:ext cx="9183138" cy="83099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この事例の場合、法定相続分は、被相続人の配偶者が３／４、次男が１／８、長女が１／８となります。</a:t>
            </a:r>
          </a:p>
        </p:txBody>
      </p:sp>
      <p:pic>
        <p:nvPicPr>
          <p:cNvPr id="2" name="録音したサウンド">
            <a:hlinkClick r:id="" action="ppaction://media"/>
            <a:extLst>
              <a:ext uri="{FF2B5EF4-FFF2-40B4-BE49-F238E27FC236}">
                <a16:creationId xmlns:a16="http://schemas.microsoft.com/office/drawing/2014/main" id="{67507702-5116-4B35-A37D-099286EF4C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62720" y="680052"/>
            <a:ext cx="487363" cy="487363"/>
          </a:xfrm>
          <a:prstGeom prst="rect">
            <a:avLst/>
          </a:prstGeom>
        </p:spPr>
      </p:pic>
      <p:sp>
        <p:nvSpPr>
          <p:cNvPr id="37" name="正方形/長方形 36">
            <a:extLst>
              <a:ext uri="{FF2B5EF4-FFF2-40B4-BE49-F238E27FC236}">
                <a16:creationId xmlns:a16="http://schemas.microsoft.com/office/drawing/2014/main" id="{FE762274-6E92-49AF-90D8-2C3550A3FF1C}"/>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18042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552</TotalTime>
  <Words>1894</Words>
  <Application>Microsoft Office PowerPoint</Application>
  <PresentationFormat>A4 210 x 297 mm</PresentationFormat>
  <Paragraphs>228</Paragraphs>
  <Slides>11</Slides>
  <Notes>0</Notes>
  <HiddenSlides>0</HiddenSlides>
  <MMClips>11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11</vt:i4>
      </vt:variant>
    </vt:vector>
  </HeadingPairs>
  <TitlesOfParts>
    <vt:vector size="17" baseType="lpstr">
      <vt:lpstr>UD デジタル 教科書体 N-R</vt:lpstr>
      <vt:lpstr>YuGo</vt:lpstr>
      <vt:lpstr>arial</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68</cp:revision>
  <dcterms:created xsi:type="dcterms:W3CDTF">2021-05-04T07:45:17Z</dcterms:created>
  <dcterms:modified xsi:type="dcterms:W3CDTF">2021-06-17T05:58:03Z</dcterms:modified>
</cp:coreProperties>
</file>