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89" autoAdjust="0"/>
    <p:restoredTop sz="94660"/>
  </p:normalViewPr>
  <p:slideViewPr>
    <p:cSldViewPr snapToGrid="0">
      <p:cViewPr varScale="1">
        <p:scale>
          <a:sx n="70" d="100"/>
          <a:sy n="70" d="100"/>
        </p:scale>
        <p:origin x="38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1750-536B-4042-9677-D5F8BCD90C7B}" type="datetimeFigureOut">
              <a:rPr kumimoji="1" lang="ja-JP" altLang="en-US" smtClean="0"/>
              <a:t>2022/4/10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6D03-A486-4942-A956-F1A367E3B1B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40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1750-536B-4042-9677-D5F8BCD90C7B}" type="datetimeFigureOut">
              <a:rPr kumimoji="1" lang="ja-JP" altLang="en-US" smtClean="0"/>
              <a:t>2022/4/10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6D03-A486-4942-A956-F1A367E3B1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2548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1750-536B-4042-9677-D5F8BCD90C7B}" type="datetimeFigureOut">
              <a:rPr kumimoji="1" lang="ja-JP" altLang="en-US" smtClean="0"/>
              <a:t>2022/4/10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6D03-A486-4942-A956-F1A367E3B1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41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1750-536B-4042-9677-D5F8BCD90C7B}" type="datetimeFigureOut">
              <a:rPr kumimoji="1" lang="ja-JP" altLang="en-US" smtClean="0"/>
              <a:t>2022/4/10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6D03-A486-4942-A956-F1A367E3B1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89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1750-536B-4042-9677-D5F8BCD90C7B}" type="datetimeFigureOut">
              <a:rPr kumimoji="1" lang="ja-JP" altLang="en-US" smtClean="0"/>
              <a:t>2022/4/10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6D03-A486-4942-A956-F1A367E3B1B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006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1750-536B-4042-9677-D5F8BCD90C7B}" type="datetimeFigureOut">
              <a:rPr kumimoji="1" lang="ja-JP" altLang="en-US" smtClean="0"/>
              <a:t>2022/4/10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6D03-A486-4942-A956-F1A367E3B1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59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1750-536B-4042-9677-D5F8BCD90C7B}" type="datetimeFigureOut">
              <a:rPr kumimoji="1" lang="ja-JP" altLang="en-US" smtClean="0"/>
              <a:t>2022/4/10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6D03-A486-4942-A956-F1A367E3B1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47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1750-536B-4042-9677-D5F8BCD90C7B}" type="datetimeFigureOut">
              <a:rPr kumimoji="1" lang="ja-JP" altLang="en-US" smtClean="0"/>
              <a:t>2022/4/10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6D03-A486-4942-A956-F1A367E3B1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951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1750-536B-4042-9677-D5F8BCD90C7B}" type="datetimeFigureOut">
              <a:rPr kumimoji="1" lang="ja-JP" altLang="en-US" smtClean="0"/>
              <a:t>2022/4/10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6D03-A486-4942-A956-F1A367E3B1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912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CA0C1750-536B-4042-9677-D5F8BCD90C7B}" type="datetimeFigureOut">
              <a:rPr kumimoji="1" lang="ja-JP" altLang="en-US" smtClean="0"/>
              <a:t>2022/4/10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7F6D03-A486-4942-A956-F1A367E3B1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9593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C1750-536B-4042-9677-D5F8BCD90C7B}" type="datetimeFigureOut">
              <a:rPr kumimoji="1" lang="ja-JP" altLang="en-US" smtClean="0"/>
              <a:t>2022/4/10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F6D03-A486-4942-A956-F1A367E3B1B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431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A0C1750-536B-4042-9677-D5F8BCD90C7B}" type="datetimeFigureOut">
              <a:rPr kumimoji="1" lang="ja-JP" altLang="en-US" smtClean="0"/>
              <a:t>2022/4/10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77F6D03-A486-4942-A956-F1A367E3B1B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36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89237AA-8753-487F-A3A7-30F751033A49}"/>
              </a:ext>
            </a:extLst>
          </p:cNvPr>
          <p:cNvSpPr/>
          <p:nvPr/>
        </p:nvSpPr>
        <p:spPr>
          <a:xfrm>
            <a:off x="1168068" y="1900903"/>
            <a:ext cx="7717675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高齢者の認知症対策と</a:t>
            </a:r>
            <a:endParaRPr lang="en-US" altLang="ja-JP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6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財産管理について</a:t>
            </a: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BA2D73A-B566-4693-852A-B993E702D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8380" y="30500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6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845309-E7B4-4002-B965-EFE2CF258C27}"/>
              </a:ext>
            </a:extLst>
          </p:cNvPr>
          <p:cNvSpPr txBox="1"/>
          <p:nvPr/>
        </p:nvSpPr>
        <p:spPr>
          <a:xfrm>
            <a:off x="510988" y="385482"/>
            <a:ext cx="916193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）委託者の地位の相続に関する課題と対策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遺言信託における委託者地位は、原則相続されない。（信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宅法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147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しかし、信託契約の場合は、信託法に規定がないため、上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記遺言信託の反対解釈から、委託者の地位は相続されると考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えられています。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そのため、委託者の死亡により相続されるとした場合、複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数の相続人が相続した場合や利害関係等により、権利関係が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複雑になることがおこり問題が生ずることとなります。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対策としは、信託契約で「委託者の地位は相続により承継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しない」ことを信託条項に規定する必要があります。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8D54348-03FC-4101-9905-62F5B466D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2784" y="3528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5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93B2038-9B6D-4870-9A12-41286FB44F0A}"/>
              </a:ext>
            </a:extLst>
          </p:cNvPr>
          <p:cNvSpPr txBox="1"/>
          <p:nvPr/>
        </p:nvSpPr>
        <p:spPr>
          <a:xfrm>
            <a:off x="493059" y="340659"/>
            <a:ext cx="905435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（２）不動産登録免許税の非課税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登録免許税７条１項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委託者から受託者に信託のために財産を移す場合におけ</a:t>
            </a:r>
            <a:endParaRPr lang="en-US" altLang="ja-JP" sz="240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る財産権の移転の登記又は登録</a:t>
            </a:r>
            <a:r>
              <a:rPr lang="en-US" altLang="ja-JP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号）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信託の効力が生じた時から引き続き委託者のみが信託財</a:t>
            </a:r>
            <a:endParaRPr lang="en-US" altLang="ja-JP" sz="240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産の元本の受益者である信託の信託財産を受託者から当該</a:t>
            </a:r>
            <a:endParaRPr lang="en-US" altLang="ja-JP" sz="240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受益者（当該信託の効力が生じた時から引き続き委託者で</a:t>
            </a:r>
            <a:endParaRPr lang="en-US" altLang="ja-JP" sz="240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ある者に限る。</a:t>
            </a:r>
            <a:r>
              <a:rPr lang="en-US" altLang="ja-JP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に移す場合における財産権の移転の登記</a:t>
            </a:r>
            <a:endParaRPr lang="en-US" altLang="ja-JP" sz="240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又は登録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号）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受託者の変更に伴い受託者であつた者から新たな受託者</a:t>
            </a:r>
            <a:endParaRPr lang="en-US" altLang="ja-JP" sz="240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に信託財産を移す場合における財産権の移転の登記又は</a:t>
            </a:r>
            <a:endParaRPr lang="en-US" altLang="ja-JP" sz="240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登録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号）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上記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号から３号に該当する場合の移転登記は非課税となる。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12FCBAE-B3C5-4ABC-AF72-21FB56417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3372" y="300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6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9414E06-6D38-47A9-8E3E-5EA699EA6367}"/>
              </a:ext>
            </a:extLst>
          </p:cNvPr>
          <p:cNvSpPr txBox="1"/>
          <p:nvPr/>
        </p:nvSpPr>
        <p:spPr>
          <a:xfrm>
            <a:off x="493059" y="340659"/>
            <a:ext cx="905435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（３）不動産登録免許税の軽減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登録免許税７条２項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原則、信託終了に伴う所有権移転は、不動産評価額の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20/1000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の税率適用となります。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しかし、本条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項の要件を満たす場合、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4/1000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の税率適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登録免許税が軽減される要件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信託財産を受託者から受益者に移すこと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当該信託の効力が生じた時から引き続き委託者のみが信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託財産の元本受益者であること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当該受益者が当該信託の効力を生じた時における委託者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の相続人であること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上記要件を満たすことにより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信託登記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の登録免許税は、所有権移転分は非課税で、信託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分は不動産評価額の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分の４となります。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202CA77-745C-4264-AE75-C2C7D4C70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8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6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C244017-E04A-44BB-ABE8-D1E5A8615EF2}"/>
              </a:ext>
            </a:extLst>
          </p:cNvPr>
          <p:cNvSpPr txBox="1"/>
          <p:nvPr/>
        </p:nvSpPr>
        <p:spPr>
          <a:xfrm>
            <a:off x="259976" y="224118"/>
            <a:ext cx="95025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（５）信託終了時の残余財産帰属権利者は要件１に該当するのか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（国税庁見解抜粋）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信託法では、信託が終了した場合においても、その清算が結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了するまで信託はなお存続するものと擬制され、残余財産帰属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権利者は当該清算中受益者とみなされる旨が規定されています。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すなわち、残余財産帰属権利者は、本件信託の清算中、受益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者とみなされますので、登録免許税法の「受益者」に該当する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こととなります。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859C104-2080-4102-925C-AB791AD7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207" y="5668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B178C1-98B9-4416-8B0A-3EAE4E82CA40}"/>
              </a:ext>
            </a:extLst>
          </p:cNvPr>
          <p:cNvSpPr txBox="1"/>
          <p:nvPr/>
        </p:nvSpPr>
        <p:spPr>
          <a:xfrm>
            <a:off x="573741" y="268941"/>
            <a:ext cx="911710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）不動産取得税の非課税について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委託者から受託者に信託財産を移す場合における不動産の取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得については非課税となっています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地方税法第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号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但し、信託を終了させて、帰属権利者に所有権を移転した際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は不動産取得税が課税されます。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しかし、例外が地方税法第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73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条の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7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号に定められています。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４号の要件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信託の開始から終了まで委託者に変更がなく、委託者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兼受益者を継続すること</a:t>
            </a:r>
            <a:endParaRPr lang="ja-JP" altLang="en-US" sz="240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信託効力開始時の委託者から、相続をした者に該当す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る受益者に信託財産を移すこと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そのため、例えば、相続人ではない、孫や甥姪に帰属させ</a:t>
            </a:r>
            <a:endParaRPr lang="en-US" altLang="ja-JP" sz="240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るなどのスキームでは、委託者から相続した者に該当しない</a:t>
            </a:r>
            <a:endParaRPr lang="en-US" altLang="ja-JP" sz="240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ため、不動産取得税が課税されてしまうということになって</a:t>
            </a:r>
            <a:endParaRPr lang="en-US" altLang="ja-JP" sz="240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しまいます</a:t>
            </a:r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</a:p>
          <a:p>
            <a:r>
              <a:rPr lang="ja-JP" altLang="en-US" sz="240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EFCFBD5-0AE7-4DF6-85BF-13DF946D5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6689" y="2465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2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A599B16-419A-4E10-8258-F56AEE419884}"/>
              </a:ext>
            </a:extLst>
          </p:cNvPr>
          <p:cNvSpPr txBox="1"/>
          <p:nvPr/>
        </p:nvSpPr>
        <p:spPr>
          <a:xfrm>
            <a:off x="304800" y="224118"/>
            <a:ext cx="92964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１．相談者甲の要望について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甲（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歳）は、自宅と賃貸アパートを所有し、妻（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80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歳）と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二人で暮らしています。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子供は、同居している長男乙（妻と子供二人の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人家族）と二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男（妻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人の子供の３人家族）の二人で、家族・親族関係は良好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今後は同居している長男に老後の世話をしてもらいたいと考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えていますが、最近甲は、判断能力が低下していると感じてお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り、財産管理が負担となっています。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そのため、自分が認知症になり判断能力が無くなる前に長男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に財産の運用管理を任せ、甲夫婦の安心安全で現在のゆとりの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ある生活を維持したいと思っています。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5309C05-8DF7-4A25-8730-4A0E66DA50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9160" y="1658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12FD77-1159-4968-85E9-5B1C009D7494}"/>
              </a:ext>
            </a:extLst>
          </p:cNvPr>
          <p:cNvSpPr txBox="1"/>
          <p:nvPr/>
        </p:nvSpPr>
        <p:spPr>
          <a:xfrm>
            <a:off x="439272" y="251012"/>
            <a:ext cx="92067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そして、自分の死後は、妻の現在の安心安全な生活が継続でき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るようにしたいと考えています。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妻が亡くなった後は、長男夫婦に世話になっていることから、不動産については自宅とアパートを長男に相続させ、預貯金などの現金は、長男と次男に二分の一づつ相続させたいと考えています。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甲は自分が先に亡くなることを想定して、今からできることをしておきたいと考えています。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D33CDB8-4701-4648-B30A-24D591C00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00195" y="584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8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E8B2842-3282-4AF6-8709-E6F8F9E87382}"/>
              </a:ext>
            </a:extLst>
          </p:cNvPr>
          <p:cNvSpPr txBox="1"/>
          <p:nvPr/>
        </p:nvSpPr>
        <p:spPr>
          <a:xfrm>
            <a:off x="224120" y="197221"/>
            <a:ext cx="9484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２．親族関係図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7AE038E-D05A-4219-A79A-31D60FB346A2}"/>
              </a:ext>
            </a:extLst>
          </p:cNvPr>
          <p:cNvSpPr/>
          <p:nvPr/>
        </p:nvSpPr>
        <p:spPr>
          <a:xfrm>
            <a:off x="2876741" y="1824851"/>
            <a:ext cx="1179396" cy="3146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9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相談者甲</a:t>
            </a:r>
            <a:r>
              <a:rPr kumimoji="1" lang="en-US" altLang="ja-JP" sz="9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9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８４歳</a:t>
            </a:r>
            <a:r>
              <a:rPr kumimoji="1" lang="en-US" altLang="ja-JP" sz="9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endParaRPr kumimoji="1" lang="ja-JP" altLang="en-US" sz="9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618EA538-44AD-4512-A0A2-B6B5E151EAA0}"/>
              </a:ext>
            </a:extLst>
          </p:cNvPr>
          <p:cNvCxnSpPr>
            <a:cxnSpLocks/>
          </p:cNvCxnSpPr>
          <p:nvPr/>
        </p:nvCxnSpPr>
        <p:spPr>
          <a:xfrm flipV="1">
            <a:off x="4030255" y="1440973"/>
            <a:ext cx="1619768" cy="20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E287193-D3B9-4E53-BE7C-B322FC65EE66}"/>
              </a:ext>
            </a:extLst>
          </p:cNvPr>
          <p:cNvSpPr/>
          <p:nvPr/>
        </p:nvSpPr>
        <p:spPr>
          <a:xfrm>
            <a:off x="5539385" y="1878178"/>
            <a:ext cx="1198553" cy="308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9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妻</a:t>
            </a:r>
            <a:r>
              <a:rPr kumimoji="1" lang="en-US" altLang="ja-JP" sz="9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9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８０歳</a:t>
            </a:r>
            <a:r>
              <a:rPr kumimoji="1" lang="en-US" altLang="ja-JP" sz="9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416DABE-3B7A-4DDB-BCA1-60EBD91849D0}"/>
              </a:ext>
            </a:extLst>
          </p:cNvPr>
          <p:cNvSpPr/>
          <p:nvPr/>
        </p:nvSpPr>
        <p:spPr>
          <a:xfrm>
            <a:off x="3332237" y="3707568"/>
            <a:ext cx="1137769" cy="2684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9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長男乙</a:t>
            </a:r>
            <a:r>
              <a:rPr kumimoji="1" lang="en-US" altLang="ja-JP" sz="9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</a:t>
            </a:r>
            <a:r>
              <a:rPr kumimoji="1" lang="ja-JP" altLang="en-US" sz="9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５４</a:t>
            </a:r>
            <a:r>
              <a:rPr kumimoji="1" lang="ja-JP" altLang="en-US" sz="9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歳</a:t>
            </a:r>
            <a:r>
              <a:rPr kumimoji="1" lang="en-US" altLang="ja-JP" sz="9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0ED52D0-CA92-4052-A4E6-81DC2CBAAA6B}"/>
              </a:ext>
            </a:extLst>
          </p:cNvPr>
          <p:cNvSpPr/>
          <p:nvPr/>
        </p:nvSpPr>
        <p:spPr>
          <a:xfrm>
            <a:off x="5542446" y="3797215"/>
            <a:ext cx="1081674" cy="2684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sz="10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二男</a:t>
            </a:r>
            <a:r>
              <a:rPr kumimoji="1" lang="en-US" altLang="ja-JP" sz="10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(48</a:t>
            </a:r>
            <a:r>
              <a:rPr kumimoji="1" lang="ja-JP" altLang="en-US" sz="10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歳</a:t>
            </a:r>
            <a:r>
              <a:rPr kumimoji="1" lang="en-US" altLang="ja-JP" sz="10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)</a:t>
            </a:r>
            <a:endParaRPr kumimoji="1" lang="ja-JP" altLang="en-US" sz="10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737DE858-B348-437F-8955-336DB6088F71}"/>
              </a:ext>
            </a:extLst>
          </p:cNvPr>
          <p:cNvCxnSpPr>
            <a:cxnSpLocks/>
          </p:cNvCxnSpPr>
          <p:nvPr/>
        </p:nvCxnSpPr>
        <p:spPr>
          <a:xfrm>
            <a:off x="4895391" y="1487630"/>
            <a:ext cx="0" cy="101663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76B2A3E-79B9-47CC-927C-D4F59FAAA61C}"/>
              </a:ext>
            </a:extLst>
          </p:cNvPr>
          <p:cNvCxnSpPr>
            <a:cxnSpLocks/>
          </p:cNvCxnSpPr>
          <p:nvPr/>
        </p:nvCxnSpPr>
        <p:spPr>
          <a:xfrm>
            <a:off x="3818966" y="2512015"/>
            <a:ext cx="2319695" cy="106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1221B252-FEED-4D0C-80FC-D96BFCFD9FC8}"/>
              </a:ext>
            </a:extLst>
          </p:cNvPr>
          <p:cNvCxnSpPr>
            <a:cxnSpLocks/>
          </p:cNvCxnSpPr>
          <p:nvPr/>
        </p:nvCxnSpPr>
        <p:spPr>
          <a:xfrm>
            <a:off x="6125034" y="2525991"/>
            <a:ext cx="0" cy="2042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>
            <a:extLst>
              <a:ext uri="{FF2B5EF4-FFF2-40B4-BE49-F238E27FC236}">
                <a16:creationId xmlns:a16="http://schemas.microsoft.com/office/drawing/2014/main" id="{7C3BE4D2-6525-4D2E-87B4-BE0759BAD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02" y="2686734"/>
            <a:ext cx="980690" cy="980690"/>
          </a:xfrm>
          <a:prstGeom prst="rect">
            <a:avLst/>
          </a:prstGeom>
        </p:spPr>
      </p:pic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FC7662E-281E-4FA7-8B57-1BA4C9F5601C}"/>
              </a:ext>
            </a:extLst>
          </p:cNvPr>
          <p:cNvCxnSpPr>
            <a:cxnSpLocks/>
          </p:cNvCxnSpPr>
          <p:nvPr/>
        </p:nvCxnSpPr>
        <p:spPr>
          <a:xfrm>
            <a:off x="3828948" y="2503149"/>
            <a:ext cx="0" cy="2042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おじいちゃん１のイラスト">
            <a:extLst>
              <a:ext uri="{FF2B5EF4-FFF2-40B4-BE49-F238E27FC236}">
                <a16:creationId xmlns:a16="http://schemas.microsoft.com/office/drawing/2014/main" id="{0F8C626A-8D3E-4376-A901-2BF9A8E0A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287" y="757561"/>
            <a:ext cx="1019550" cy="1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若いおばあさんのイラスト">
            <a:extLst>
              <a:ext uri="{FF2B5EF4-FFF2-40B4-BE49-F238E27FC236}">
                <a16:creationId xmlns:a16="http://schemas.microsoft.com/office/drawing/2014/main" id="{60D062FE-298D-433C-89CE-1209C9A80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419" y="775820"/>
            <a:ext cx="1108371" cy="11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9CC14DE0-4D9F-4EF6-9F02-CBAECE125567}"/>
              </a:ext>
            </a:extLst>
          </p:cNvPr>
          <p:cNvCxnSpPr>
            <a:cxnSpLocks/>
          </p:cNvCxnSpPr>
          <p:nvPr/>
        </p:nvCxnSpPr>
        <p:spPr>
          <a:xfrm flipV="1">
            <a:off x="4022635" y="1479073"/>
            <a:ext cx="1619768" cy="20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髪の短いお母さんのイラスト">
            <a:extLst>
              <a:ext uri="{FF2B5EF4-FFF2-40B4-BE49-F238E27FC236}">
                <a16:creationId xmlns:a16="http://schemas.microsoft.com/office/drawing/2014/main" id="{31284BF2-226D-4624-9928-F38DD7DF8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39" y="2746905"/>
            <a:ext cx="938075" cy="93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4509C150-060E-4E97-9458-0CEDFA909104}"/>
              </a:ext>
            </a:extLst>
          </p:cNvPr>
          <p:cNvCxnSpPr/>
          <p:nvPr/>
        </p:nvCxnSpPr>
        <p:spPr>
          <a:xfrm>
            <a:off x="6355871" y="3369969"/>
            <a:ext cx="78086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DBBD5669-0AA7-428F-AA8F-5FC241DC9F38}"/>
              </a:ext>
            </a:extLst>
          </p:cNvPr>
          <p:cNvCxnSpPr/>
          <p:nvPr/>
        </p:nvCxnSpPr>
        <p:spPr>
          <a:xfrm>
            <a:off x="6355871" y="3408069"/>
            <a:ext cx="78086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E5E7A67B-222D-45BC-BAFF-B1988C3A164A}"/>
              </a:ext>
            </a:extLst>
          </p:cNvPr>
          <p:cNvCxnSpPr/>
          <p:nvPr/>
        </p:nvCxnSpPr>
        <p:spPr>
          <a:xfrm>
            <a:off x="2767747" y="3488747"/>
            <a:ext cx="78086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AC0E2F70-49CC-4921-AB7E-3C3EEA8433CB}"/>
              </a:ext>
            </a:extLst>
          </p:cNvPr>
          <p:cNvCxnSpPr/>
          <p:nvPr/>
        </p:nvCxnSpPr>
        <p:spPr>
          <a:xfrm>
            <a:off x="2767747" y="3526847"/>
            <a:ext cx="78086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Picture 8" descr="髪の長いお母さんのイラスト">
            <a:extLst>
              <a:ext uri="{FF2B5EF4-FFF2-40B4-BE49-F238E27FC236}">
                <a16:creationId xmlns:a16="http://schemas.microsoft.com/office/drawing/2014/main" id="{69AB2599-50B8-4F45-BC1B-019B7DDA9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38" y="2769929"/>
            <a:ext cx="1081674" cy="108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3C62F86F-C18A-4F49-8330-DB503F6C8967}"/>
              </a:ext>
            </a:extLst>
          </p:cNvPr>
          <p:cNvCxnSpPr>
            <a:cxnSpLocks/>
          </p:cNvCxnSpPr>
          <p:nvPr/>
        </p:nvCxnSpPr>
        <p:spPr>
          <a:xfrm flipH="1">
            <a:off x="6762718" y="3402505"/>
            <a:ext cx="3278" cy="86972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968DDCF-2A89-4B50-B34E-65A44B122112}"/>
              </a:ext>
            </a:extLst>
          </p:cNvPr>
          <p:cNvCxnSpPr/>
          <p:nvPr/>
        </p:nvCxnSpPr>
        <p:spPr>
          <a:xfrm>
            <a:off x="3210882" y="3531416"/>
            <a:ext cx="0" cy="84838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1951C8E-E1AE-4E8E-BF08-817D2841B570}"/>
              </a:ext>
            </a:extLst>
          </p:cNvPr>
          <p:cNvSpPr txBox="1"/>
          <p:nvPr/>
        </p:nvSpPr>
        <p:spPr>
          <a:xfrm>
            <a:off x="7097808" y="3738768"/>
            <a:ext cx="750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二男の妻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AFF2763-5356-431D-ADEF-B9C2165488AE}"/>
              </a:ext>
            </a:extLst>
          </p:cNvPr>
          <p:cNvSpPr txBox="1"/>
          <p:nvPr/>
        </p:nvSpPr>
        <p:spPr>
          <a:xfrm>
            <a:off x="2058297" y="3837374"/>
            <a:ext cx="7509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長男の妻</a:t>
            </a: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83345FF4-357A-453E-B57F-11C498ABC8A4}"/>
              </a:ext>
            </a:extLst>
          </p:cNvPr>
          <p:cNvCxnSpPr/>
          <p:nvPr/>
        </p:nvCxnSpPr>
        <p:spPr>
          <a:xfrm>
            <a:off x="2680896" y="4387907"/>
            <a:ext cx="1103658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A45D38E2-74E5-459B-B05F-DA632A64C6BF}"/>
              </a:ext>
            </a:extLst>
          </p:cNvPr>
          <p:cNvCxnSpPr/>
          <p:nvPr/>
        </p:nvCxnSpPr>
        <p:spPr>
          <a:xfrm>
            <a:off x="3762046" y="4369482"/>
            <a:ext cx="0" cy="2470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DB6FBEE-F457-4567-908C-2EF8A1E8005E}"/>
              </a:ext>
            </a:extLst>
          </p:cNvPr>
          <p:cNvCxnSpPr/>
          <p:nvPr/>
        </p:nvCxnSpPr>
        <p:spPr>
          <a:xfrm>
            <a:off x="2665656" y="4369482"/>
            <a:ext cx="0" cy="24702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10" descr="笑顔の女の子のイラスト">
            <a:extLst>
              <a:ext uri="{FF2B5EF4-FFF2-40B4-BE49-F238E27FC236}">
                <a16:creationId xmlns:a16="http://schemas.microsoft.com/office/drawing/2014/main" id="{6E084781-8690-4978-A1C9-77A95BE74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191" y="4541498"/>
            <a:ext cx="750930" cy="7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灰色のスーツを着た男の人のイラスト">
            <a:extLst>
              <a:ext uri="{FF2B5EF4-FFF2-40B4-BE49-F238E27FC236}">
                <a16:creationId xmlns:a16="http://schemas.microsoft.com/office/drawing/2014/main" id="{82465E7E-453B-455B-9E6E-D536124FB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58" y="4531426"/>
            <a:ext cx="951776" cy="9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灰色のスーツを着た男の人のイラスト">
            <a:extLst>
              <a:ext uri="{FF2B5EF4-FFF2-40B4-BE49-F238E27FC236}">
                <a16:creationId xmlns:a16="http://schemas.microsoft.com/office/drawing/2014/main" id="{B6349B92-245C-4BD7-AA41-F76161FCB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2411" y="4313032"/>
            <a:ext cx="866386" cy="86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笑顔のお父さんのイラスト">
            <a:extLst>
              <a:ext uri="{FF2B5EF4-FFF2-40B4-BE49-F238E27FC236}">
                <a16:creationId xmlns:a16="http://schemas.microsoft.com/office/drawing/2014/main" id="{10BCFCE0-5355-4E41-8FBF-E97CF259D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607" y="2629428"/>
            <a:ext cx="1110407" cy="111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3FFF8B1-5AB8-408C-9076-11513122068F}"/>
              </a:ext>
            </a:extLst>
          </p:cNvPr>
          <p:cNvSpPr txBox="1"/>
          <p:nvPr/>
        </p:nvSpPr>
        <p:spPr>
          <a:xfrm>
            <a:off x="3644901" y="5440587"/>
            <a:ext cx="5897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28</a:t>
            </a:r>
            <a:r>
              <a:rPr kumimoji="1" lang="ja-JP" altLang="en-US" sz="105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歳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4F93A4FE-F80C-4027-AC40-15644B2356C1}"/>
              </a:ext>
            </a:extLst>
          </p:cNvPr>
          <p:cNvSpPr txBox="1"/>
          <p:nvPr/>
        </p:nvSpPr>
        <p:spPr>
          <a:xfrm>
            <a:off x="2426075" y="5350608"/>
            <a:ext cx="5897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24</a:t>
            </a:r>
            <a:r>
              <a:rPr kumimoji="1" lang="ja-JP" altLang="en-US" sz="105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歳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B9A112E-912B-4C08-88D1-54A5444AA4E3}"/>
              </a:ext>
            </a:extLst>
          </p:cNvPr>
          <p:cNvSpPr txBox="1"/>
          <p:nvPr/>
        </p:nvSpPr>
        <p:spPr>
          <a:xfrm>
            <a:off x="6523406" y="5161119"/>
            <a:ext cx="5897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22</a:t>
            </a:r>
            <a:r>
              <a:rPr kumimoji="1" lang="ja-JP" altLang="en-US" sz="105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歳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6324684-1A6B-41EA-879C-09F3B4453334}"/>
              </a:ext>
            </a:extLst>
          </p:cNvPr>
          <p:cNvSpPr txBox="1"/>
          <p:nvPr/>
        </p:nvSpPr>
        <p:spPr>
          <a:xfrm>
            <a:off x="719229" y="976132"/>
            <a:ext cx="202619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105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財産</a:t>
            </a:r>
            <a:r>
              <a:rPr kumimoji="1" lang="en-US" altLang="ja-JP" sz="105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105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・居住の土地・建物</a:t>
            </a:r>
            <a:endParaRPr kumimoji="1" lang="en-US" altLang="ja-JP" sz="105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05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・賃貸アパート</a:t>
            </a:r>
            <a:endParaRPr kumimoji="1" lang="en-US" altLang="ja-JP" sz="105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05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・預貯金　</a:t>
            </a:r>
            <a:r>
              <a:rPr kumimoji="1" lang="en-US" altLang="ja-JP" sz="105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5,000</a:t>
            </a:r>
            <a:r>
              <a:rPr kumimoji="1" lang="ja-JP" altLang="en-US" sz="105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endParaRPr kumimoji="1" lang="en-US" altLang="ja-JP" sz="105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105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1FE8345C-137D-4198-AD1D-CAB4B3968552}"/>
              </a:ext>
            </a:extLst>
          </p:cNvPr>
          <p:cNvSpPr/>
          <p:nvPr/>
        </p:nvSpPr>
        <p:spPr>
          <a:xfrm>
            <a:off x="5558607" y="3231824"/>
            <a:ext cx="291517" cy="214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46D8994C-D5FC-4B99-A0A0-5832083D5A02}"/>
              </a:ext>
            </a:extLst>
          </p:cNvPr>
          <p:cNvSpPr txBox="1"/>
          <p:nvPr/>
        </p:nvSpPr>
        <p:spPr>
          <a:xfrm>
            <a:off x="3065523" y="4549356"/>
            <a:ext cx="449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孫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F6AEF5B5-2C1B-4F58-9C13-7122CE57914B}"/>
              </a:ext>
            </a:extLst>
          </p:cNvPr>
          <p:cNvSpPr txBox="1"/>
          <p:nvPr/>
        </p:nvSpPr>
        <p:spPr>
          <a:xfrm>
            <a:off x="6256958" y="5132064"/>
            <a:ext cx="4496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孫</a:t>
            </a:r>
          </a:p>
        </p:txBody>
      </p:sp>
      <p:pic>
        <p:nvPicPr>
          <p:cNvPr id="3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0D542AE-AA4D-4029-951A-FC094CC6AD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88555" y="1711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3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6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8674F1-97A4-4257-BC55-3DBED1407FC8}"/>
              </a:ext>
            </a:extLst>
          </p:cNvPr>
          <p:cNvSpPr txBox="1"/>
          <p:nvPr/>
        </p:nvSpPr>
        <p:spPr>
          <a:xfrm>
            <a:off x="300317" y="224115"/>
            <a:ext cx="93053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３．家族信託の基本事項の設計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甲が認知症になる前に、甲夫婦の現在の生活を変え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ないで、信頼できる長男に財産の管理をしてほしいと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考えている。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）信託目的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相談者甲の財産管理の負担を軽減すること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夫婦の従前の生活維持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相談者甲の亡き後、妻の安心安全な生活を維持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すること　　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FB929F6-24AA-4386-9D6C-AB36563A0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7396" y="3158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0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55D526-2CBE-4C8A-AE57-528EDB56B05A}"/>
              </a:ext>
            </a:extLst>
          </p:cNvPr>
          <p:cNvSpPr txBox="1"/>
          <p:nvPr/>
        </p:nvSpPr>
        <p:spPr>
          <a:xfrm>
            <a:off x="448235" y="358588"/>
            <a:ext cx="918882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（２）信託行為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相談者甲と長男乙との間の信託契約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（３）信託財産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不動産、金銭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（４）当事者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委託者　　相談者甲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受託者　　長男乙（後継受託者：二男）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受益者　　当初受益者　相談者甲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二次受益者　甲の妻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（５）委託者の地位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委託者の地位は相続によって承継せず、委託者の死亡によ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りその地位は受益者へ移転する。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FAF49A6-A43B-497A-A8A3-279E00CDB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9278" y="213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1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9C5C83-6E0A-47C3-A8FB-F04FBBA14E1F}"/>
              </a:ext>
            </a:extLst>
          </p:cNvPr>
          <p:cNvSpPr txBox="1"/>
          <p:nvPr/>
        </p:nvSpPr>
        <p:spPr>
          <a:xfrm>
            <a:off x="582706" y="286871"/>
            <a:ext cx="89109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（６）信託終了事由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甲及び二次受益者山田花子双方が死亡したとき</a:t>
            </a:r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受託者及び受益者が合意したとき</a:t>
            </a:r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➂　その他信託法に定める事由が生じたとき</a:t>
            </a:r>
            <a:endParaRPr lang="en-US" altLang="ja-JP" sz="2400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（７）残余財産帰属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本件信託契約の終了に伴う残余財産受益者は、最終の受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益者とする。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F00D02F-73B6-4728-8CF3-ABC4B341D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1678" y="1992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12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C7CB7A-6A5A-4562-BC6F-9F8A954623EA}"/>
              </a:ext>
            </a:extLst>
          </p:cNvPr>
          <p:cNvSpPr txBox="1"/>
          <p:nvPr/>
        </p:nvSpPr>
        <p:spPr>
          <a:xfrm>
            <a:off x="358589" y="233082"/>
            <a:ext cx="9323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４．信託関係図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504A0DD7-5DC2-4634-AF46-88DDB01F0A32}"/>
              </a:ext>
            </a:extLst>
          </p:cNvPr>
          <p:cNvCxnSpPr>
            <a:cxnSpLocks/>
          </p:cNvCxnSpPr>
          <p:nvPr/>
        </p:nvCxnSpPr>
        <p:spPr>
          <a:xfrm>
            <a:off x="3238262" y="1318619"/>
            <a:ext cx="2680870" cy="13854"/>
          </a:xfrm>
          <a:prstGeom prst="line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2136EDA7-B0D0-4004-8F8F-C21B1E37366C}"/>
              </a:ext>
            </a:extLst>
          </p:cNvPr>
          <p:cNvCxnSpPr>
            <a:cxnSpLocks/>
          </p:cNvCxnSpPr>
          <p:nvPr/>
        </p:nvCxnSpPr>
        <p:spPr>
          <a:xfrm>
            <a:off x="6318639" y="1981523"/>
            <a:ext cx="7620" cy="354992"/>
          </a:xfrm>
          <a:prstGeom prst="line">
            <a:avLst/>
          </a:prstGeom>
          <a:ln w="2222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2537CCA9-0BD5-4EBA-997A-1F8958AF0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49" y="761237"/>
            <a:ext cx="1088743" cy="1088743"/>
          </a:xfrm>
          <a:prstGeom prst="rect">
            <a:avLst/>
          </a:prstGeom>
        </p:spPr>
      </p:pic>
      <p:pic>
        <p:nvPicPr>
          <p:cNvPr id="6" name="Picture 4" descr="若いおばあさんのイラスト">
            <a:extLst>
              <a:ext uri="{FF2B5EF4-FFF2-40B4-BE49-F238E27FC236}">
                <a16:creationId xmlns:a16="http://schemas.microsoft.com/office/drawing/2014/main" id="{9E9CC218-664E-4CE6-9040-DA20775A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766" y="3535879"/>
            <a:ext cx="1088743" cy="108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おじいちゃん１のイラスト">
            <a:extLst>
              <a:ext uri="{FF2B5EF4-FFF2-40B4-BE49-F238E27FC236}">
                <a16:creationId xmlns:a16="http://schemas.microsoft.com/office/drawing/2014/main" id="{721A207F-D7D8-40AD-8304-2CBC3CE8B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621" y="842761"/>
            <a:ext cx="984039" cy="98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017813B-5970-485D-9ED7-3103FFD8F857}"/>
              </a:ext>
            </a:extLst>
          </p:cNvPr>
          <p:cNvSpPr txBox="1"/>
          <p:nvPr/>
        </p:nvSpPr>
        <p:spPr>
          <a:xfrm>
            <a:off x="1992165" y="1037903"/>
            <a:ext cx="893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委託者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6BDE78-3048-4C0F-83D9-AD993AD6DAF3}"/>
              </a:ext>
            </a:extLst>
          </p:cNvPr>
          <p:cNvSpPr txBox="1"/>
          <p:nvPr/>
        </p:nvSpPr>
        <p:spPr>
          <a:xfrm>
            <a:off x="5401660" y="947039"/>
            <a:ext cx="893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受託者</a:t>
            </a:r>
          </a:p>
        </p:txBody>
      </p:sp>
      <p:pic>
        <p:nvPicPr>
          <p:cNvPr id="10" name="Picture 20" descr="笑顔のお父さんのイラスト">
            <a:extLst>
              <a:ext uri="{FF2B5EF4-FFF2-40B4-BE49-F238E27FC236}">
                <a16:creationId xmlns:a16="http://schemas.microsoft.com/office/drawing/2014/main" id="{761359F0-E946-418B-92E2-354E45BB9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766" y="5123000"/>
            <a:ext cx="925863" cy="9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1977F02-47B2-4466-A284-427E1C11A598}"/>
              </a:ext>
            </a:extLst>
          </p:cNvPr>
          <p:cNvSpPr/>
          <p:nvPr/>
        </p:nvSpPr>
        <p:spPr>
          <a:xfrm>
            <a:off x="7086226" y="5585932"/>
            <a:ext cx="264281" cy="2209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11B3E54-2EFA-4084-9B3F-800548AE1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35" y="5185856"/>
            <a:ext cx="925863" cy="925863"/>
          </a:xfrm>
          <a:prstGeom prst="rect">
            <a:avLst/>
          </a:prstGeom>
        </p:spPr>
      </p:pic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77F88257-7B2F-46B7-94FD-CA092948E4EA}"/>
              </a:ext>
            </a:extLst>
          </p:cNvPr>
          <p:cNvCxnSpPr>
            <a:cxnSpLocks/>
          </p:cNvCxnSpPr>
          <p:nvPr/>
        </p:nvCxnSpPr>
        <p:spPr>
          <a:xfrm>
            <a:off x="5308090" y="4935679"/>
            <a:ext cx="227243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BDF5453-31B9-4487-9335-D6EA27D2EB72}"/>
              </a:ext>
            </a:extLst>
          </p:cNvPr>
          <p:cNvCxnSpPr>
            <a:cxnSpLocks/>
          </p:cNvCxnSpPr>
          <p:nvPr/>
        </p:nvCxnSpPr>
        <p:spPr>
          <a:xfrm>
            <a:off x="7580527" y="4951609"/>
            <a:ext cx="8171" cy="20725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AC600039-9CB3-42E5-953C-027C4575FA8F}"/>
              </a:ext>
            </a:extLst>
          </p:cNvPr>
          <p:cNvCxnSpPr>
            <a:cxnSpLocks/>
          </p:cNvCxnSpPr>
          <p:nvPr/>
        </p:nvCxnSpPr>
        <p:spPr>
          <a:xfrm>
            <a:off x="6302249" y="4658665"/>
            <a:ext cx="16390" cy="2859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おじいちゃん１のイラスト">
            <a:extLst>
              <a:ext uri="{FF2B5EF4-FFF2-40B4-BE49-F238E27FC236}">
                <a16:creationId xmlns:a16="http://schemas.microsoft.com/office/drawing/2014/main" id="{D52EEA7D-BBF9-4E8F-9F95-B817DF6EF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189" y="2329712"/>
            <a:ext cx="886141" cy="88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CA78397-BB7C-4E34-BE5D-A226B9979F8C}"/>
              </a:ext>
            </a:extLst>
          </p:cNvPr>
          <p:cNvSpPr txBox="1"/>
          <p:nvPr/>
        </p:nvSpPr>
        <p:spPr>
          <a:xfrm>
            <a:off x="4937835" y="3048437"/>
            <a:ext cx="1068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当初受益者</a:t>
            </a: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E3B936C-7384-4D76-B1DB-C2106DFD2167}"/>
              </a:ext>
            </a:extLst>
          </p:cNvPr>
          <p:cNvCxnSpPr>
            <a:cxnSpLocks/>
          </p:cNvCxnSpPr>
          <p:nvPr/>
        </p:nvCxnSpPr>
        <p:spPr>
          <a:xfrm>
            <a:off x="6318639" y="3215853"/>
            <a:ext cx="0" cy="353115"/>
          </a:xfrm>
          <a:prstGeom prst="line">
            <a:avLst/>
          </a:prstGeom>
          <a:ln w="22225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45E77D1-996C-49BC-9319-8BD68D28BB3F}"/>
              </a:ext>
            </a:extLst>
          </p:cNvPr>
          <p:cNvSpPr txBox="1"/>
          <p:nvPr/>
        </p:nvSpPr>
        <p:spPr>
          <a:xfrm>
            <a:off x="4955899" y="4002478"/>
            <a:ext cx="1227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二次受益者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2DB11DF-87D5-4C90-BD92-BBC32E793275}"/>
              </a:ext>
            </a:extLst>
          </p:cNvPr>
          <p:cNvSpPr txBox="1"/>
          <p:nvPr/>
        </p:nvSpPr>
        <p:spPr>
          <a:xfrm>
            <a:off x="3759290" y="5361233"/>
            <a:ext cx="1642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残余財産受益者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749F4B7-CE31-474C-8AD0-0680F0345BB0}"/>
              </a:ext>
            </a:extLst>
          </p:cNvPr>
          <p:cNvSpPr txBox="1"/>
          <p:nvPr/>
        </p:nvSpPr>
        <p:spPr>
          <a:xfrm>
            <a:off x="3087604" y="1661678"/>
            <a:ext cx="1317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相談者甲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620A60F-449F-4504-BCC1-9725F8AA3959}"/>
              </a:ext>
            </a:extLst>
          </p:cNvPr>
          <p:cNvSpPr txBox="1"/>
          <p:nvPr/>
        </p:nvSpPr>
        <p:spPr>
          <a:xfrm>
            <a:off x="6658194" y="1577916"/>
            <a:ext cx="1317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長男乙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E1DEEF45-3EB7-4028-B8CF-A323BAB06B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73" y="1876412"/>
            <a:ext cx="527866" cy="52946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2C70A259-0EBB-41A9-9005-75840B5710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11" y="1442132"/>
            <a:ext cx="570236" cy="501508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266AAD3-C35F-4434-89FC-8C763D9044BA}"/>
              </a:ext>
            </a:extLst>
          </p:cNvPr>
          <p:cNvSpPr txBox="1"/>
          <p:nvPr/>
        </p:nvSpPr>
        <p:spPr>
          <a:xfrm>
            <a:off x="5020236" y="2420998"/>
            <a:ext cx="1149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財産管理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DDCE171F-1FFC-4A7B-9CE9-C807B8C4E3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53" y="1828377"/>
            <a:ext cx="568770" cy="568770"/>
          </a:xfrm>
          <a:prstGeom prst="rect">
            <a:avLst/>
          </a:prstGeom>
        </p:spPr>
      </p:pic>
      <p:sp>
        <p:nvSpPr>
          <p:cNvPr id="28" name="矢印: 山形 27">
            <a:extLst>
              <a:ext uri="{FF2B5EF4-FFF2-40B4-BE49-F238E27FC236}">
                <a16:creationId xmlns:a16="http://schemas.microsoft.com/office/drawing/2014/main" id="{57A27335-6903-4DCE-8FBB-A01831197352}"/>
              </a:ext>
            </a:extLst>
          </p:cNvPr>
          <p:cNvSpPr/>
          <p:nvPr/>
        </p:nvSpPr>
        <p:spPr>
          <a:xfrm rot="355342">
            <a:off x="3332010" y="1529626"/>
            <a:ext cx="2011164" cy="125189"/>
          </a:xfrm>
          <a:prstGeom prst="chevr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6DAF8C9-2A71-4BFA-A602-F79FBDD292FB}"/>
              </a:ext>
            </a:extLst>
          </p:cNvPr>
          <p:cNvSpPr txBox="1"/>
          <p:nvPr/>
        </p:nvSpPr>
        <p:spPr>
          <a:xfrm>
            <a:off x="4032733" y="1706285"/>
            <a:ext cx="758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移転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5E654BF-5D10-45CF-831E-2DF5A40B60BC}"/>
              </a:ext>
            </a:extLst>
          </p:cNvPr>
          <p:cNvSpPr txBox="1"/>
          <p:nvPr/>
        </p:nvSpPr>
        <p:spPr>
          <a:xfrm>
            <a:off x="6307674" y="3057399"/>
            <a:ext cx="1317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相談者甲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EC0DE34-7A20-4C49-BB55-5D40B8E7BD8B}"/>
              </a:ext>
            </a:extLst>
          </p:cNvPr>
          <p:cNvSpPr txBox="1"/>
          <p:nvPr/>
        </p:nvSpPr>
        <p:spPr>
          <a:xfrm>
            <a:off x="5534142" y="5936979"/>
            <a:ext cx="1317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長男乙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79F4C92-B401-456C-9367-6E11DEE82B09}"/>
              </a:ext>
            </a:extLst>
          </p:cNvPr>
          <p:cNvSpPr txBox="1"/>
          <p:nvPr/>
        </p:nvSpPr>
        <p:spPr>
          <a:xfrm>
            <a:off x="7817947" y="5959184"/>
            <a:ext cx="1317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甲の二男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ADA12A8-F71D-409D-AECA-1ECB15E30ACC}"/>
              </a:ext>
            </a:extLst>
          </p:cNvPr>
          <p:cNvSpPr txBox="1"/>
          <p:nvPr/>
        </p:nvSpPr>
        <p:spPr>
          <a:xfrm>
            <a:off x="4193141" y="1039904"/>
            <a:ext cx="1317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信託契約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168E490-7E3D-4BC1-A123-A9806F427EC5}"/>
              </a:ext>
            </a:extLst>
          </p:cNvPr>
          <p:cNvSpPr txBox="1"/>
          <p:nvPr/>
        </p:nvSpPr>
        <p:spPr>
          <a:xfrm>
            <a:off x="6334570" y="4115236"/>
            <a:ext cx="1317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相談者甲</a:t>
            </a:r>
          </a:p>
        </p:txBody>
      </p: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B793239F-DB7E-4997-8D8F-45E8373EEAA9}"/>
              </a:ext>
            </a:extLst>
          </p:cNvPr>
          <p:cNvCxnSpPr>
            <a:cxnSpLocks/>
          </p:cNvCxnSpPr>
          <p:nvPr/>
        </p:nvCxnSpPr>
        <p:spPr>
          <a:xfrm>
            <a:off x="5308090" y="4935679"/>
            <a:ext cx="8171" cy="207251"/>
          </a:xfrm>
          <a:prstGeom prst="line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F378570-3D0C-40DE-B723-A769CAE2328E}"/>
              </a:ext>
            </a:extLst>
          </p:cNvPr>
          <p:cNvSpPr txBox="1"/>
          <p:nvPr/>
        </p:nvSpPr>
        <p:spPr>
          <a:xfrm>
            <a:off x="700037" y="2318747"/>
            <a:ext cx="29933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信託当事者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委託者　　　　　甲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受託者　　　　　長男乙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当初受益者　　　甲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二次受益者　　　甲の妻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③　残余財産受益者　長男乙及び二男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　　　　　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信託財産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①　信託財産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-</a:t>
            </a:r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不動産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・自宅の土地、建物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・賃貸ｱﾊﾟｰﾄの土地、建物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②　信託財産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-</a:t>
            </a:r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金銭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現金　</a:t>
            </a:r>
            <a:r>
              <a:rPr kumimoji="1" lang="en-US" altLang="ja-JP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2,000</a:t>
            </a:r>
            <a:r>
              <a:rPr kumimoji="1" lang="ja-JP" altLang="en-US" sz="12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</a:t>
            </a:r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1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1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0A25772-EA7C-44BB-9D6D-14501135F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74467" y="3423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7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9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AEF4FD8-952D-4C1E-A81A-2EB7B74D11D1}"/>
              </a:ext>
            </a:extLst>
          </p:cNvPr>
          <p:cNvSpPr txBox="1"/>
          <p:nvPr/>
        </p:nvSpPr>
        <p:spPr>
          <a:xfrm>
            <a:off x="412376" y="206188"/>
            <a:ext cx="927847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５．信託契約の当事者に関する留意点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今回は信託契約においる当事者に関して、「委託者の地位の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相続」「信託不動産の登録免許税の軽減」「不動産取得税の非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課税」の３点について、登録免許税７条及び地方税法７３条の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７及び国税庁の見解等に基づき、それぞれの課題の要点を明ら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かにします。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そして、これら課題を解決するための要件を整理し、信託契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約書に解決すべき信託条項を検討し、規定することとします。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4D5528F-6DC5-450A-A22C-F51FA6364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1090" y="2106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9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556</TotalTime>
  <Words>1598</Words>
  <Application>Microsoft Office PowerPoint</Application>
  <PresentationFormat>A4 210 x 297 mm</PresentationFormat>
  <Paragraphs>189</Paragraphs>
  <Slides>14</Slides>
  <Notes>0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8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12</cp:revision>
  <dcterms:created xsi:type="dcterms:W3CDTF">2022-04-06T07:57:40Z</dcterms:created>
  <dcterms:modified xsi:type="dcterms:W3CDTF">2022-04-10T00:10:36Z</dcterms:modified>
</cp:coreProperties>
</file>